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35"/>
  </p:notesMasterIdLst>
  <p:sldIdLst>
    <p:sldId id="1407" r:id="rId5"/>
    <p:sldId id="1412" r:id="rId6"/>
    <p:sldId id="261" r:id="rId7"/>
    <p:sldId id="263" r:id="rId8"/>
    <p:sldId id="264" r:id="rId9"/>
    <p:sldId id="1416" r:id="rId10"/>
    <p:sldId id="266" r:id="rId11"/>
    <p:sldId id="1434" r:id="rId12"/>
    <p:sldId id="1435" r:id="rId13"/>
    <p:sldId id="1427" r:id="rId14"/>
    <p:sldId id="1432" r:id="rId15"/>
    <p:sldId id="1433" r:id="rId16"/>
    <p:sldId id="268" r:id="rId17"/>
    <p:sldId id="1428" r:id="rId18"/>
    <p:sldId id="265" r:id="rId19"/>
    <p:sldId id="1429" r:id="rId20"/>
    <p:sldId id="1430" r:id="rId21"/>
    <p:sldId id="1431" r:id="rId22"/>
    <p:sldId id="269" r:id="rId23"/>
    <p:sldId id="270" r:id="rId24"/>
    <p:sldId id="271" r:id="rId25"/>
    <p:sldId id="272" r:id="rId26"/>
    <p:sldId id="273" r:id="rId27"/>
    <p:sldId id="267" r:id="rId28"/>
    <p:sldId id="1424" r:id="rId29"/>
    <p:sldId id="1425" r:id="rId30"/>
    <p:sldId id="257" r:id="rId31"/>
    <p:sldId id="1422" r:id="rId32"/>
    <p:sldId id="274" r:id="rId33"/>
    <p:sldId id="259" r:id="rId34"/>
  </p:sldIdLst>
  <p:sldSz cx="9144000" cy="5143500" type="screen16x9"/>
  <p:notesSz cx="7010400" cy="92964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B8E"/>
    <a:srgbClr val="003865"/>
    <a:srgbClr val="E0004D"/>
    <a:srgbClr val="DF1C50"/>
    <a:srgbClr val="FFB5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0B4ABE-6D97-4300-8EA7-D11B50458021}" v="98" dt="2025-04-28T18:32:48.927"/>
  </p1510:revLst>
</p1510:revInfo>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93" autoAdjust="0"/>
    <p:restoredTop sz="95103" autoAdjust="0"/>
  </p:normalViewPr>
  <p:slideViewPr>
    <p:cSldViewPr snapToGrid="0" snapToObjects="1">
      <p:cViewPr varScale="1">
        <p:scale>
          <a:sx n="151" d="100"/>
          <a:sy n="151" d="100"/>
        </p:scale>
        <p:origin x="632" y="176"/>
      </p:cViewPr>
      <p:guideLst>
        <p:guide orient="horz" pos="1620"/>
        <p:guide pos="2880"/>
      </p:guideLst>
    </p:cSldViewPr>
  </p:slideViewPr>
  <p:notesTextViewPr>
    <p:cViewPr>
      <p:scale>
        <a:sx n="3" d="2"/>
        <a:sy n="3" d="2"/>
      </p:scale>
      <p:origin x="0" y="0"/>
    </p:cViewPr>
  </p:notesTextViewPr>
  <p:sorterViewPr>
    <p:cViewPr>
      <p:scale>
        <a:sx n="120" d="100"/>
        <a:sy n="120" d="100"/>
      </p:scale>
      <p:origin x="0" y="0"/>
    </p:cViewPr>
  </p:sorterViewPr>
  <p:notesViewPr>
    <p:cSldViewPr snapToGrid="0" snapToObjects="1">
      <p:cViewPr varScale="1">
        <p:scale>
          <a:sx n="84" d="100"/>
          <a:sy n="84" d="100"/>
        </p:scale>
        <p:origin x="387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574CF9-7DB1-4184-B417-E0D6A077D11D}"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75D13311-686A-4C4E-A3E9-0A0E55965F72}">
      <dgm:prSet/>
      <dgm:spPr/>
      <dgm:t>
        <a:bodyPr/>
        <a:lstStyle/>
        <a:p>
          <a:r>
            <a:rPr lang="en-US" b="1" dirty="0"/>
            <a:t>Nearly 1 out of every 2.5 children lives below the poverty line</a:t>
          </a:r>
        </a:p>
      </dgm:t>
    </dgm:pt>
    <dgm:pt modelId="{8EB36D3D-8F24-4370-AFBB-F8FBB370201B}" type="parTrans" cxnId="{A356BE5E-1497-4512-8352-F0034CDCADC0}">
      <dgm:prSet/>
      <dgm:spPr/>
      <dgm:t>
        <a:bodyPr/>
        <a:lstStyle/>
        <a:p>
          <a:endParaRPr lang="en-US"/>
        </a:p>
      </dgm:t>
    </dgm:pt>
    <dgm:pt modelId="{EC7F2FDA-3471-417B-85F0-D564A687E3EF}" type="sibTrans" cxnId="{A356BE5E-1497-4512-8352-F0034CDCADC0}">
      <dgm:prSet/>
      <dgm:spPr/>
      <dgm:t>
        <a:bodyPr/>
        <a:lstStyle/>
        <a:p>
          <a:endParaRPr lang="en-US"/>
        </a:p>
      </dgm:t>
    </dgm:pt>
    <dgm:pt modelId="{13907D57-A99F-444F-AD44-C422FA937333}">
      <dgm:prSet/>
      <dgm:spPr/>
      <dgm:t>
        <a:bodyPr/>
        <a:lstStyle/>
        <a:p>
          <a:r>
            <a:rPr lang="en-US" b="1" dirty="0"/>
            <a:t>50% of the adult population has low literacy levels</a:t>
          </a:r>
        </a:p>
      </dgm:t>
    </dgm:pt>
    <dgm:pt modelId="{6CC53166-ACF1-4C19-995F-99352456A961}" type="parTrans" cxnId="{0E6A424D-2ABC-4A6C-83F1-2BA1ECAAB57C}">
      <dgm:prSet/>
      <dgm:spPr/>
      <dgm:t>
        <a:bodyPr/>
        <a:lstStyle/>
        <a:p>
          <a:endParaRPr lang="en-US"/>
        </a:p>
      </dgm:t>
    </dgm:pt>
    <dgm:pt modelId="{1B4D8B17-2061-466A-874B-609605520B86}" type="sibTrans" cxnId="{0E6A424D-2ABC-4A6C-83F1-2BA1ECAAB57C}">
      <dgm:prSet/>
      <dgm:spPr/>
      <dgm:t>
        <a:bodyPr/>
        <a:lstStyle/>
        <a:p>
          <a:endParaRPr lang="en-US"/>
        </a:p>
      </dgm:t>
    </dgm:pt>
    <dgm:pt modelId="{4E90F6DF-05EA-4086-9B19-565A070F8925}">
      <dgm:prSet/>
      <dgm:spPr/>
      <dgm:t>
        <a:bodyPr/>
        <a:lstStyle/>
        <a:p>
          <a:r>
            <a:rPr lang="en-US" b="1" dirty="0"/>
            <a:t>13.3% of the population is Latino, with a growing Asian and African population</a:t>
          </a:r>
        </a:p>
      </dgm:t>
    </dgm:pt>
    <dgm:pt modelId="{158EDB7C-2C45-4244-AA4B-610F66231357}" type="parTrans" cxnId="{6A4EE097-FD7C-4E66-8285-991E350A083D}">
      <dgm:prSet/>
      <dgm:spPr/>
      <dgm:t>
        <a:bodyPr/>
        <a:lstStyle/>
        <a:p>
          <a:endParaRPr lang="en-US"/>
        </a:p>
      </dgm:t>
    </dgm:pt>
    <dgm:pt modelId="{D9D9B7C4-96D4-4EFC-8C18-ED0C76EE9D9B}" type="sibTrans" cxnId="{6A4EE097-FD7C-4E66-8285-991E350A083D}">
      <dgm:prSet/>
      <dgm:spPr/>
      <dgm:t>
        <a:bodyPr/>
        <a:lstStyle/>
        <a:p>
          <a:endParaRPr lang="en-US"/>
        </a:p>
      </dgm:t>
    </dgm:pt>
    <dgm:pt modelId="{6F010875-E875-4F40-9829-29545ABD7F84}">
      <dgm:prSet/>
      <dgm:spPr/>
      <dgm:t>
        <a:bodyPr/>
        <a:lstStyle/>
        <a:p>
          <a:r>
            <a:rPr lang="en-US" b="1" dirty="0"/>
            <a:t>Only two in five Philadelphia third graders meet state reading proficiency standards</a:t>
          </a:r>
        </a:p>
      </dgm:t>
    </dgm:pt>
    <dgm:pt modelId="{C2AEB48C-1B26-4D56-9742-79AA300CB9B7}" type="parTrans" cxnId="{843B57DD-653A-40B3-A00C-E680884A54CC}">
      <dgm:prSet/>
      <dgm:spPr/>
      <dgm:t>
        <a:bodyPr/>
        <a:lstStyle/>
        <a:p>
          <a:endParaRPr lang="en-US"/>
        </a:p>
      </dgm:t>
    </dgm:pt>
    <dgm:pt modelId="{14CCCAF4-14C7-4BDB-B324-180096854E51}" type="sibTrans" cxnId="{843B57DD-653A-40B3-A00C-E680884A54CC}">
      <dgm:prSet/>
      <dgm:spPr/>
      <dgm:t>
        <a:bodyPr/>
        <a:lstStyle/>
        <a:p>
          <a:endParaRPr lang="en-US"/>
        </a:p>
      </dgm:t>
    </dgm:pt>
    <dgm:pt modelId="{BC7F154B-188E-4146-ACB5-B2580DC388E8}" type="pres">
      <dgm:prSet presAssocID="{05574CF9-7DB1-4184-B417-E0D6A077D11D}" presName="vert0" presStyleCnt="0">
        <dgm:presLayoutVars>
          <dgm:dir/>
          <dgm:animOne val="branch"/>
          <dgm:animLvl val="lvl"/>
        </dgm:presLayoutVars>
      </dgm:prSet>
      <dgm:spPr/>
    </dgm:pt>
    <dgm:pt modelId="{5EB05F72-EDB2-48C3-A697-200EFAF20A18}" type="pres">
      <dgm:prSet presAssocID="{75D13311-686A-4C4E-A3E9-0A0E55965F72}" presName="thickLine" presStyleLbl="alignNode1" presStyleIdx="0" presStyleCnt="4"/>
      <dgm:spPr/>
    </dgm:pt>
    <dgm:pt modelId="{3B077FF2-10C4-465A-BE26-F4A603B2785F}" type="pres">
      <dgm:prSet presAssocID="{75D13311-686A-4C4E-A3E9-0A0E55965F72}" presName="horz1" presStyleCnt="0"/>
      <dgm:spPr/>
    </dgm:pt>
    <dgm:pt modelId="{E6FC176F-2939-4F5A-98EF-495CAFE09159}" type="pres">
      <dgm:prSet presAssocID="{75D13311-686A-4C4E-A3E9-0A0E55965F72}" presName="tx1" presStyleLbl="revTx" presStyleIdx="0" presStyleCnt="4"/>
      <dgm:spPr/>
    </dgm:pt>
    <dgm:pt modelId="{15036389-B4F1-4AF7-97E2-B2696EEF37E1}" type="pres">
      <dgm:prSet presAssocID="{75D13311-686A-4C4E-A3E9-0A0E55965F72}" presName="vert1" presStyleCnt="0"/>
      <dgm:spPr/>
    </dgm:pt>
    <dgm:pt modelId="{CC6DFE16-EFD4-4893-8D70-A11826A51689}" type="pres">
      <dgm:prSet presAssocID="{13907D57-A99F-444F-AD44-C422FA937333}" presName="thickLine" presStyleLbl="alignNode1" presStyleIdx="1" presStyleCnt="4"/>
      <dgm:spPr/>
    </dgm:pt>
    <dgm:pt modelId="{D14ADD52-2E6D-4AC0-8427-AE1458A311B2}" type="pres">
      <dgm:prSet presAssocID="{13907D57-A99F-444F-AD44-C422FA937333}" presName="horz1" presStyleCnt="0"/>
      <dgm:spPr/>
    </dgm:pt>
    <dgm:pt modelId="{5CD32533-6B85-447A-A4B6-77624EF0EB23}" type="pres">
      <dgm:prSet presAssocID="{13907D57-A99F-444F-AD44-C422FA937333}" presName="tx1" presStyleLbl="revTx" presStyleIdx="1" presStyleCnt="4"/>
      <dgm:spPr/>
    </dgm:pt>
    <dgm:pt modelId="{B0B50932-D326-47B1-950A-71889BCA153F}" type="pres">
      <dgm:prSet presAssocID="{13907D57-A99F-444F-AD44-C422FA937333}" presName="vert1" presStyleCnt="0"/>
      <dgm:spPr/>
    </dgm:pt>
    <dgm:pt modelId="{84FC3FFE-835F-422B-9A17-BD11C0881E85}" type="pres">
      <dgm:prSet presAssocID="{4E90F6DF-05EA-4086-9B19-565A070F8925}" presName="thickLine" presStyleLbl="alignNode1" presStyleIdx="2" presStyleCnt="4"/>
      <dgm:spPr/>
    </dgm:pt>
    <dgm:pt modelId="{75AEAEA1-2F5D-4B30-B83E-45486EC32DF0}" type="pres">
      <dgm:prSet presAssocID="{4E90F6DF-05EA-4086-9B19-565A070F8925}" presName="horz1" presStyleCnt="0"/>
      <dgm:spPr/>
    </dgm:pt>
    <dgm:pt modelId="{22217E5A-54AC-4B91-9DA4-DEC899320914}" type="pres">
      <dgm:prSet presAssocID="{4E90F6DF-05EA-4086-9B19-565A070F8925}" presName="tx1" presStyleLbl="revTx" presStyleIdx="2" presStyleCnt="4"/>
      <dgm:spPr/>
    </dgm:pt>
    <dgm:pt modelId="{B9237B7E-ED77-459A-A300-A7AD65C3B6D0}" type="pres">
      <dgm:prSet presAssocID="{4E90F6DF-05EA-4086-9B19-565A070F8925}" presName="vert1" presStyleCnt="0"/>
      <dgm:spPr/>
    </dgm:pt>
    <dgm:pt modelId="{E8DCEFE4-4CAB-4116-90F1-1C2026AF016E}" type="pres">
      <dgm:prSet presAssocID="{6F010875-E875-4F40-9829-29545ABD7F84}" presName="thickLine" presStyleLbl="alignNode1" presStyleIdx="3" presStyleCnt="4"/>
      <dgm:spPr/>
    </dgm:pt>
    <dgm:pt modelId="{8C617C28-BC0C-4236-89CA-391A7ECEC106}" type="pres">
      <dgm:prSet presAssocID="{6F010875-E875-4F40-9829-29545ABD7F84}" presName="horz1" presStyleCnt="0"/>
      <dgm:spPr/>
    </dgm:pt>
    <dgm:pt modelId="{B3016411-C25F-40B5-B9DA-991C2C11BA35}" type="pres">
      <dgm:prSet presAssocID="{6F010875-E875-4F40-9829-29545ABD7F84}" presName="tx1" presStyleLbl="revTx" presStyleIdx="3" presStyleCnt="4"/>
      <dgm:spPr/>
    </dgm:pt>
    <dgm:pt modelId="{B01AB013-5A4A-41B0-93E9-D9D4CB049CFC}" type="pres">
      <dgm:prSet presAssocID="{6F010875-E875-4F40-9829-29545ABD7F84}" presName="vert1" presStyleCnt="0"/>
      <dgm:spPr/>
    </dgm:pt>
  </dgm:ptLst>
  <dgm:cxnLst>
    <dgm:cxn modelId="{043BD920-2D61-467D-B77D-A11364442D0F}" type="presOf" srcId="{4E90F6DF-05EA-4086-9B19-565A070F8925}" destId="{22217E5A-54AC-4B91-9DA4-DEC899320914}" srcOrd="0" destOrd="0" presId="urn:microsoft.com/office/officeart/2008/layout/LinedList"/>
    <dgm:cxn modelId="{7D8D823A-2B09-4F53-BD19-2DED83C76ABF}" type="presOf" srcId="{75D13311-686A-4C4E-A3E9-0A0E55965F72}" destId="{E6FC176F-2939-4F5A-98EF-495CAFE09159}" srcOrd="0" destOrd="0" presId="urn:microsoft.com/office/officeart/2008/layout/LinedList"/>
    <dgm:cxn modelId="{0E6A424D-2ABC-4A6C-83F1-2BA1ECAAB57C}" srcId="{05574CF9-7DB1-4184-B417-E0D6A077D11D}" destId="{13907D57-A99F-444F-AD44-C422FA937333}" srcOrd="1" destOrd="0" parTransId="{6CC53166-ACF1-4C19-995F-99352456A961}" sibTransId="{1B4D8B17-2061-466A-874B-609605520B86}"/>
    <dgm:cxn modelId="{55E4AD4E-F3EF-432A-927F-89E5E29848CE}" type="presOf" srcId="{05574CF9-7DB1-4184-B417-E0D6A077D11D}" destId="{BC7F154B-188E-4146-ACB5-B2580DC388E8}" srcOrd="0" destOrd="0" presId="urn:microsoft.com/office/officeart/2008/layout/LinedList"/>
    <dgm:cxn modelId="{A356BE5E-1497-4512-8352-F0034CDCADC0}" srcId="{05574CF9-7DB1-4184-B417-E0D6A077D11D}" destId="{75D13311-686A-4C4E-A3E9-0A0E55965F72}" srcOrd="0" destOrd="0" parTransId="{8EB36D3D-8F24-4370-AFBB-F8FBB370201B}" sibTransId="{EC7F2FDA-3471-417B-85F0-D564A687E3EF}"/>
    <dgm:cxn modelId="{6A4EE097-FD7C-4E66-8285-991E350A083D}" srcId="{05574CF9-7DB1-4184-B417-E0D6A077D11D}" destId="{4E90F6DF-05EA-4086-9B19-565A070F8925}" srcOrd="2" destOrd="0" parTransId="{158EDB7C-2C45-4244-AA4B-610F66231357}" sibTransId="{D9D9B7C4-96D4-4EFC-8C18-ED0C76EE9D9B}"/>
    <dgm:cxn modelId="{843B57DD-653A-40B3-A00C-E680884A54CC}" srcId="{05574CF9-7DB1-4184-B417-E0D6A077D11D}" destId="{6F010875-E875-4F40-9829-29545ABD7F84}" srcOrd="3" destOrd="0" parTransId="{C2AEB48C-1B26-4D56-9742-79AA300CB9B7}" sibTransId="{14CCCAF4-14C7-4BDB-B324-180096854E51}"/>
    <dgm:cxn modelId="{455CF4DD-AF1F-4ADD-8D69-6ED6D486B7E3}" type="presOf" srcId="{13907D57-A99F-444F-AD44-C422FA937333}" destId="{5CD32533-6B85-447A-A4B6-77624EF0EB23}" srcOrd="0" destOrd="0" presId="urn:microsoft.com/office/officeart/2008/layout/LinedList"/>
    <dgm:cxn modelId="{DEB215ED-0E51-451E-BBF6-18073FE04445}" type="presOf" srcId="{6F010875-E875-4F40-9829-29545ABD7F84}" destId="{B3016411-C25F-40B5-B9DA-991C2C11BA35}" srcOrd="0" destOrd="0" presId="urn:microsoft.com/office/officeart/2008/layout/LinedList"/>
    <dgm:cxn modelId="{33A5EA8E-0DD1-4577-91FF-DCAB59424CD9}" type="presParOf" srcId="{BC7F154B-188E-4146-ACB5-B2580DC388E8}" destId="{5EB05F72-EDB2-48C3-A697-200EFAF20A18}" srcOrd="0" destOrd="0" presId="urn:microsoft.com/office/officeart/2008/layout/LinedList"/>
    <dgm:cxn modelId="{A103E8D6-B89D-4C64-9DEC-4FFD09821773}" type="presParOf" srcId="{BC7F154B-188E-4146-ACB5-B2580DC388E8}" destId="{3B077FF2-10C4-465A-BE26-F4A603B2785F}" srcOrd="1" destOrd="0" presId="urn:microsoft.com/office/officeart/2008/layout/LinedList"/>
    <dgm:cxn modelId="{5C3B0B99-7E92-4BAE-BD2C-9AE981F19B29}" type="presParOf" srcId="{3B077FF2-10C4-465A-BE26-F4A603B2785F}" destId="{E6FC176F-2939-4F5A-98EF-495CAFE09159}" srcOrd="0" destOrd="0" presId="urn:microsoft.com/office/officeart/2008/layout/LinedList"/>
    <dgm:cxn modelId="{89E56A47-B8F4-4A1C-855F-7A4A672D4C91}" type="presParOf" srcId="{3B077FF2-10C4-465A-BE26-F4A603B2785F}" destId="{15036389-B4F1-4AF7-97E2-B2696EEF37E1}" srcOrd="1" destOrd="0" presId="urn:microsoft.com/office/officeart/2008/layout/LinedList"/>
    <dgm:cxn modelId="{A1D69E9E-96C2-426C-918C-D5F945A0E736}" type="presParOf" srcId="{BC7F154B-188E-4146-ACB5-B2580DC388E8}" destId="{CC6DFE16-EFD4-4893-8D70-A11826A51689}" srcOrd="2" destOrd="0" presId="urn:microsoft.com/office/officeart/2008/layout/LinedList"/>
    <dgm:cxn modelId="{27007B30-1566-4787-B355-5C02FE3DE686}" type="presParOf" srcId="{BC7F154B-188E-4146-ACB5-B2580DC388E8}" destId="{D14ADD52-2E6D-4AC0-8427-AE1458A311B2}" srcOrd="3" destOrd="0" presId="urn:microsoft.com/office/officeart/2008/layout/LinedList"/>
    <dgm:cxn modelId="{952D6031-A2AB-4E00-AC32-FEBF753225B3}" type="presParOf" srcId="{D14ADD52-2E6D-4AC0-8427-AE1458A311B2}" destId="{5CD32533-6B85-447A-A4B6-77624EF0EB23}" srcOrd="0" destOrd="0" presId="urn:microsoft.com/office/officeart/2008/layout/LinedList"/>
    <dgm:cxn modelId="{D828040F-98C1-4850-91E0-7175CCC7C6C9}" type="presParOf" srcId="{D14ADD52-2E6D-4AC0-8427-AE1458A311B2}" destId="{B0B50932-D326-47B1-950A-71889BCA153F}" srcOrd="1" destOrd="0" presId="urn:microsoft.com/office/officeart/2008/layout/LinedList"/>
    <dgm:cxn modelId="{BE153629-4C03-4D0E-AD5F-C7F3377C1DF0}" type="presParOf" srcId="{BC7F154B-188E-4146-ACB5-B2580DC388E8}" destId="{84FC3FFE-835F-422B-9A17-BD11C0881E85}" srcOrd="4" destOrd="0" presId="urn:microsoft.com/office/officeart/2008/layout/LinedList"/>
    <dgm:cxn modelId="{CFFBA51F-F7AE-4F47-BB89-153A789D5277}" type="presParOf" srcId="{BC7F154B-188E-4146-ACB5-B2580DC388E8}" destId="{75AEAEA1-2F5D-4B30-B83E-45486EC32DF0}" srcOrd="5" destOrd="0" presId="urn:microsoft.com/office/officeart/2008/layout/LinedList"/>
    <dgm:cxn modelId="{B54AC3F7-6424-4EC2-ADF3-3F7D24FCA41A}" type="presParOf" srcId="{75AEAEA1-2F5D-4B30-B83E-45486EC32DF0}" destId="{22217E5A-54AC-4B91-9DA4-DEC899320914}" srcOrd="0" destOrd="0" presId="urn:microsoft.com/office/officeart/2008/layout/LinedList"/>
    <dgm:cxn modelId="{B9E0395B-C2AA-4E97-8BF6-08681102386D}" type="presParOf" srcId="{75AEAEA1-2F5D-4B30-B83E-45486EC32DF0}" destId="{B9237B7E-ED77-459A-A300-A7AD65C3B6D0}" srcOrd="1" destOrd="0" presId="urn:microsoft.com/office/officeart/2008/layout/LinedList"/>
    <dgm:cxn modelId="{9EE1A473-0A7D-45AC-92D8-748A071D08D7}" type="presParOf" srcId="{BC7F154B-188E-4146-ACB5-B2580DC388E8}" destId="{E8DCEFE4-4CAB-4116-90F1-1C2026AF016E}" srcOrd="6" destOrd="0" presId="urn:microsoft.com/office/officeart/2008/layout/LinedList"/>
    <dgm:cxn modelId="{14349780-B2A8-4B00-88D4-E9BA9911E612}" type="presParOf" srcId="{BC7F154B-188E-4146-ACB5-B2580DC388E8}" destId="{8C617C28-BC0C-4236-89CA-391A7ECEC106}" srcOrd="7" destOrd="0" presId="urn:microsoft.com/office/officeart/2008/layout/LinedList"/>
    <dgm:cxn modelId="{AE73CA69-448A-4122-8C73-DC351BF7DF3E}" type="presParOf" srcId="{8C617C28-BC0C-4236-89CA-391A7ECEC106}" destId="{B3016411-C25F-40B5-B9DA-991C2C11BA35}" srcOrd="0" destOrd="0" presId="urn:microsoft.com/office/officeart/2008/layout/LinedList"/>
    <dgm:cxn modelId="{7A734785-BD4C-4DE9-8848-EA81E60496D3}" type="presParOf" srcId="{8C617C28-BC0C-4236-89CA-391A7ECEC106}" destId="{B01AB013-5A4A-41B0-93E9-D9D4CB049CFC}"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B05F72-EDB2-48C3-A697-200EFAF20A18}">
      <dsp:nvSpPr>
        <dsp:cNvPr id="0" name=""/>
        <dsp:cNvSpPr/>
      </dsp:nvSpPr>
      <dsp:spPr>
        <a:xfrm>
          <a:off x="0" y="0"/>
          <a:ext cx="517538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FC176F-2939-4F5A-98EF-495CAFE09159}">
      <dsp:nvSpPr>
        <dsp:cNvPr id="0" name=""/>
        <dsp:cNvSpPr/>
      </dsp:nvSpPr>
      <dsp:spPr>
        <a:xfrm>
          <a:off x="0" y="0"/>
          <a:ext cx="5175384" cy="816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dirty="0"/>
            <a:t>Nearly 1 out of every 2.5 children lives below the poverty line</a:t>
          </a:r>
        </a:p>
      </dsp:txBody>
      <dsp:txXfrm>
        <a:off x="0" y="0"/>
        <a:ext cx="5175384" cy="816759"/>
      </dsp:txXfrm>
    </dsp:sp>
    <dsp:sp modelId="{CC6DFE16-EFD4-4893-8D70-A11826A51689}">
      <dsp:nvSpPr>
        <dsp:cNvPr id="0" name=""/>
        <dsp:cNvSpPr/>
      </dsp:nvSpPr>
      <dsp:spPr>
        <a:xfrm>
          <a:off x="0" y="816759"/>
          <a:ext cx="5175384" cy="0"/>
        </a:xfrm>
        <a:prstGeom prst="line">
          <a:avLst/>
        </a:prstGeom>
        <a:solidFill>
          <a:schemeClr val="accent2">
            <a:hueOff val="1947943"/>
            <a:satOff val="-32893"/>
            <a:lumOff val="-1830"/>
            <a:alphaOff val="0"/>
          </a:schemeClr>
        </a:solidFill>
        <a:ln w="12700" cap="flat" cmpd="sng" algn="ctr">
          <a:solidFill>
            <a:schemeClr val="accent2">
              <a:hueOff val="1947943"/>
              <a:satOff val="-32893"/>
              <a:lumOff val="-183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D32533-6B85-447A-A4B6-77624EF0EB23}">
      <dsp:nvSpPr>
        <dsp:cNvPr id="0" name=""/>
        <dsp:cNvSpPr/>
      </dsp:nvSpPr>
      <dsp:spPr>
        <a:xfrm>
          <a:off x="0" y="816759"/>
          <a:ext cx="5175384" cy="816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dirty="0"/>
            <a:t>50% of the adult population has low literacy levels</a:t>
          </a:r>
        </a:p>
      </dsp:txBody>
      <dsp:txXfrm>
        <a:off x="0" y="816759"/>
        <a:ext cx="5175384" cy="816759"/>
      </dsp:txXfrm>
    </dsp:sp>
    <dsp:sp modelId="{84FC3FFE-835F-422B-9A17-BD11C0881E85}">
      <dsp:nvSpPr>
        <dsp:cNvPr id="0" name=""/>
        <dsp:cNvSpPr/>
      </dsp:nvSpPr>
      <dsp:spPr>
        <a:xfrm>
          <a:off x="0" y="1633519"/>
          <a:ext cx="5175384" cy="0"/>
        </a:xfrm>
        <a:prstGeom prst="line">
          <a:avLst/>
        </a:prstGeom>
        <a:solidFill>
          <a:schemeClr val="accent2">
            <a:hueOff val="3895885"/>
            <a:satOff val="-65786"/>
            <a:lumOff val="-3660"/>
            <a:alphaOff val="0"/>
          </a:schemeClr>
        </a:solidFill>
        <a:ln w="12700" cap="flat" cmpd="sng" algn="ctr">
          <a:solidFill>
            <a:schemeClr val="accent2">
              <a:hueOff val="3895885"/>
              <a:satOff val="-65786"/>
              <a:lumOff val="-366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217E5A-54AC-4B91-9DA4-DEC899320914}">
      <dsp:nvSpPr>
        <dsp:cNvPr id="0" name=""/>
        <dsp:cNvSpPr/>
      </dsp:nvSpPr>
      <dsp:spPr>
        <a:xfrm>
          <a:off x="0" y="1633519"/>
          <a:ext cx="5175384" cy="816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dirty="0"/>
            <a:t>13.3% of the population is Latino, with a growing Asian and African population</a:t>
          </a:r>
        </a:p>
      </dsp:txBody>
      <dsp:txXfrm>
        <a:off x="0" y="1633519"/>
        <a:ext cx="5175384" cy="816759"/>
      </dsp:txXfrm>
    </dsp:sp>
    <dsp:sp modelId="{E8DCEFE4-4CAB-4116-90F1-1C2026AF016E}">
      <dsp:nvSpPr>
        <dsp:cNvPr id="0" name=""/>
        <dsp:cNvSpPr/>
      </dsp:nvSpPr>
      <dsp:spPr>
        <a:xfrm>
          <a:off x="0" y="2450279"/>
          <a:ext cx="5175384" cy="0"/>
        </a:xfrm>
        <a:prstGeom prst="line">
          <a:avLst/>
        </a:prstGeom>
        <a:solidFill>
          <a:schemeClr val="accent2">
            <a:hueOff val="5843828"/>
            <a:satOff val="-98679"/>
            <a:lumOff val="-5490"/>
            <a:alphaOff val="0"/>
          </a:schemeClr>
        </a:solidFill>
        <a:ln w="12700" cap="flat" cmpd="sng" algn="ctr">
          <a:solidFill>
            <a:schemeClr val="accent2">
              <a:hueOff val="5843828"/>
              <a:satOff val="-98679"/>
              <a:lumOff val="-5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016411-C25F-40B5-B9DA-991C2C11BA35}">
      <dsp:nvSpPr>
        <dsp:cNvPr id="0" name=""/>
        <dsp:cNvSpPr/>
      </dsp:nvSpPr>
      <dsp:spPr>
        <a:xfrm>
          <a:off x="0" y="2450279"/>
          <a:ext cx="5175384" cy="816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dirty="0"/>
            <a:t>Only two in five Philadelphia third graders meet state reading proficiency standards</a:t>
          </a:r>
        </a:p>
      </dsp:txBody>
      <dsp:txXfrm>
        <a:off x="0" y="2450279"/>
        <a:ext cx="5175384" cy="81675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84153DB-9EB1-1240-BE90-D45FAB541A16}" type="datetimeFigureOut">
              <a:rPr lang="en-US" smtClean="0"/>
              <a:t>5/28/25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60CDC2C-7B4B-8743-923A-0E5843E4ADBB}" type="slidenum">
              <a:rPr lang="en-US" smtClean="0"/>
              <a:t>‹#›</a:t>
            </a:fld>
            <a:endParaRPr lang="en-US" dirty="0"/>
          </a:p>
        </p:txBody>
      </p:sp>
    </p:spTree>
    <p:extLst>
      <p:ext uri="{BB962C8B-B14F-4D97-AF65-F5344CB8AC3E}">
        <p14:creationId xmlns:p14="http://schemas.microsoft.com/office/powerpoint/2010/main" val="1311554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 and V introduce themselves</a:t>
            </a:r>
          </a:p>
        </p:txBody>
      </p:sp>
      <p:sp>
        <p:nvSpPr>
          <p:cNvPr id="4" name="Slide Number Placeholder 3"/>
          <p:cNvSpPr>
            <a:spLocks noGrp="1"/>
          </p:cNvSpPr>
          <p:nvPr>
            <p:ph type="sldNum" sz="quarter" idx="5"/>
          </p:nvPr>
        </p:nvSpPr>
        <p:spPr/>
        <p:txBody>
          <a:bodyPr/>
          <a:lstStyle/>
          <a:p>
            <a:fld id="{C60CDC2C-7B4B-8743-923A-0E5843E4ADBB}" type="slidenum">
              <a:rPr lang="en-US" smtClean="0"/>
              <a:t>1</a:t>
            </a:fld>
            <a:endParaRPr lang="en-US" dirty="0"/>
          </a:p>
        </p:txBody>
      </p:sp>
    </p:spTree>
    <p:extLst>
      <p:ext uri="{BB962C8B-B14F-4D97-AF65-F5344CB8AC3E}">
        <p14:creationId xmlns:p14="http://schemas.microsoft.com/office/powerpoint/2010/main" val="3330470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KATIE- SMITH</a:t>
            </a:r>
          </a:p>
          <a:p>
            <a:r>
              <a:rPr lang="en-US" dirty="0"/>
              <a:t>MALKIA- CAN</a:t>
            </a:r>
          </a:p>
          <a:p>
            <a:r>
              <a:rPr lang="en-US" dirty="0"/>
              <a:t>KATIE- PARENTS SUCCEEDING</a:t>
            </a:r>
          </a:p>
          <a:p>
            <a:r>
              <a:rPr lang="en-US" dirty="0"/>
              <a:t>MALKIA- CHOP IPV</a:t>
            </a:r>
          </a:p>
          <a:p>
            <a:r>
              <a:rPr lang="en-US" dirty="0"/>
              <a:t>KATIE- FAIR</a:t>
            </a:r>
          </a:p>
        </p:txBody>
      </p:sp>
      <p:sp>
        <p:nvSpPr>
          <p:cNvPr id="4" name="Slide Number Placeholder 3"/>
          <p:cNvSpPr>
            <a:spLocks noGrp="1"/>
          </p:cNvSpPr>
          <p:nvPr>
            <p:ph type="sldNum" sz="quarter" idx="5"/>
          </p:nvPr>
        </p:nvSpPr>
        <p:spPr/>
        <p:txBody>
          <a:bodyPr/>
          <a:lstStyle/>
          <a:p>
            <a:fld id="{C60CDC2C-7B4B-8743-923A-0E5843E4ADBB}" type="slidenum">
              <a:rPr lang="en-US" smtClean="0"/>
              <a:t>2</a:t>
            </a:fld>
            <a:endParaRPr lang="en-US" dirty="0"/>
          </a:p>
        </p:txBody>
      </p:sp>
    </p:spTree>
    <p:extLst>
      <p:ext uri="{BB962C8B-B14F-4D97-AF65-F5344CB8AC3E}">
        <p14:creationId xmlns:p14="http://schemas.microsoft.com/office/powerpoint/2010/main" val="3500136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0" name="Google Shape;190;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8" name="Google Shape;228;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7" name="Google Shape;267;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Shamyra</a:t>
            </a:r>
          </a:p>
        </p:txBody>
      </p:sp>
      <p:sp>
        <p:nvSpPr>
          <p:cNvPr id="4" name="Slide Number Placeholder 3"/>
          <p:cNvSpPr>
            <a:spLocks noGrp="1"/>
          </p:cNvSpPr>
          <p:nvPr>
            <p:ph type="sldNum" sz="quarter" idx="5"/>
          </p:nvPr>
        </p:nvSpPr>
        <p:spPr/>
        <p:txBody>
          <a:bodyPr/>
          <a:lstStyle/>
          <a:p>
            <a:fld id="{C60CDC2C-7B4B-8743-923A-0E5843E4ADBB}" type="slidenum">
              <a:rPr lang="en-US" smtClean="0"/>
              <a:t>25</a:t>
            </a:fld>
            <a:endParaRPr lang="en-US"/>
          </a:p>
        </p:txBody>
      </p:sp>
    </p:spTree>
    <p:extLst>
      <p:ext uri="{BB962C8B-B14F-4D97-AF65-F5344CB8AC3E}">
        <p14:creationId xmlns:p14="http://schemas.microsoft.com/office/powerpoint/2010/main" val="2067019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Shamyra</a:t>
            </a:r>
          </a:p>
        </p:txBody>
      </p:sp>
      <p:sp>
        <p:nvSpPr>
          <p:cNvPr id="4" name="Slide Number Placeholder 3"/>
          <p:cNvSpPr>
            <a:spLocks noGrp="1"/>
          </p:cNvSpPr>
          <p:nvPr>
            <p:ph type="sldNum" sz="quarter" idx="5"/>
          </p:nvPr>
        </p:nvSpPr>
        <p:spPr/>
        <p:txBody>
          <a:bodyPr/>
          <a:lstStyle/>
          <a:p>
            <a:fld id="{C60CDC2C-7B4B-8743-923A-0E5843E4ADBB}" type="slidenum">
              <a:rPr lang="en-US" smtClean="0"/>
              <a:t>26</a:t>
            </a:fld>
            <a:endParaRPr lang="en-US"/>
          </a:p>
        </p:txBody>
      </p:sp>
    </p:spTree>
    <p:extLst>
      <p:ext uri="{BB962C8B-B14F-4D97-AF65-F5344CB8AC3E}">
        <p14:creationId xmlns:p14="http://schemas.microsoft.com/office/powerpoint/2010/main" val="2508326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 name="Google Shape;276;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r>
              <a:rPr lang="en-US" dirty="0"/>
              <a:t>ParentChild+     </a:t>
            </a:r>
            <a:fld id="{B6694ED6-95E1-1F45-9658-2ECC6C9484B2}"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lvl1pPr>
              <a:defRPr b="1"/>
            </a:lvl1pPr>
          </a:lstStyle>
          <a:p>
            <a:r>
              <a:rPr lang="en-US" dirty="0"/>
              <a:t>ParentChild+     </a:t>
            </a:r>
            <a:fld id="{B6694ED6-95E1-1F45-9658-2ECC6C9484B2}"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a:xfrm>
            <a:off x="6453188" y="4767263"/>
            <a:ext cx="2057400" cy="273844"/>
          </a:xfrm>
        </p:spPr>
        <p:txBody>
          <a:bodyPr/>
          <a:lstStyle/>
          <a:p>
            <a:r>
              <a:rPr lang="en-US" dirty="0"/>
              <a:t>ParentChild+     </a:t>
            </a:r>
            <a:fld id="{B6694ED6-95E1-1F45-9658-2ECC6C9484B2}"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r>
              <a:rPr lang="en-US" dirty="0"/>
              <a:t>ParentChild+     </a:t>
            </a:r>
            <a:fld id="{B6694ED6-95E1-1F45-9658-2ECC6C9484B2}"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9" name="Slide Number Placeholder 8"/>
          <p:cNvSpPr>
            <a:spLocks noGrp="1"/>
          </p:cNvSpPr>
          <p:nvPr>
            <p:ph type="sldNum" sz="quarter" idx="12"/>
          </p:nvPr>
        </p:nvSpPr>
        <p:spPr/>
        <p:txBody>
          <a:bodyPr/>
          <a:lstStyle>
            <a:lvl1pPr marL="0" marR="0" indent="0" algn="r" defTabSz="685800" rtl="0" eaLnBrk="1" fontAlgn="auto" latinLnBrk="0" hangingPunct="1">
              <a:lnSpc>
                <a:spcPct val="100000"/>
              </a:lnSpc>
              <a:spcBef>
                <a:spcPts val="0"/>
              </a:spcBef>
              <a:spcAft>
                <a:spcPts val="0"/>
              </a:spcAft>
              <a:buClrTx/>
              <a:buSzTx/>
              <a:buFontTx/>
              <a:buNone/>
              <a:tabLst/>
              <a:defRPr/>
            </a:lvl1pPr>
          </a:lstStyle>
          <a:p>
            <a:r>
              <a:rPr lang="en-US" dirty="0"/>
              <a:t>ParentChild+     </a:t>
            </a:r>
            <a:fld id="{B6694ED6-95E1-1F45-9658-2ECC6C9484B2}" type="slidenum">
              <a:rPr lang="en-US" smtClean="0"/>
              <a:pPr/>
              <a:t>‹#›</a:t>
            </a:fld>
            <a:endParaRPr lang="en-US" dirty="0"/>
          </a:p>
          <a:p>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lvl1pPr marL="0" marR="0" indent="0" algn="r" defTabSz="685800" rtl="0" eaLnBrk="1" fontAlgn="auto" latinLnBrk="0" hangingPunct="1">
              <a:lnSpc>
                <a:spcPct val="100000"/>
              </a:lnSpc>
              <a:spcBef>
                <a:spcPts val="0"/>
              </a:spcBef>
              <a:spcAft>
                <a:spcPts val="0"/>
              </a:spcAft>
              <a:buClrTx/>
              <a:buSzTx/>
              <a:buFontTx/>
              <a:buNone/>
              <a:tabLst/>
              <a:defRPr/>
            </a:lvl1pPr>
          </a:lstStyle>
          <a:p>
            <a:r>
              <a:rPr lang="en-US" dirty="0"/>
              <a:t>ParentChild+     </a:t>
            </a:r>
            <a:fld id="{B6694ED6-95E1-1F45-9658-2ECC6C9484B2}" type="slidenum">
              <a:rPr lang="en-US" smtClean="0"/>
              <a:pPr/>
              <a:t>‹#›</a:t>
            </a:fld>
            <a:endParaRPr lang="en-US" dirty="0"/>
          </a:p>
          <a:p>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4" name="Slide Number Placeholder 3"/>
          <p:cNvSpPr>
            <a:spLocks noGrp="1"/>
          </p:cNvSpPr>
          <p:nvPr>
            <p:ph type="sldNum" sz="quarter" idx="12"/>
          </p:nvPr>
        </p:nvSpPr>
        <p:spPr/>
        <p:txBody>
          <a:bodyPr/>
          <a:lstStyle/>
          <a:p>
            <a:r>
              <a:rPr lang="en-US" dirty="0"/>
              <a:t>ParentChild+     </a:t>
            </a:r>
            <a:fld id="{B6694ED6-95E1-1F45-9658-2ECC6C9484B2}"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r>
              <a:rPr lang="en-US" dirty="0"/>
              <a:t>ParentChild+     </a:t>
            </a:r>
            <a:fld id="{B6694ED6-95E1-1F45-9658-2ECC6C9484B2}"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r>
              <a:rPr lang="en-US" dirty="0"/>
              <a:t>ParentChild+     </a:t>
            </a:r>
            <a:fld id="{B6694ED6-95E1-1F45-9658-2ECC6C9484B2}"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r>
              <a:rPr lang="en-US" dirty="0"/>
              <a:t>ParentChild+     </a:t>
            </a:r>
            <a:fld id="{B6694ED6-95E1-1F45-9658-2ECC6C9484B2}"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r>
              <a:rPr lang="en-US" dirty="0"/>
              <a:t>ParentChild+     </a:t>
            </a:r>
            <a:fld id="{B6694ED6-95E1-1F45-9658-2ECC6C9484B2}"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Comparison 3 column" type="twoTxTwoObj">
  <p:cSld name="Comparison 3 column">
    <p:spTree>
      <p:nvGrpSpPr>
        <p:cNvPr id="1" name="Shape 31"/>
        <p:cNvGrpSpPr/>
        <p:nvPr/>
      </p:nvGrpSpPr>
      <p:grpSpPr>
        <a:xfrm>
          <a:off x="0" y="0"/>
          <a:ext cx="0" cy="0"/>
          <a:chOff x="0" y="0"/>
          <a:chExt cx="0" cy="0"/>
        </a:xfrm>
      </p:grpSpPr>
      <p:sp>
        <p:nvSpPr>
          <p:cNvPr id="32" name="Google Shape;32;p28"/>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8"/>
          <p:cNvSpPr txBox="1">
            <a:spLocks noGrp="1"/>
          </p:cNvSpPr>
          <p:nvPr>
            <p:ph type="body" idx="1"/>
          </p:nvPr>
        </p:nvSpPr>
        <p:spPr>
          <a:xfrm>
            <a:off x="629841" y="1260872"/>
            <a:ext cx="2468880" cy="617934"/>
          </a:xfrm>
          <a:prstGeom prst="rect">
            <a:avLst/>
          </a:prstGeom>
          <a:noFill/>
          <a:ln>
            <a:noFill/>
          </a:ln>
        </p:spPr>
        <p:txBody>
          <a:bodyPr spcFirstLastPara="1" wrap="square" lIns="91425" tIns="45700" rIns="91425" bIns="45700" anchor="b" anchorCtr="0">
            <a:normAutofit/>
          </a:bodyPr>
          <a:lstStyle>
            <a:lvl1pPr marL="342900" lvl="0" indent="-171450" algn="l">
              <a:lnSpc>
                <a:spcPct val="90000"/>
              </a:lnSpc>
              <a:spcBef>
                <a:spcPts val="750"/>
              </a:spcBef>
              <a:spcAft>
                <a:spcPts val="0"/>
              </a:spcAft>
              <a:buSzPts val="2800"/>
              <a:buNone/>
              <a:defRPr sz="1800" b="1"/>
            </a:lvl1pPr>
            <a:lvl2pPr marL="685800" lvl="1" indent="-171450" algn="l">
              <a:lnSpc>
                <a:spcPct val="90000"/>
              </a:lnSpc>
              <a:spcBef>
                <a:spcPts val="375"/>
              </a:spcBef>
              <a:spcAft>
                <a:spcPts val="0"/>
              </a:spcAft>
              <a:buSzPts val="2400"/>
              <a:buNone/>
              <a:defRPr sz="1500" b="1"/>
            </a:lvl2pPr>
            <a:lvl3pPr marL="1028700" lvl="2" indent="-171450" algn="l">
              <a:lnSpc>
                <a:spcPct val="90000"/>
              </a:lnSpc>
              <a:spcBef>
                <a:spcPts val="375"/>
              </a:spcBef>
              <a:spcAft>
                <a:spcPts val="0"/>
              </a:spcAft>
              <a:buSzPts val="2000"/>
              <a:buNone/>
              <a:defRPr sz="1350" b="1"/>
            </a:lvl3pPr>
            <a:lvl4pPr marL="1371600" lvl="3" indent="-171450" algn="l">
              <a:lnSpc>
                <a:spcPct val="90000"/>
              </a:lnSpc>
              <a:spcBef>
                <a:spcPts val="375"/>
              </a:spcBef>
              <a:spcAft>
                <a:spcPts val="0"/>
              </a:spcAft>
              <a:buSzPts val="1800"/>
              <a:buNone/>
              <a:defRPr sz="1200" b="1"/>
            </a:lvl4pPr>
            <a:lvl5pPr marL="1714500" lvl="4" indent="-171450" algn="l">
              <a:lnSpc>
                <a:spcPct val="90000"/>
              </a:lnSpc>
              <a:spcBef>
                <a:spcPts val="375"/>
              </a:spcBef>
              <a:spcAft>
                <a:spcPts val="0"/>
              </a:spcAft>
              <a:buSzPts val="1800"/>
              <a:buNone/>
              <a:defRPr sz="1200" b="1"/>
            </a:lvl5pPr>
            <a:lvl6pPr marL="2057400" lvl="5" indent="-171450" algn="l">
              <a:lnSpc>
                <a:spcPct val="90000"/>
              </a:lnSpc>
              <a:spcBef>
                <a:spcPts val="375"/>
              </a:spcBef>
              <a:spcAft>
                <a:spcPts val="0"/>
              </a:spcAft>
              <a:buSzPts val="1800"/>
              <a:buNone/>
              <a:defRPr sz="1200" b="1"/>
            </a:lvl6pPr>
            <a:lvl7pPr marL="2400300" lvl="6" indent="-171450" algn="l">
              <a:lnSpc>
                <a:spcPct val="90000"/>
              </a:lnSpc>
              <a:spcBef>
                <a:spcPts val="375"/>
              </a:spcBef>
              <a:spcAft>
                <a:spcPts val="0"/>
              </a:spcAft>
              <a:buSzPts val="1800"/>
              <a:buNone/>
              <a:defRPr sz="1200" b="1"/>
            </a:lvl7pPr>
            <a:lvl8pPr marL="2743200" lvl="7" indent="-171450" algn="l">
              <a:lnSpc>
                <a:spcPct val="90000"/>
              </a:lnSpc>
              <a:spcBef>
                <a:spcPts val="375"/>
              </a:spcBef>
              <a:spcAft>
                <a:spcPts val="0"/>
              </a:spcAft>
              <a:buSzPts val="1800"/>
              <a:buNone/>
              <a:defRPr sz="1200" b="1"/>
            </a:lvl8pPr>
            <a:lvl9pPr marL="3086100" lvl="8" indent="-171450" algn="l">
              <a:lnSpc>
                <a:spcPct val="90000"/>
              </a:lnSpc>
              <a:spcBef>
                <a:spcPts val="375"/>
              </a:spcBef>
              <a:spcAft>
                <a:spcPts val="0"/>
              </a:spcAft>
              <a:buSzPts val="1800"/>
              <a:buNone/>
              <a:defRPr sz="1200" b="1"/>
            </a:lvl9pPr>
          </a:lstStyle>
          <a:p>
            <a:endParaRPr/>
          </a:p>
        </p:txBody>
      </p:sp>
      <p:sp>
        <p:nvSpPr>
          <p:cNvPr id="34" name="Google Shape;34;p28"/>
          <p:cNvSpPr txBox="1">
            <a:spLocks noGrp="1"/>
          </p:cNvSpPr>
          <p:nvPr>
            <p:ph type="body" idx="2"/>
          </p:nvPr>
        </p:nvSpPr>
        <p:spPr>
          <a:xfrm>
            <a:off x="629841" y="1878806"/>
            <a:ext cx="2468880" cy="2763441"/>
          </a:xfrm>
          <a:prstGeom prst="rect">
            <a:avLst/>
          </a:prstGeom>
          <a:noFill/>
          <a:ln>
            <a:noFill/>
          </a:ln>
        </p:spPr>
        <p:txBody>
          <a:bodyPr spcFirstLastPara="1" wrap="square" lIns="91425" tIns="45700" rIns="91425" bIns="45700" anchor="t" anchorCtr="0">
            <a:normAutofit/>
          </a:bodyPr>
          <a:lstStyle>
            <a:lvl1pPr marL="342900" lvl="0" indent="-304800" algn="l">
              <a:lnSpc>
                <a:spcPct val="90000"/>
              </a:lnSpc>
              <a:spcBef>
                <a:spcPts val="750"/>
              </a:spcBef>
              <a:spcAft>
                <a:spcPts val="0"/>
              </a:spcAft>
              <a:buSzPts val="2800"/>
              <a:buChar char="•"/>
              <a:defRPr sz="1500"/>
            </a:lvl1pPr>
            <a:lvl2pPr marL="685800" lvl="1" indent="-285750" algn="l">
              <a:lnSpc>
                <a:spcPct val="90000"/>
              </a:lnSpc>
              <a:spcBef>
                <a:spcPts val="375"/>
              </a:spcBef>
              <a:spcAft>
                <a:spcPts val="0"/>
              </a:spcAft>
              <a:buSzPts val="2400"/>
              <a:buChar char="•"/>
              <a:defRPr sz="1350"/>
            </a:lvl2pPr>
            <a:lvl3pPr marL="1028700" lvl="2" indent="-266700" algn="l">
              <a:lnSpc>
                <a:spcPct val="90000"/>
              </a:lnSpc>
              <a:spcBef>
                <a:spcPts val="375"/>
              </a:spcBef>
              <a:spcAft>
                <a:spcPts val="0"/>
              </a:spcAft>
              <a:buSzPts val="2000"/>
              <a:buChar char="•"/>
              <a:defRPr sz="1200"/>
            </a:lvl3pPr>
            <a:lvl4pPr marL="1371600" lvl="3" indent="-257175" algn="l">
              <a:lnSpc>
                <a:spcPct val="90000"/>
              </a:lnSpc>
              <a:spcBef>
                <a:spcPts val="375"/>
              </a:spcBef>
              <a:spcAft>
                <a:spcPts val="0"/>
              </a:spcAft>
              <a:buSzPts val="1800"/>
              <a:buChar char="•"/>
              <a:defRPr sz="1050"/>
            </a:lvl4pPr>
            <a:lvl5pPr marL="1714500" lvl="4" indent="-257175" algn="l">
              <a:lnSpc>
                <a:spcPct val="90000"/>
              </a:lnSpc>
              <a:spcBef>
                <a:spcPts val="375"/>
              </a:spcBef>
              <a:spcAft>
                <a:spcPts val="0"/>
              </a:spcAft>
              <a:buSzPts val="1800"/>
              <a:buChar char="•"/>
              <a:defRPr sz="1050"/>
            </a:lvl5pPr>
            <a:lvl6pPr marL="2057400" lvl="5" indent="-257175" algn="l">
              <a:lnSpc>
                <a:spcPct val="90000"/>
              </a:lnSpc>
              <a:spcBef>
                <a:spcPts val="375"/>
              </a:spcBef>
              <a:spcAft>
                <a:spcPts val="0"/>
              </a:spcAft>
              <a:buSzPts val="1800"/>
              <a:buChar char="•"/>
              <a:defRPr/>
            </a:lvl6pPr>
            <a:lvl7pPr marL="2400300" lvl="6" indent="-257175" algn="l">
              <a:lnSpc>
                <a:spcPct val="90000"/>
              </a:lnSpc>
              <a:spcBef>
                <a:spcPts val="375"/>
              </a:spcBef>
              <a:spcAft>
                <a:spcPts val="0"/>
              </a:spcAft>
              <a:buSzPts val="1800"/>
              <a:buChar char="•"/>
              <a:defRPr/>
            </a:lvl7pPr>
            <a:lvl8pPr marL="2743200" lvl="7" indent="-257175" algn="l">
              <a:lnSpc>
                <a:spcPct val="90000"/>
              </a:lnSpc>
              <a:spcBef>
                <a:spcPts val="375"/>
              </a:spcBef>
              <a:spcAft>
                <a:spcPts val="0"/>
              </a:spcAft>
              <a:buSzPts val="1800"/>
              <a:buChar char="•"/>
              <a:defRPr/>
            </a:lvl8pPr>
            <a:lvl9pPr marL="3086100" lvl="8" indent="-257175" algn="l">
              <a:lnSpc>
                <a:spcPct val="90000"/>
              </a:lnSpc>
              <a:spcBef>
                <a:spcPts val="375"/>
              </a:spcBef>
              <a:spcAft>
                <a:spcPts val="0"/>
              </a:spcAft>
              <a:buSzPts val="1800"/>
              <a:buChar char="•"/>
              <a:defRPr/>
            </a:lvl9pPr>
          </a:lstStyle>
          <a:p>
            <a:endParaRPr/>
          </a:p>
        </p:txBody>
      </p:sp>
      <p:sp>
        <p:nvSpPr>
          <p:cNvPr id="35" name="Google Shape;35;p28"/>
          <p:cNvSpPr txBox="1">
            <a:spLocks noGrp="1"/>
          </p:cNvSpPr>
          <p:nvPr>
            <p:ph type="body" idx="3"/>
          </p:nvPr>
        </p:nvSpPr>
        <p:spPr>
          <a:xfrm>
            <a:off x="3339846" y="1260872"/>
            <a:ext cx="2468880" cy="617934"/>
          </a:xfrm>
          <a:prstGeom prst="rect">
            <a:avLst/>
          </a:prstGeom>
          <a:noFill/>
          <a:ln>
            <a:noFill/>
          </a:ln>
        </p:spPr>
        <p:txBody>
          <a:bodyPr spcFirstLastPara="1" wrap="square" lIns="91425" tIns="45700" rIns="91425" bIns="45700" anchor="b" anchorCtr="0">
            <a:normAutofit/>
          </a:bodyPr>
          <a:lstStyle>
            <a:lvl1pPr marL="342900" lvl="0" indent="-171450" algn="l">
              <a:lnSpc>
                <a:spcPct val="90000"/>
              </a:lnSpc>
              <a:spcBef>
                <a:spcPts val="750"/>
              </a:spcBef>
              <a:spcAft>
                <a:spcPts val="0"/>
              </a:spcAft>
              <a:buSzPts val="2800"/>
              <a:buNone/>
              <a:defRPr sz="1800" b="1"/>
            </a:lvl1pPr>
            <a:lvl2pPr marL="685800" lvl="1" indent="-171450" algn="l">
              <a:lnSpc>
                <a:spcPct val="90000"/>
              </a:lnSpc>
              <a:spcBef>
                <a:spcPts val="375"/>
              </a:spcBef>
              <a:spcAft>
                <a:spcPts val="0"/>
              </a:spcAft>
              <a:buSzPts val="2400"/>
              <a:buNone/>
              <a:defRPr sz="1500" b="1"/>
            </a:lvl2pPr>
            <a:lvl3pPr marL="1028700" lvl="2" indent="-171450" algn="l">
              <a:lnSpc>
                <a:spcPct val="90000"/>
              </a:lnSpc>
              <a:spcBef>
                <a:spcPts val="375"/>
              </a:spcBef>
              <a:spcAft>
                <a:spcPts val="0"/>
              </a:spcAft>
              <a:buSzPts val="2000"/>
              <a:buNone/>
              <a:defRPr sz="1350" b="1"/>
            </a:lvl3pPr>
            <a:lvl4pPr marL="1371600" lvl="3" indent="-171450" algn="l">
              <a:lnSpc>
                <a:spcPct val="90000"/>
              </a:lnSpc>
              <a:spcBef>
                <a:spcPts val="375"/>
              </a:spcBef>
              <a:spcAft>
                <a:spcPts val="0"/>
              </a:spcAft>
              <a:buSzPts val="1800"/>
              <a:buNone/>
              <a:defRPr sz="1200" b="1"/>
            </a:lvl4pPr>
            <a:lvl5pPr marL="1714500" lvl="4" indent="-171450" algn="l">
              <a:lnSpc>
                <a:spcPct val="90000"/>
              </a:lnSpc>
              <a:spcBef>
                <a:spcPts val="375"/>
              </a:spcBef>
              <a:spcAft>
                <a:spcPts val="0"/>
              </a:spcAft>
              <a:buSzPts val="1800"/>
              <a:buNone/>
              <a:defRPr sz="1200" b="1"/>
            </a:lvl5pPr>
            <a:lvl6pPr marL="2057400" lvl="5" indent="-171450" algn="l">
              <a:lnSpc>
                <a:spcPct val="90000"/>
              </a:lnSpc>
              <a:spcBef>
                <a:spcPts val="375"/>
              </a:spcBef>
              <a:spcAft>
                <a:spcPts val="0"/>
              </a:spcAft>
              <a:buSzPts val="1800"/>
              <a:buNone/>
              <a:defRPr sz="1200" b="1"/>
            </a:lvl6pPr>
            <a:lvl7pPr marL="2400300" lvl="6" indent="-171450" algn="l">
              <a:lnSpc>
                <a:spcPct val="90000"/>
              </a:lnSpc>
              <a:spcBef>
                <a:spcPts val="375"/>
              </a:spcBef>
              <a:spcAft>
                <a:spcPts val="0"/>
              </a:spcAft>
              <a:buSzPts val="1800"/>
              <a:buNone/>
              <a:defRPr sz="1200" b="1"/>
            </a:lvl7pPr>
            <a:lvl8pPr marL="2743200" lvl="7" indent="-171450" algn="l">
              <a:lnSpc>
                <a:spcPct val="90000"/>
              </a:lnSpc>
              <a:spcBef>
                <a:spcPts val="375"/>
              </a:spcBef>
              <a:spcAft>
                <a:spcPts val="0"/>
              </a:spcAft>
              <a:buSzPts val="1800"/>
              <a:buNone/>
              <a:defRPr sz="1200" b="1"/>
            </a:lvl8pPr>
            <a:lvl9pPr marL="3086100" lvl="8" indent="-171450" algn="l">
              <a:lnSpc>
                <a:spcPct val="90000"/>
              </a:lnSpc>
              <a:spcBef>
                <a:spcPts val="375"/>
              </a:spcBef>
              <a:spcAft>
                <a:spcPts val="0"/>
              </a:spcAft>
              <a:buSzPts val="1800"/>
              <a:buNone/>
              <a:defRPr sz="1200" b="1"/>
            </a:lvl9pPr>
          </a:lstStyle>
          <a:p>
            <a:endParaRPr/>
          </a:p>
        </p:txBody>
      </p:sp>
      <p:sp>
        <p:nvSpPr>
          <p:cNvPr id="36" name="Google Shape;36;p28"/>
          <p:cNvSpPr txBox="1">
            <a:spLocks noGrp="1"/>
          </p:cNvSpPr>
          <p:nvPr>
            <p:ph type="body" idx="4"/>
          </p:nvPr>
        </p:nvSpPr>
        <p:spPr>
          <a:xfrm>
            <a:off x="3339846" y="1878806"/>
            <a:ext cx="2468880" cy="2763441"/>
          </a:xfrm>
          <a:prstGeom prst="rect">
            <a:avLst/>
          </a:prstGeom>
          <a:noFill/>
          <a:ln>
            <a:noFill/>
          </a:ln>
        </p:spPr>
        <p:txBody>
          <a:bodyPr spcFirstLastPara="1" wrap="square" lIns="91425" tIns="45700" rIns="91425" bIns="45700" anchor="t" anchorCtr="0">
            <a:normAutofit/>
          </a:bodyPr>
          <a:lstStyle>
            <a:lvl1pPr marL="342900" lvl="0" indent="-304800" algn="l">
              <a:lnSpc>
                <a:spcPct val="90000"/>
              </a:lnSpc>
              <a:spcBef>
                <a:spcPts val="750"/>
              </a:spcBef>
              <a:spcAft>
                <a:spcPts val="0"/>
              </a:spcAft>
              <a:buSzPts val="2800"/>
              <a:buChar char="•"/>
              <a:defRPr sz="1500"/>
            </a:lvl1pPr>
            <a:lvl2pPr marL="685800" lvl="1" indent="-285750" algn="l">
              <a:lnSpc>
                <a:spcPct val="90000"/>
              </a:lnSpc>
              <a:spcBef>
                <a:spcPts val="375"/>
              </a:spcBef>
              <a:spcAft>
                <a:spcPts val="0"/>
              </a:spcAft>
              <a:buSzPts val="2400"/>
              <a:buChar char="•"/>
              <a:defRPr sz="1350"/>
            </a:lvl2pPr>
            <a:lvl3pPr marL="1028700" lvl="2" indent="-266700" algn="l">
              <a:lnSpc>
                <a:spcPct val="90000"/>
              </a:lnSpc>
              <a:spcBef>
                <a:spcPts val="375"/>
              </a:spcBef>
              <a:spcAft>
                <a:spcPts val="0"/>
              </a:spcAft>
              <a:buSzPts val="2000"/>
              <a:buChar char="•"/>
              <a:defRPr sz="1200"/>
            </a:lvl3pPr>
            <a:lvl4pPr marL="1371600" lvl="3" indent="-257175" algn="l">
              <a:lnSpc>
                <a:spcPct val="90000"/>
              </a:lnSpc>
              <a:spcBef>
                <a:spcPts val="375"/>
              </a:spcBef>
              <a:spcAft>
                <a:spcPts val="0"/>
              </a:spcAft>
              <a:buSzPts val="1800"/>
              <a:buChar char="•"/>
              <a:defRPr sz="1050"/>
            </a:lvl4pPr>
            <a:lvl5pPr marL="1714500" lvl="4" indent="-257175" algn="l">
              <a:lnSpc>
                <a:spcPct val="90000"/>
              </a:lnSpc>
              <a:spcBef>
                <a:spcPts val="375"/>
              </a:spcBef>
              <a:spcAft>
                <a:spcPts val="0"/>
              </a:spcAft>
              <a:buSzPts val="1800"/>
              <a:buChar char="•"/>
              <a:defRPr sz="1050"/>
            </a:lvl5pPr>
            <a:lvl6pPr marL="2057400" lvl="5" indent="-257175" algn="l">
              <a:lnSpc>
                <a:spcPct val="90000"/>
              </a:lnSpc>
              <a:spcBef>
                <a:spcPts val="375"/>
              </a:spcBef>
              <a:spcAft>
                <a:spcPts val="0"/>
              </a:spcAft>
              <a:buSzPts val="1800"/>
              <a:buChar char="•"/>
              <a:defRPr/>
            </a:lvl6pPr>
            <a:lvl7pPr marL="2400300" lvl="6" indent="-257175" algn="l">
              <a:lnSpc>
                <a:spcPct val="90000"/>
              </a:lnSpc>
              <a:spcBef>
                <a:spcPts val="375"/>
              </a:spcBef>
              <a:spcAft>
                <a:spcPts val="0"/>
              </a:spcAft>
              <a:buSzPts val="1800"/>
              <a:buChar char="•"/>
              <a:defRPr/>
            </a:lvl7pPr>
            <a:lvl8pPr marL="2743200" lvl="7" indent="-257175" algn="l">
              <a:lnSpc>
                <a:spcPct val="90000"/>
              </a:lnSpc>
              <a:spcBef>
                <a:spcPts val="375"/>
              </a:spcBef>
              <a:spcAft>
                <a:spcPts val="0"/>
              </a:spcAft>
              <a:buSzPts val="1800"/>
              <a:buChar char="•"/>
              <a:defRPr/>
            </a:lvl8pPr>
            <a:lvl9pPr marL="3086100" lvl="8" indent="-257175" algn="l">
              <a:lnSpc>
                <a:spcPct val="90000"/>
              </a:lnSpc>
              <a:spcBef>
                <a:spcPts val="375"/>
              </a:spcBef>
              <a:spcAft>
                <a:spcPts val="0"/>
              </a:spcAft>
              <a:buSzPts val="1800"/>
              <a:buChar char="•"/>
              <a:defRPr/>
            </a:lvl9pPr>
          </a:lstStyle>
          <a:p>
            <a:endParaRPr/>
          </a:p>
        </p:txBody>
      </p:sp>
      <p:sp>
        <p:nvSpPr>
          <p:cNvPr id="37" name="Google Shape;37;p2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
        <p:nvSpPr>
          <p:cNvPr id="40" name="Google Shape;40;p28"/>
          <p:cNvSpPr/>
          <p:nvPr/>
        </p:nvSpPr>
        <p:spPr>
          <a:xfrm rot="-5400000">
            <a:off x="-291700" y="3630896"/>
            <a:ext cx="1303051" cy="719652"/>
          </a:xfrm>
          <a:custGeom>
            <a:avLst/>
            <a:gdLst/>
            <a:ahLst/>
            <a:cxnLst/>
            <a:rect l="l" t="t" r="r" b="b"/>
            <a:pathLst>
              <a:path w="1737401" h="959536" extrusionOk="0">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spcFirstLastPara="1" wrap="square" lIns="68569" tIns="34275" rIns="68569" bIns="3427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rgbClr val="000000"/>
              </a:solidFill>
              <a:latin typeface="Calibri"/>
              <a:ea typeface="Calibri"/>
              <a:cs typeface="Calibri"/>
              <a:sym typeface="Calibri"/>
            </a:endParaRPr>
          </a:p>
        </p:txBody>
      </p:sp>
      <p:sp>
        <p:nvSpPr>
          <p:cNvPr id="41" name="Google Shape;41;p28"/>
          <p:cNvSpPr/>
          <p:nvPr/>
        </p:nvSpPr>
        <p:spPr>
          <a:xfrm>
            <a:off x="7870825" y="2"/>
            <a:ext cx="636996" cy="268251"/>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350" b="0" i="0" u="none" strike="noStrike" cap="none">
              <a:solidFill>
                <a:srgbClr val="FFFFFF"/>
              </a:solidFill>
              <a:latin typeface="Calibri"/>
              <a:ea typeface="Calibri"/>
              <a:cs typeface="Calibri"/>
              <a:sym typeface="Calibri"/>
            </a:endParaRPr>
          </a:p>
        </p:txBody>
      </p:sp>
      <p:sp>
        <p:nvSpPr>
          <p:cNvPr id="42" name="Google Shape;42;p28"/>
          <p:cNvSpPr txBox="1">
            <a:spLocks noGrp="1"/>
          </p:cNvSpPr>
          <p:nvPr>
            <p:ph type="body" idx="5"/>
          </p:nvPr>
        </p:nvSpPr>
        <p:spPr>
          <a:xfrm>
            <a:off x="6048756" y="1260872"/>
            <a:ext cx="2468880" cy="617934"/>
          </a:xfrm>
          <a:prstGeom prst="rect">
            <a:avLst/>
          </a:prstGeom>
          <a:noFill/>
          <a:ln>
            <a:noFill/>
          </a:ln>
        </p:spPr>
        <p:txBody>
          <a:bodyPr spcFirstLastPara="1" wrap="square" lIns="91425" tIns="45700" rIns="91425" bIns="45700" anchor="b" anchorCtr="0">
            <a:normAutofit/>
          </a:bodyPr>
          <a:lstStyle>
            <a:lvl1pPr marL="342900" lvl="0" indent="-171450" algn="l">
              <a:lnSpc>
                <a:spcPct val="90000"/>
              </a:lnSpc>
              <a:spcBef>
                <a:spcPts val="750"/>
              </a:spcBef>
              <a:spcAft>
                <a:spcPts val="0"/>
              </a:spcAft>
              <a:buSzPts val="2800"/>
              <a:buNone/>
              <a:defRPr sz="1800" b="1"/>
            </a:lvl1pPr>
            <a:lvl2pPr marL="685800" lvl="1" indent="-171450" algn="l">
              <a:lnSpc>
                <a:spcPct val="90000"/>
              </a:lnSpc>
              <a:spcBef>
                <a:spcPts val="375"/>
              </a:spcBef>
              <a:spcAft>
                <a:spcPts val="0"/>
              </a:spcAft>
              <a:buSzPts val="2400"/>
              <a:buNone/>
              <a:defRPr sz="1500" b="1"/>
            </a:lvl2pPr>
            <a:lvl3pPr marL="1028700" lvl="2" indent="-171450" algn="l">
              <a:lnSpc>
                <a:spcPct val="90000"/>
              </a:lnSpc>
              <a:spcBef>
                <a:spcPts val="375"/>
              </a:spcBef>
              <a:spcAft>
                <a:spcPts val="0"/>
              </a:spcAft>
              <a:buSzPts val="2000"/>
              <a:buNone/>
              <a:defRPr sz="1350" b="1"/>
            </a:lvl3pPr>
            <a:lvl4pPr marL="1371600" lvl="3" indent="-171450" algn="l">
              <a:lnSpc>
                <a:spcPct val="90000"/>
              </a:lnSpc>
              <a:spcBef>
                <a:spcPts val="375"/>
              </a:spcBef>
              <a:spcAft>
                <a:spcPts val="0"/>
              </a:spcAft>
              <a:buSzPts val="1800"/>
              <a:buNone/>
              <a:defRPr sz="1200" b="1"/>
            </a:lvl4pPr>
            <a:lvl5pPr marL="1714500" lvl="4" indent="-171450" algn="l">
              <a:lnSpc>
                <a:spcPct val="90000"/>
              </a:lnSpc>
              <a:spcBef>
                <a:spcPts val="375"/>
              </a:spcBef>
              <a:spcAft>
                <a:spcPts val="0"/>
              </a:spcAft>
              <a:buSzPts val="1800"/>
              <a:buNone/>
              <a:defRPr sz="1200" b="1"/>
            </a:lvl5pPr>
            <a:lvl6pPr marL="2057400" lvl="5" indent="-171450" algn="l">
              <a:lnSpc>
                <a:spcPct val="90000"/>
              </a:lnSpc>
              <a:spcBef>
                <a:spcPts val="375"/>
              </a:spcBef>
              <a:spcAft>
                <a:spcPts val="0"/>
              </a:spcAft>
              <a:buSzPts val="1800"/>
              <a:buNone/>
              <a:defRPr sz="1200" b="1"/>
            </a:lvl6pPr>
            <a:lvl7pPr marL="2400300" lvl="6" indent="-171450" algn="l">
              <a:lnSpc>
                <a:spcPct val="90000"/>
              </a:lnSpc>
              <a:spcBef>
                <a:spcPts val="375"/>
              </a:spcBef>
              <a:spcAft>
                <a:spcPts val="0"/>
              </a:spcAft>
              <a:buSzPts val="1800"/>
              <a:buNone/>
              <a:defRPr sz="1200" b="1"/>
            </a:lvl7pPr>
            <a:lvl8pPr marL="2743200" lvl="7" indent="-171450" algn="l">
              <a:lnSpc>
                <a:spcPct val="90000"/>
              </a:lnSpc>
              <a:spcBef>
                <a:spcPts val="375"/>
              </a:spcBef>
              <a:spcAft>
                <a:spcPts val="0"/>
              </a:spcAft>
              <a:buSzPts val="1800"/>
              <a:buNone/>
              <a:defRPr sz="1200" b="1"/>
            </a:lvl8pPr>
            <a:lvl9pPr marL="3086100" lvl="8" indent="-171450" algn="l">
              <a:lnSpc>
                <a:spcPct val="90000"/>
              </a:lnSpc>
              <a:spcBef>
                <a:spcPts val="375"/>
              </a:spcBef>
              <a:spcAft>
                <a:spcPts val="0"/>
              </a:spcAft>
              <a:buSzPts val="1800"/>
              <a:buNone/>
              <a:defRPr sz="1200" b="1"/>
            </a:lvl9pPr>
          </a:lstStyle>
          <a:p>
            <a:endParaRPr/>
          </a:p>
        </p:txBody>
      </p:sp>
      <p:sp>
        <p:nvSpPr>
          <p:cNvPr id="43" name="Google Shape;43;p28"/>
          <p:cNvSpPr txBox="1">
            <a:spLocks noGrp="1"/>
          </p:cNvSpPr>
          <p:nvPr>
            <p:ph type="body" idx="6"/>
          </p:nvPr>
        </p:nvSpPr>
        <p:spPr>
          <a:xfrm>
            <a:off x="6048756" y="1878806"/>
            <a:ext cx="2468880" cy="2763441"/>
          </a:xfrm>
          <a:prstGeom prst="rect">
            <a:avLst/>
          </a:prstGeom>
          <a:noFill/>
          <a:ln>
            <a:noFill/>
          </a:ln>
        </p:spPr>
        <p:txBody>
          <a:bodyPr spcFirstLastPara="1" wrap="square" lIns="91425" tIns="45700" rIns="91425" bIns="45700" anchor="t" anchorCtr="0">
            <a:normAutofit/>
          </a:bodyPr>
          <a:lstStyle>
            <a:lvl1pPr marL="342900" lvl="0" indent="-304800" algn="l">
              <a:lnSpc>
                <a:spcPct val="90000"/>
              </a:lnSpc>
              <a:spcBef>
                <a:spcPts val="750"/>
              </a:spcBef>
              <a:spcAft>
                <a:spcPts val="0"/>
              </a:spcAft>
              <a:buSzPts val="2800"/>
              <a:buChar char="•"/>
              <a:defRPr sz="1500"/>
            </a:lvl1pPr>
            <a:lvl2pPr marL="685800" lvl="1" indent="-285750" algn="l">
              <a:lnSpc>
                <a:spcPct val="90000"/>
              </a:lnSpc>
              <a:spcBef>
                <a:spcPts val="375"/>
              </a:spcBef>
              <a:spcAft>
                <a:spcPts val="0"/>
              </a:spcAft>
              <a:buSzPts val="2400"/>
              <a:buChar char="•"/>
              <a:defRPr sz="1350"/>
            </a:lvl2pPr>
            <a:lvl3pPr marL="1028700" lvl="2" indent="-266700" algn="l">
              <a:lnSpc>
                <a:spcPct val="90000"/>
              </a:lnSpc>
              <a:spcBef>
                <a:spcPts val="375"/>
              </a:spcBef>
              <a:spcAft>
                <a:spcPts val="0"/>
              </a:spcAft>
              <a:buSzPts val="2000"/>
              <a:buChar char="•"/>
              <a:defRPr sz="1200"/>
            </a:lvl3pPr>
            <a:lvl4pPr marL="1371600" lvl="3" indent="-257175" algn="l">
              <a:lnSpc>
                <a:spcPct val="90000"/>
              </a:lnSpc>
              <a:spcBef>
                <a:spcPts val="375"/>
              </a:spcBef>
              <a:spcAft>
                <a:spcPts val="0"/>
              </a:spcAft>
              <a:buSzPts val="1800"/>
              <a:buChar char="•"/>
              <a:defRPr sz="1050"/>
            </a:lvl4pPr>
            <a:lvl5pPr marL="1714500" lvl="4" indent="-257175" algn="l">
              <a:lnSpc>
                <a:spcPct val="90000"/>
              </a:lnSpc>
              <a:spcBef>
                <a:spcPts val="375"/>
              </a:spcBef>
              <a:spcAft>
                <a:spcPts val="0"/>
              </a:spcAft>
              <a:buSzPts val="1800"/>
              <a:buChar char="•"/>
              <a:defRPr sz="1050"/>
            </a:lvl5pPr>
            <a:lvl6pPr marL="2057400" lvl="5" indent="-257175" algn="l">
              <a:lnSpc>
                <a:spcPct val="90000"/>
              </a:lnSpc>
              <a:spcBef>
                <a:spcPts val="375"/>
              </a:spcBef>
              <a:spcAft>
                <a:spcPts val="0"/>
              </a:spcAft>
              <a:buSzPts val="1800"/>
              <a:buChar char="•"/>
              <a:defRPr/>
            </a:lvl6pPr>
            <a:lvl7pPr marL="2400300" lvl="6" indent="-257175" algn="l">
              <a:lnSpc>
                <a:spcPct val="90000"/>
              </a:lnSpc>
              <a:spcBef>
                <a:spcPts val="375"/>
              </a:spcBef>
              <a:spcAft>
                <a:spcPts val="0"/>
              </a:spcAft>
              <a:buSzPts val="1800"/>
              <a:buChar char="•"/>
              <a:defRPr/>
            </a:lvl7pPr>
            <a:lvl8pPr marL="2743200" lvl="7" indent="-257175" algn="l">
              <a:lnSpc>
                <a:spcPct val="90000"/>
              </a:lnSpc>
              <a:spcBef>
                <a:spcPts val="375"/>
              </a:spcBef>
              <a:spcAft>
                <a:spcPts val="0"/>
              </a:spcAft>
              <a:buSzPts val="1800"/>
              <a:buChar char="•"/>
              <a:defRPr/>
            </a:lvl8pPr>
            <a:lvl9pPr marL="3086100" lvl="8" indent="-257175" algn="l">
              <a:lnSpc>
                <a:spcPct val="90000"/>
              </a:lnSpc>
              <a:spcBef>
                <a:spcPts val="375"/>
              </a:spcBef>
              <a:spcAft>
                <a:spcPts val="0"/>
              </a:spcAft>
              <a:buSzPts val="1800"/>
              <a:buChar char="•"/>
              <a:defRPr/>
            </a:lvl9pPr>
          </a:lstStyle>
          <a:p>
            <a:endParaRPr/>
          </a:p>
        </p:txBody>
      </p:sp>
    </p:spTree>
    <p:extLst>
      <p:ext uri="{BB962C8B-B14F-4D97-AF65-F5344CB8AC3E}">
        <p14:creationId xmlns:p14="http://schemas.microsoft.com/office/powerpoint/2010/main" val="3283581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b="1" i="0">
                <a:solidFill>
                  <a:schemeClr val="tx1">
                    <a:tint val="75000"/>
                  </a:schemeClr>
                </a:solidFill>
                <a:latin typeface="Arial Black" charset="0"/>
                <a:ea typeface="Arial Black" charset="0"/>
                <a:cs typeface="Arial Black" charset="0"/>
              </a:defRPr>
            </a:lvl1pPr>
          </a:lstStyle>
          <a:p>
            <a:r>
              <a:rPr lang="en-US" dirty="0"/>
              <a:t>ParentChild+     </a:t>
            </a:r>
            <a:fld id="{B6694ED6-95E1-1F45-9658-2ECC6C9484B2}" type="slidenum">
              <a:rPr lang="en-US" smtClean="0"/>
              <a:pPr/>
              <a:t>‹#›</a:t>
            </a:fld>
            <a:endParaRPr lang="en-US" dirty="0"/>
          </a:p>
        </p:txBody>
      </p:sp>
    </p:spTree>
    <p:extLst>
      <p:ext uri="{BB962C8B-B14F-4D97-AF65-F5344CB8AC3E}">
        <p14:creationId xmlns:p14="http://schemas.microsoft.com/office/powerpoint/2010/main" val="14268125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hf hdr="0" ftr="0" dt="0"/>
  <p:txStyles>
    <p:titleStyle>
      <a:lvl1pPr algn="l" defTabSz="685800" rtl="0" eaLnBrk="1" latinLnBrk="0" hangingPunct="1">
        <a:lnSpc>
          <a:spcPct val="90000"/>
        </a:lnSpc>
        <a:spcBef>
          <a:spcPct val="0"/>
        </a:spcBef>
        <a:buNone/>
        <a:defRPr sz="2800" b="1" i="0" kern="1200">
          <a:solidFill>
            <a:schemeClr val="tx1"/>
          </a:solidFill>
          <a:latin typeface="Arial Black" charset="0"/>
          <a:ea typeface="Arial Black" charset="0"/>
          <a:cs typeface="Arial Black"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Arial" charset="0"/>
          <a:ea typeface="Arial" charset="0"/>
          <a:cs typeface="Arial"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Arial" charset="0"/>
          <a:ea typeface="Arial" charset="0"/>
          <a:cs typeface="Arial"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Arial" charset="0"/>
          <a:ea typeface="Arial" charset="0"/>
          <a:cs typeface="Arial"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charset="0"/>
          <a:ea typeface="Arial" charset="0"/>
          <a:cs typeface="Arial"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33.jpg"/><Relationship Id="rId4" Type="http://schemas.openxmlformats.org/officeDocument/2006/relationships/image" Target="../media/image32.jpg"/></Relationships>
</file>

<file path=ppt/slides/_rels/slide1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36.jpg"/><Relationship Id="rId4" Type="http://schemas.openxmlformats.org/officeDocument/2006/relationships/image" Target="../media/image35.jpg"/></Relationships>
</file>

<file path=ppt/slides/_rels/slide1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hyperlink" Target="https://creativecommons.org/licenses/by-nc-sa/3.0/" TargetMode="External"/><Relationship Id="rId4" Type="http://schemas.openxmlformats.org/officeDocument/2006/relationships/hyperlink" Target="https://www.flickr.com/photos/afagen/48132715651"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9.jpg"/></Relationships>
</file>

<file path=ppt/slides/_rels/slide2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41.jpg"/></Relationships>
</file>

<file path=ppt/slides/_rels/slide2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drive.google.com/file/d/1yhsfGGPyz6p0I-lQMoZ86TmYYdsb84S9/view"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48.jpe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xml"/><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hyperlink" Target="mailto:msingleton@parentchildplus.org" TargetMode="External"/><Relationship Id="rId5" Type="http://schemas.openxmlformats.org/officeDocument/2006/relationships/hyperlink" Target="mailto:kmeister@phmc.org" TargetMode="Externa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1" y="0"/>
            <a:ext cx="9135879" cy="5143500"/>
          </a:xfrm>
          <a:prstGeom prst="rect">
            <a:avLst/>
          </a:prstGeom>
        </p:spPr>
      </p:pic>
      <p:sp>
        <p:nvSpPr>
          <p:cNvPr id="2" name="TextBox 1">
            <a:extLst>
              <a:ext uri="{FF2B5EF4-FFF2-40B4-BE49-F238E27FC236}">
                <a16:creationId xmlns:a16="http://schemas.microsoft.com/office/drawing/2014/main" id="{21472D6E-99A3-4F11-80EB-788CC15849A1}"/>
              </a:ext>
            </a:extLst>
          </p:cNvPr>
          <p:cNvSpPr txBox="1"/>
          <p:nvPr/>
        </p:nvSpPr>
        <p:spPr>
          <a:xfrm>
            <a:off x="337507" y="1591776"/>
            <a:ext cx="5044190" cy="3231654"/>
          </a:xfrm>
          <a:prstGeom prst="rect">
            <a:avLst/>
          </a:prstGeom>
          <a:noFill/>
        </p:spPr>
        <p:txBody>
          <a:bodyPr wrap="square" rtlCol="0">
            <a:spAutoFit/>
          </a:bodyPr>
          <a:lstStyle/>
          <a:p>
            <a:r>
              <a:rPr lang="en-US" sz="3600" b="1" dirty="0">
                <a:solidFill>
                  <a:srgbClr val="E0004D"/>
                </a:solidFill>
                <a:cs typeface="Arial" panose="020B0604020202020204" pitchFamily="34" charset="0"/>
              </a:rPr>
              <a:t>Deepening Impact: Systemic Collaborations in Home Visiting</a:t>
            </a:r>
          </a:p>
          <a:p>
            <a:endParaRPr lang="en-US" sz="1400" b="1" dirty="0">
              <a:solidFill>
                <a:srgbClr val="E0004D"/>
              </a:solidFill>
              <a:cs typeface="Arial" panose="020B0604020202020204" pitchFamily="34" charset="0"/>
            </a:endParaRPr>
          </a:p>
          <a:p>
            <a:r>
              <a:rPr lang="en-US" sz="1400" b="1" u="sng" dirty="0">
                <a:solidFill>
                  <a:srgbClr val="00AB8E"/>
                </a:solidFill>
                <a:cs typeface="Arial" panose="020B0604020202020204" pitchFamily="34" charset="0"/>
              </a:rPr>
              <a:t>Presenters:</a:t>
            </a:r>
          </a:p>
          <a:p>
            <a:r>
              <a:rPr lang="en-US" sz="1600" b="1" dirty="0">
                <a:solidFill>
                  <a:srgbClr val="00AB8E"/>
                </a:solidFill>
                <a:cs typeface="Arial" panose="020B0604020202020204" pitchFamily="34" charset="0"/>
              </a:rPr>
              <a:t>Katie Rubinstein</a:t>
            </a:r>
          </a:p>
          <a:p>
            <a:r>
              <a:rPr lang="en-US" sz="1600" b="1" dirty="0">
                <a:solidFill>
                  <a:srgbClr val="00AB8E"/>
                </a:solidFill>
                <a:cs typeface="Arial" panose="020B0604020202020204" pitchFamily="34" charset="0"/>
              </a:rPr>
              <a:t>Malkia Singleton Ofori-Agyekum</a:t>
            </a:r>
          </a:p>
          <a:p>
            <a:endParaRPr lang="en-US" sz="1800" b="1" dirty="0">
              <a:solidFill>
                <a:srgbClr val="002060"/>
              </a:solidFill>
              <a:cs typeface="Arial" panose="020B0604020202020204" pitchFamily="34" charset="0"/>
            </a:endParaRPr>
          </a:p>
          <a:p>
            <a:r>
              <a:rPr lang="en-US" sz="1800" b="1" dirty="0">
                <a:solidFill>
                  <a:srgbClr val="002060"/>
                </a:solidFill>
                <a:cs typeface="Arial" panose="020B0604020202020204" pitchFamily="34" charset="0"/>
              </a:rPr>
              <a:t>April 2025</a:t>
            </a:r>
          </a:p>
        </p:txBody>
      </p:sp>
      <p:pic>
        <p:nvPicPr>
          <p:cNvPr id="8" name="Google Shape;103;p1">
            <a:extLst>
              <a:ext uri="{FF2B5EF4-FFF2-40B4-BE49-F238E27FC236}">
                <a16:creationId xmlns:a16="http://schemas.microsoft.com/office/drawing/2014/main" id="{1FF58108-666A-7E3B-D485-087F0D8815C8}"/>
              </a:ext>
            </a:extLst>
          </p:cNvPr>
          <p:cNvPicPr preferRelativeResize="0"/>
          <p:nvPr/>
        </p:nvPicPr>
        <p:blipFill rotWithShape="1">
          <a:blip r:embed="rId4">
            <a:alphaModFix/>
          </a:blip>
          <a:srcRect/>
          <a:stretch/>
        </p:blipFill>
        <p:spPr>
          <a:xfrm>
            <a:off x="8230623" y="0"/>
            <a:ext cx="905256" cy="1855137"/>
          </a:xfrm>
          <a:prstGeom prst="rect">
            <a:avLst/>
          </a:prstGeom>
          <a:noFill/>
          <a:ln>
            <a:noFill/>
          </a:ln>
        </p:spPr>
      </p:pic>
    </p:spTree>
    <p:extLst>
      <p:ext uri="{BB962C8B-B14F-4D97-AF65-F5344CB8AC3E}">
        <p14:creationId xmlns:p14="http://schemas.microsoft.com/office/powerpoint/2010/main" val="109504846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77D100FD-8350-4BF8-C46C-00BB6D5866D0}"/>
              </a:ext>
            </a:extLst>
          </p:cNvPr>
          <p:cNvSpPr>
            <a:spLocks noGrp="1"/>
          </p:cNvSpPr>
          <p:nvPr>
            <p:ph type="title"/>
          </p:nvPr>
        </p:nvSpPr>
        <p:spPr>
          <a:xfrm>
            <a:off x="3973321" y="246888"/>
            <a:ext cx="4688333" cy="1337310"/>
          </a:xfrm>
        </p:spPr>
        <p:txBody>
          <a:bodyPr vert="horz" lIns="91440" tIns="45720" rIns="91440" bIns="45720" rtlCol="0" anchor="b">
            <a:normAutofit/>
          </a:bodyPr>
          <a:lstStyle/>
          <a:p>
            <a:pPr defTabSz="914400"/>
            <a:r>
              <a:rPr lang="en-US" sz="4100">
                <a:latin typeface="+mj-lt"/>
                <a:ea typeface="+mj-ea"/>
                <a:cs typeface="+mj-cs"/>
              </a:rPr>
              <a:t>Agenda</a:t>
            </a:r>
          </a:p>
        </p:txBody>
      </p:sp>
      <p:pic>
        <p:nvPicPr>
          <p:cNvPr id="11" name="Content Placeholder 10" descr="A person and a child sitting on a table&#10;&#10;AI-generated content may be incorrect.">
            <a:extLst>
              <a:ext uri="{FF2B5EF4-FFF2-40B4-BE49-F238E27FC236}">
                <a16:creationId xmlns:a16="http://schemas.microsoft.com/office/drawing/2014/main" id="{06A3D178-A73A-5216-0839-78D1FDE9B22A}"/>
              </a:ext>
            </a:extLst>
          </p:cNvPr>
          <p:cNvPicPr>
            <a:picLocks noGrp="1" noChangeAspect="1"/>
          </p:cNvPicPr>
          <p:nvPr>
            <p:ph sz="half" idx="2"/>
          </p:nvPr>
        </p:nvPicPr>
        <p:blipFill>
          <a:blip r:embed="rId3"/>
          <a:srcRect b="24534"/>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5"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BB8CACD0-DFEA-4DE4-504E-D172314A3EF1}"/>
              </a:ext>
            </a:extLst>
          </p:cNvPr>
          <p:cNvSpPr>
            <a:spLocks noGrp="1"/>
          </p:cNvSpPr>
          <p:nvPr>
            <p:ph sz="half" idx="1"/>
          </p:nvPr>
        </p:nvSpPr>
        <p:spPr>
          <a:xfrm>
            <a:off x="3973321" y="2029968"/>
            <a:ext cx="4688333" cy="2612898"/>
          </a:xfrm>
        </p:spPr>
        <p:txBody>
          <a:bodyPr vert="horz" lIns="91440" tIns="45720" rIns="91440" bIns="45720" rtlCol="0">
            <a:normAutofit lnSpcReduction="10000"/>
          </a:bodyPr>
          <a:lstStyle/>
          <a:p>
            <a:pPr defTabSz="914400"/>
            <a:r>
              <a:rPr lang="en-US" sz="1700" dirty="0">
                <a:latin typeface="+mn-lt"/>
                <a:ea typeface="+mn-ea"/>
                <a:cs typeface="+mn-cs"/>
              </a:rPr>
              <a:t>Overview of the ParentChild+ Model in Philadelphia</a:t>
            </a:r>
          </a:p>
          <a:p>
            <a:pPr indent="-228600" defTabSz="914400"/>
            <a:r>
              <a:rPr lang="en-US" sz="1700" dirty="0">
                <a:latin typeface="+mn-lt"/>
                <a:ea typeface="+mn-ea"/>
                <a:cs typeface="+mn-cs"/>
              </a:rPr>
              <a:t>History of Home Visiting Collaboration in Philadelphia</a:t>
            </a:r>
          </a:p>
          <a:p>
            <a:pPr lvl="1" indent="-228600" defTabSz="914400"/>
            <a:r>
              <a:rPr lang="en-US" sz="1400" dirty="0">
                <a:latin typeface="+mn-lt"/>
                <a:ea typeface="+mn-ea"/>
                <a:cs typeface="+mn-cs"/>
              </a:rPr>
              <a:t>Smith Playground/ Informal Learning Initiative</a:t>
            </a:r>
          </a:p>
          <a:p>
            <a:pPr lvl="1" indent="-228600" defTabSz="914400"/>
            <a:r>
              <a:rPr lang="en-US" sz="1400" dirty="0">
                <a:latin typeface="+mn-lt"/>
                <a:ea typeface="+mn-ea"/>
                <a:cs typeface="+mn-cs"/>
              </a:rPr>
              <a:t>CAN-Community Action Network</a:t>
            </a:r>
          </a:p>
          <a:p>
            <a:pPr lvl="1" indent="-228600" defTabSz="914400"/>
            <a:r>
              <a:rPr lang="en-US" sz="1400" dirty="0">
                <a:latin typeface="+mn-lt"/>
                <a:ea typeface="+mn-ea"/>
                <a:cs typeface="+mn-cs"/>
              </a:rPr>
              <a:t>Parents Succeeding Project</a:t>
            </a:r>
          </a:p>
          <a:p>
            <a:pPr lvl="1" indent="-228600" defTabSz="914400"/>
            <a:r>
              <a:rPr lang="en-US" sz="1400" dirty="0">
                <a:latin typeface="+mn-lt"/>
                <a:ea typeface="+mn-ea"/>
                <a:cs typeface="+mn-cs"/>
              </a:rPr>
              <a:t>CHOP Intimate Partner Violence(IPV) Project</a:t>
            </a:r>
          </a:p>
          <a:p>
            <a:pPr lvl="1" indent="-228600" defTabSz="914400"/>
            <a:r>
              <a:rPr lang="en-US" sz="1400" dirty="0">
                <a:latin typeface="+mn-lt"/>
                <a:ea typeface="+mn-ea"/>
                <a:cs typeface="+mn-cs"/>
              </a:rPr>
              <a:t>FAIR Project</a:t>
            </a:r>
          </a:p>
          <a:p>
            <a:pPr indent="-228600" defTabSz="914400"/>
            <a:r>
              <a:rPr lang="en-US" sz="1700" dirty="0">
                <a:latin typeface="+mn-lt"/>
                <a:ea typeface="+mn-ea"/>
                <a:cs typeface="+mn-cs"/>
              </a:rPr>
              <a:t>Impact Of Collaborations</a:t>
            </a:r>
          </a:p>
          <a:p>
            <a:pPr indent="-228600" defTabSz="914400"/>
            <a:endParaRPr lang="en-US" sz="1700" dirty="0">
              <a:latin typeface="+mn-lt"/>
              <a:ea typeface="+mn-ea"/>
              <a:cs typeface="+mn-cs"/>
            </a:endParaRPr>
          </a:p>
        </p:txBody>
      </p:sp>
      <p:sp>
        <p:nvSpPr>
          <p:cNvPr id="3" name="Freeform 2">
            <a:extLst>
              <a:ext uri="{FF2B5EF4-FFF2-40B4-BE49-F238E27FC236}">
                <a16:creationId xmlns:a16="http://schemas.microsoft.com/office/drawing/2014/main" id="{BFD071BE-457F-6346-66D1-77753C89ACFF}"/>
              </a:ext>
            </a:extLst>
          </p:cNvPr>
          <p:cNvSpPr/>
          <p:nvPr/>
        </p:nvSpPr>
        <p:spPr>
          <a:xfrm>
            <a:off x="7970230" y="4115461"/>
            <a:ext cx="1090237" cy="1090237"/>
          </a:xfrm>
          <a:custGeom>
            <a:avLst/>
            <a:gdLst/>
            <a:ahLst/>
            <a:cxnLst/>
            <a:rect l="l" t="t" r="r" b="b"/>
            <a:pathLst>
              <a:path w="2180474" h="2180474">
                <a:moveTo>
                  <a:pt x="0" y="0"/>
                </a:moveTo>
                <a:lnTo>
                  <a:pt x="2180474" y="0"/>
                </a:lnTo>
                <a:lnTo>
                  <a:pt x="2180474" y="2180474"/>
                </a:lnTo>
                <a:lnTo>
                  <a:pt x="0" y="2180474"/>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826542802"/>
      </p:ext>
    </p:extLst>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84532" y="4084032"/>
            <a:ext cx="1090237" cy="1090237"/>
          </a:xfrm>
          <a:custGeom>
            <a:avLst/>
            <a:gdLst/>
            <a:ahLst/>
            <a:cxnLst/>
            <a:rect l="l" t="t" r="r" b="b"/>
            <a:pathLst>
              <a:path w="2180474" h="2180474">
                <a:moveTo>
                  <a:pt x="0" y="0"/>
                </a:moveTo>
                <a:lnTo>
                  <a:pt x="2180474" y="0"/>
                </a:lnTo>
                <a:lnTo>
                  <a:pt x="2180474" y="2180474"/>
                </a:lnTo>
                <a:lnTo>
                  <a:pt x="0" y="2180474"/>
                </a:lnTo>
                <a:lnTo>
                  <a:pt x="0" y="0"/>
                </a:lnTo>
                <a:close/>
              </a:path>
            </a:pathLst>
          </a:custGeom>
          <a:blipFill>
            <a:blip r:embed="rId2"/>
            <a:stretch>
              <a:fillRect/>
            </a:stretch>
          </a:blipFill>
        </p:spPr>
        <p:txBody>
          <a:bodyPr/>
          <a:lstStyle/>
          <a:p>
            <a:endParaRPr lang="en-US"/>
          </a:p>
        </p:txBody>
      </p:sp>
      <p:sp>
        <p:nvSpPr>
          <p:cNvPr id="3" name="Freeform 3"/>
          <p:cNvSpPr/>
          <p:nvPr/>
        </p:nvSpPr>
        <p:spPr>
          <a:xfrm>
            <a:off x="2000250" y="0"/>
            <a:ext cx="5143500" cy="51435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462328" y="631954"/>
            <a:ext cx="1937904" cy="720390"/>
          </a:xfrm>
          <a:prstGeom prst="rect">
            <a:avLst/>
          </a:prstGeom>
        </p:spPr>
        <p:txBody>
          <a:bodyPr wrap="square" lIns="0" tIns="0" rIns="0" bIns="0" rtlCol="0" anchor="t">
            <a:spAutoFit/>
          </a:bodyPr>
          <a:lstStyle/>
          <a:p>
            <a:pPr algn="ctr">
              <a:lnSpc>
                <a:spcPts val="2800"/>
              </a:lnSpc>
            </a:pPr>
            <a:r>
              <a:rPr lang="en-US" sz="2800" b="1" dirty="0"/>
              <a:t>The Need in Philadelphia</a:t>
            </a:r>
            <a:r>
              <a:rPr lang="en-US" sz="2800" b="1" dirty="0">
                <a:solidFill>
                  <a:srgbClr val="003865"/>
                </a:solidFill>
                <a:latin typeface="Arial Bold"/>
                <a:ea typeface="Arial Bold"/>
                <a:cs typeface="Arial Bold"/>
                <a:sym typeface="Arial Bold"/>
              </a:rPr>
              <a:t> </a:t>
            </a:r>
          </a:p>
        </p:txBody>
      </p:sp>
      <p:graphicFrame>
        <p:nvGraphicFramePr>
          <p:cNvPr id="6" name="Content Placeholder 4">
            <a:extLst>
              <a:ext uri="{FF2B5EF4-FFF2-40B4-BE49-F238E27FC236}">
                <a16:creationId xmlns:a16="http://schemas.microsoft.com/office/drawing/2014/main" id="{2A710952-037F-1ECB-C67D-80F7872898FD}"/>
              </a:ext>
            </a:extLst>
          </p:cNvPr>
          <p:cNvGraphicFramePr>
            <a:graphicFrameLocks/>
          </p:cNvGraphicFramePr>
          <p:nvPr>
            <p:extLst>
              <p:ext uri="{D42A27DB-BD31-4B8C-83A1-F6EECF244321}">
                <p14:modId xmlns:p14="http://schemas.microsoft.com/office/powerpoint/2010/main" val="1215267714"/>
              </p:ext>
            </p:extLst>
          </p:nvPr>
        </p:nvGraphicFramePr>
        <p:xfrm>
          <a:off x="2800213" y="556816"/>
          <a:ext cx="5175384" cy="32670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Freeform 4">
            <a:extLst>
              <a:ext uri="{FF2B5EF4-FFF2-40B4-BE49-F238E27FC236}">
                <a16:creationId xmlns:a16="http://schemas.microsoft.com/office/drawing/2014/main" id="{8FB203AB-3315-6FC8-D9E3-F3B3ADD81069}"/>
              </a:ext>
            </a:extLst>
          </p:cNvPr>
          <p:cNvSpPr/>
          <p:nvPr/>
        </p:nvSpPr>
        <p:spPr>
          <a:xfrm flipH="1">
            <a:off x="13950" y="1234488"/>
            <a:ext cx="2834659" cy="3869727"/>
          </a:xfrm>
          <a:custGeom>
            <a:avLst/>
            <a:gdLst/>
            <a:ahLst/>
            <a:cxnLst/>
            <a:rect l="l" t="t" r="r" b="b"/>
            <a:pathLst>
              <a:path w="5669318" h="7739454">
                <a:moveTo>
                  <a:pt x="5669318" y="0"/>
                </a:moveTo>
                <a:lnTo>
                  <a:pt x="0" y="0"/>
                </a:lnTo>
                <a:lnTo>
                  <a:pt x="0" y="7739454"/>
                </a:lnTo>
                <a:lnTo>
                  <a:pt x="5669318" y="7739454"/>
                </a:lnTo>
                <a:lnTo>
                  <a:pt x="5669318" y="0"/>
                </a:lnTo>
                <a:close/>
              </a:path>
            </a:pathLst>
          </a:custGeom>
          <a:blipFill>
            <a:blip r:embed="rId9"/>
            <a:stretch>
              <a:fillRect t="-30226"/>
            </a:stretch>
          </a:blipFill>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84532" y="4084032"/>
            <a:ext cx="1090237" cy="1090237"/>
          </a:xfrm>
          <a:custGeom>
            <a:avLst/>
            <a:gdLst/>
            <a:ahLst/>
            <a:cxnLst/>
            <a:rect l="l" t="t" r="r" b="b"/>
            <a:pathLst>
              <a:path w="2180474" h="2180474">
                <a:moveTo>
                  <a:pt x="0" y="0"/>
                </a:moveTo>
                <a:lnTo>
                  <a:pt x="2180474" y="0"/>
                </a:lnTo>
                <a:lnTo>
                  <a:pt x="2180474" y="2180474"/>
                </a:lnTo>
                <a:lnTo>
                  <a:pt x="0" y="2180474"/>
                </a:lnTo>
                <a:lnTo>
                  <a:pt x="0" y="0"/>
                </a:lnTo>
                <a:close/>
              </a:path>
            </a:pathLst>
          </a:custGeom>
          <a:blipFill>
            <a:blip r:embed="rId2"/>
            <a:stretch>
              <a:fillRect/>
            </a:stretch>
          </a:blipFill>
        </p:spPr>
        <p:txBody>
          <a:bodyPr/>
          <a:lstStyle/>
          <a:p>
            <a:endParaRPr lang="en-US"/>
          </a:p>
        </p:txBody>
      </p:sp>
      <p:sp>
        <p:nvSpPr>
          <p:cNvPr id="3" name="Freeform 3"/>
          <p:cNvSpPr/>
          <p:nvPr/>
        </p:nvSpPr>
        <p:spPr>
          <a:xfrm>
            <a:off x="2000250" y="30769"/>
            <a:ext cx="5143500" cy="51435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3"/>
            <a:stretch>
              <a:fillRect/>
            </a:stretch>
          </a:blipFill>
        </p:spPr>
        <p:txBody>
          <a:bodyPr/>
          <a:lstStyle/>
          <a:p>
            <a:endParaRPr lang="en-US"/>
          </a:p>
        </p:txBody>
      </p:sp>
      <p:sp>
        <p:nvSpPr>
          <p:cNvPr id="4" name="Freeform 4"/>
          <p:cNvSpPr/>
          <p:nvPr/>
        </p:nvSpPr>
        <p:spPr>
          <a:xfrm>
            <a:off x="5813403" y="2104635"/>
            <a:ext cx="2660695" cy="3038865"/>
          </a:xfrm>
          <a:custGeom>
            <a:avLst/>
            <a:gdLst/>
            <a:ahLst/>
            <a:cxnLst/>
            <a:rect l="l" t="t" r="r" b="b"/>
            <a:pathLst>
              <a:path w="5321390" h="6077730">
                <a:moveTo>
                  <a:pt x="0" y="0"/>
                </a:moveTo>
                <a:lnTo>
                  <a:pt x="5321390" y="0"/>
                </a:lnTo>
                <a:lnTo>
                  <a:pt x="5321390" y="6077730"/>
                </a:lnTo>
                <a:lnTo>
                  <a:pt x="0" y="6077730"/>
                </a:lnTo>
                <a:lnTo>
                  <a:pt x="0" y="0"/>
                </a:lnTo>
                <a:close/>
              </a:path>
            </a:pathLst>
          </a:custGeom>
          <a:blipFill>
            <a:blip r:embed="rId4"/>
            <a:stretch>
              <a:fillRect/>
            </a:stretch>
          </a:blipFill>
        </p:spPr>
        <p:txBody>
          <a:bodyPr/>
          <a:lstStyle/>
          <a:p>
            <a:endParaRPr lang="en-US"/>
          </a:p>
        </p:txBody>
      </p:sp>
      <p:sp>
        <p:nvSpPr>
          <p:cNvPr id="5" name="TextBox 5"/>
          <p:cNvSpPr txBox="1"/>
          <p:nvPr/>
        </p:nvSpPr>
        <p:spPr>
          <a:xfrm>
            <a:off x="2543175" y="439882"/>
            <a:ext cx="4057650" cy="391197"/>
          </a:xfrm>
          <a:prstGeom prst="rect">
            <a:avLst/>
          </a:prstGeom>
        </p:spPr>
        <p:txBody>
          <a:bodyPr wrap="square" lIns="0" tIns="0" rIns="0" bIns="0" rtlCol="0" anchor="t">
            <a:spAutoFit/>
          </a:bodyPr>
          <a:lstStyle/>
          <a:p>
            <a:pPr algn="ctr">
              <a:lnSpc>
                <a:spcPts val="2800"/>
              </a:lnSpc>
            </a:pPr>
            <a:r>
              <a:rPr lang="en-US" sz="3600" b="1" dirty="0">
                <a:ea typeface="+mj-ea"/>
                <a:cs typeface="+mj-cs"/>
              </a:rPr>
              <a:t>Philadelphia To Date</a:t>
            </a:r>
            <a:endParaRPr lang="en-US" sz="3600" b="1" dirty="0">
              <a:solidFill>
                <a:srgbClr val="003865"/>
              </a:solidFill>
              <a:ea typeface="Arial Bold"/>
              <a:cs typeface="Arial Bold"/>
              <a:sym typeface="Arial Bold"/>
            </a:endParaRPr>
          </a:p>
        </p:txBody>
      </p:sp>
      <p:sp>
        <p:nvSpPr>
          <p:cNvPr id="8" name="TextBox 7">
            <a:extLst>
              <a:ext uri="{FF2B5EF4-FFF2-40B4-BE49-F238E27FC236}">
                <a16:creationId xmlns:a16="http://schemas.microsoft.com/office/drawing/2014/main" id="{3E0E991B-4D0F-7710-CE2B-852C796203C7}"/>
              </a:ext>
            </a:extLst>
          </p:cNvPr>
          <p:cNvSpPr txBox="1"/>
          <p:nvPr/>
        </p:nvSpPr>
        <p:spPr>
          <a:xfrm>
            <a:off x="526878" y="1431410"/>
            <a:ext cx="4585854" cy="3046988"/>
          </a:xfrm>
          <a:prstGeom prst="rect">
            <a:avLst/>
          </a:prstGeom>
          <a:noFill/>
        </p:spPr>
        <p:txBody>
          <a:bodyPr wrap="square">
            <a:spAutoFit/>
          </a:bodyPr>
          <a:lstStyle/>
          <a:p>
            <a:pPr marL="0" indent="0" defTabSz="914400">
              <a:buNone/>
            </a:pPr>
            <a:r>
              <a:rPr lang="en-US" sz="2400" b="1" dirty="0">
                <a:effectLst/>
                <a:latin typeface="+mn-lt"/>
                <a:ea typeface="+mn-ea"/>
                <a:cs typeface="+mn-cs"/>
              </a:rPr>
              <a:t>In the Fall of 2016, </a:t>
            </a:r>
            <a:r>
              <a:rPr lang="en-US" sz="2400" b="1" dirty="0" err="1">
                <a:effectLst/>
                <a:latin typeface="+mn-lt"/>
                <a:ea typeface="+mn-ea"/>
                <a:cs typeface="+mn-cs"/>
              </a:rPr>
              <a:t>ParentChild</a:t>
            </a:r>
            <a:r>
              <a:rPr lang="en-US" sz="2400" b="1" dirty="0">
                <a:effectLst/>
                <a:latin typeface="+mn-lt"/>
                <a:ea typeface="+mn-ea"/>
                <a:cs typeface="+mn-cs"/>
              </a:rPr>
              <a:t>+ at PHMC began working with 100 families – 50 in the </a:t>
            </a:r>
            <a:r>
              <a:rPr lang="en-US" sz="2400" b="1" dirty="0" err="1">
                <a:effectLst/>
                <a:latin typeface="+mn-lt"/>
                <a:ea typeface="+mn-ea"/>
                <a:cs typeface="+mn-cs"/>
              </a:rPr>
              <a:t>Sharswood</a:t>
            </a:r>
            <a:r>
              <a:rPr lang="en-US" sz="2400" b="1" dirty="0">
                <a:effectLst/>
                <a:latin typeface="+mn-lt"/>
                <a:ea typeface="+mn-ea"/>
                <a:cs typeface="+mn-cs"/>
              </a:rPr>
              <a:t>/Blumberg Choice Neighborhood and 50 Latino and African immigrant and refugee families in South/Southwest Philadelphia.  </a:t>
            </a:r>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84532" y="4084032"/>
            <a:ext cx="1090237" cy="1090237"/>
          </a:xfrm>
          <a:custGeom>
            <a:avLst/>
            <a:gdLst/>
            <a:ahLst/>
            <a:cxnLst/>
            <a:rect l="l" t="t" r="r" b="b"/>
            <a:pathLst>
              <a:path w="2180474" h="2180474">
                <a:moveTo>
                  <a:pt x="0" y="0"/>
                </a:moveTo>
                <a:lnTo>
                  <a:pt x="2180474" y="0"/>
                </a:lnTo>
                <a:lnTo>
                  <a:pt x="2180474" y="2180474"/>
                </a:lnTo>
                <a:lnTo>
                  <a:pt x="0" y="2180474"/>
                </a:lnTo>
                <a:lnTo>
                  <a:pt x="0" y="0"/>
                </a:lnTo>
                <a:close/>
              </a:path>
            </a:pathLst>
          </a:custGeom>
          <a:blipFill>
            <a:blip r:embed="rId2"/>
            <a:stretch>
              <a:fillRect/>
            </a:stretch>
          </a:blipFill>
        </p:spPr>
        <p:txBody>
          <a:bodyPr/>
          <a:lstStyle/>
          <a:p>
            <a:endParaRPr lang="en-US"/>
          </a:p>
        </p:txBody>
      </p:sp>
      <p:sp>
        <p:nvSpPr>
          <p:cNvPr id="3" name="Freeform 3"/>
          <p:cNvSpPr/>
          <p:nvPr/>
        </p:nvSpPr>
        <p:spPr>
          <a:xfrm>
            <a:off x="3738152" y="0"/>
            <a:ext cx="5143500" cy="51435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3"/>
            <a:stretch>
              <a:fillRect/>
            </a:stretch>
          </a:blipFill>
        </p:spPr>
        <p:txBody>
          <a:bodyPr/>
          <a:lstStyle/>
          <a:p>
            <a:endParaRPr lang="en-US"/>
          </a:p>
        </p:txBody>
      </p:sp>
      <p:sp>
        <p:nvSpPr>
          <p:cNvPr id="7" name="TextBox 5">
            <a:extLst>
              <a:ext uri="{FF2B5EF4-FFF2-40B4-BE49-F238E27FC236}">
                <a16:creationId xmlns:a16="http://schemas.microsoft.com/office/drawing/2014/main" id="{5DA30FCD-9AB1-0181-56AB-F9935D883ED8}"/>
              </a:ext>
            </a:extLst>
          </p:cNvPr>
          <p:cNvSpPr txBox="1"/>
          <p:nvPr/>
        </p:nvSpPr>
        <p:spPr>
          <a:xfrm>
            <a:off x="187109" y="211616"/>
            <a:ext cx="2381250" cy="718145"/>
          </a:xfrm>
          <a:prstGeom prst="rect">
            <a:avLst/>
          </a:prstGeom>
        </p:spPr>
        <p:txBody>
          <a:bodyPr wrap="square" lIns="0" tIns="0" rIns="0" bIns="0" rtlCol="0" anchor="t">
            <a:spAutoFit/>
          </a:bodyPr>
          <a:lstStyle/>
          <a:p>
            <a:pPr algn="ctr">
              <a:lnSpc>
                <a:spcPts val="2800"/>
              </a:lnSpc>
            </a:pPr>
            <a:r>
              <a:rPr lang="en-US" sz="2800" b="1" dirty="0"/>
              <a:t>Philadelphia To Date</a:t>
            </a:r>
            <a:endParaRPr lang="en-US" sz="2800" b="1" dirty="0">
              <a:solidFill>
                <a:srgbClr val="003865"/>
              </a:solidFill>
              <a:latin typeface="Arial Bold"/>
              <a:ea typeface="Arial Bold"/>
              <a:cs typeface="Arial Bold"/>
              <a:sym typeface="Arial Bold"/>
            </a:endParaRPr>
          </a:p>
        </p:txBody>
      </p:sp>
      <p:sp>
        <p:nvSpPr>
          <p:cNvPr id="9" name="TextBox 8">
            <a:extLst>
              <a:ext uri="{FF2B5EF4-FFF2-40B4-BE49-F238E27FC236}">
                <a16:creationId xmlns:a16="http://schemas.microsoft.com/office/drawing/2014/main" id="{42AADC7D-EC20-20DB-F152-8D06AA86C037}"/>
              </a:ext>
            </a:extLst>
          </p:cNvPr>
          <p:cNvSpPr txBox="1"/>
          <p:nvPr/>
        </p:nvSpPr>
        <p:spPr>
          <a:xfrm>
            <a:off x="4149737" y="478869"/>
            <a:ext cx="4586286" cy="4185761"/>
          </a:xfrm>
          <a:prstGeom prst="rect">
            <a:avLst/>
          </a:prstGeom>
          <a:noFill/>
        </p:spPr>
        <p:txBody>
          <a:bodyPr wrap="square">
            <a:spAutoFit/>
          </a:bodyPr>
          <a:lstStyle/>
          <a:p>
            <a:pPr marL="171450" indent="-171450">
              <a:buFont typeface="Arial" panose="020B0604020202020204" pitchFamily="34" charset="0"/>
              <a:buChar char="•"/>
            </a:pPr>
            <a:r>
              <a:rPr lang="en-US" sz="1400" b="1" dirty="0">
                <a:effectLst/>
                <a:ea typeface="Calibri" panose="020F0502020204030204" pitchFamily="34" charset="0"/>
              </a:rPr>
              <a:t>In 2017-18, we expanded to reach 195 families in these communities and an additional 40 families in West Philadelphia as part of the Drexel University Promise Neighborhood. </a:t>
            </a:r>
          </a:p>
          <a:p>
            <a:pPr marL="171450" indent="-171450">
              <a:buFont typeface="Arial" panose="020B0604020202020204" pitchFamily="34" charset="0"/>
              <a:buChar char="•"/>
            </a:pPr>
            <a:r>
              <a:rPr lang="en-US" sz="1400" b="1" dirty="0">
                <a:effectLst/>
                <a:ea typeface="Calibri" panose="020F0502020204030204" pitchFamily="34" charset="0"/>
              </a:rPr>
              <a:t>In 2018-19, </a:t>
            </a:r>
            <a:r>
              <a:rPr lang="en-US" sz="1400" b="1" dirty="0" err="1">
                <a:effectLst/>
                <a:ea typeface="Calibri" panose="020F0502020204030204" pitchFamily="34" charset="0"/>
              </a:rPr>
              <a:t>ParentChild</a:t>
            </a:r>
            <a:r>
              <a:rPr lang="en-US" sz="1400" b="1" dirty="0">
                <a:effectLst/>
                <a:ea typeface="Calibri" panose="020F0502020204030204" pitchFamily="34" charset="0"/>
              </a:rPr>
              <a:t>+ worked with an additional 10 home-based providers in West, South/Southwest, North and lower Northeast Philadelphia. We worked with approximately 345 families and children across the Family and HBCC models.</a:t>
            </a:r>
          </a:p>
          <a:p>
            <a:pPr marL="171450" indent="-171450">
              <a:buFont typeface="Arial" panose="020B0604020202020204" pitchFamily="34" charset="0"/>
              <a:buChar char="•"/>
            </a:pPr>
            <a:r>
              <a:rPr lang="en-US" sz="1400" b="1" dirty="0">
                <a:effectLst/>
                <a:ea typeface="Calibri" panose="020F0502020204030204" pitchFamily="34" charset="0"/>
              </a:rPr>
              <a:t>In 2019-20, we worked with 19 home-based providers, and expanded our work with families in North, South/Southwest and West Philadelphia including, families experiencing homelessness and residing in Philadelphia Housing Authority living in West Park, Wilson Park, and Bartram Village.</a:t>
            </a:r>
          </a:p>
          <a:p>
            <a:pPr marL="171450" indent="-171450">
              <a:buFont typeface="Arial" panose="020B0604020202020204" pitchFamily="34" charset="0"/>
              <a:buChar char="•"/>
            </a:pPr>
            <a:r>
              <a:rPr lang="en-US" sz="1400" b="1" dirty="0"/>
              <a:t>From 2020-Present, </a:t>
            </a:r>
            <a:r>
              <a:rPr lang="en-US" sz="1400" b="1" dirty="0" err="1"/>
              <a:t>ParentChild</a:t>
            </a:r>
            <a:r>
              <a:rPr lang="en-US" sz="1400" b="1" dirty="0"/>
              <a:t>+ has worked with over 400 families and 30 HBCC providers through the Family and HBCC models in North, West, South and Southwest Philadelphia.  </a:t>
            </a:r>
          </a:p>
        </p:txBody>
      </p:sp>
      <p:sp>
        <p:nvSpPr>
          <p:cNvPr id="10" name="Freeform 4">
            <a:extLst>
              <a:ext uri="{FF2B5EF4-FFF2-40B4-BE49-F238E27FC236}">
                <a16:creationId xmlns:a16="http://schemas.microsoft.com/office/drawing/2014/main" id="{30595571-533B-09A7-49F4-7251548A47AF}"/>
              </a:ext>
            </a:extLst>
          </p:cNvPr>
          <p:cNvSpPr>
            <a:spLocks noChangeAspect="1"/>
          </p:cNvSpPr>
          <p:nvPr/>
        </p:nvSpPr>
        <p:spPr>
          <a:xfrm>
            <a:off x="-52921" y="1304450"/>
            <a:ext cx="2621280" cy="3931920"/>
          </a:xfrm>
          <a:custGeom>
            <a:avLst/>
            <a:gdLst/>
            <a:ahLst/>
            <a:cxnLst/>
            <a:rect l="l" t="t" r="r" b="b"/>
            <a:pathLst>
              <a:path w="4349332" h="6523997">
                <a:moveTo>
                  <a:pt x="0" y="0"/>
                </a:moveTo>
                <a:lnTo>
                  <a:pt x="4349332" y="0"/>
                </a:lnTo>
                <a:lnTo>
                  <a:pt x="4349332" y="6523997"/>
                </a:lnTo>
                <a:lnTo>
                  <a:pt x="0" y="6523997"/>
                </a:lnTo>
                <a:lnTo>
                  <a:pt x="0" y="0"/>
                </a:lnTo>
                <a:close/>
              </a:path>
            </a:pathLst>
          </a:custGeom>
          <a:blipFill>
            <a:blip r:embed="rId4"/>
            <a:stretch>
              <a:fillRect/>
            </a:stretch>
          </a:blip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A15826-D093-9D0E-220E-0186A4BB48E2}"/>
              </a:ext>
            </a:extLst>
          </p:cNvPr>
          <p:cNvSpPr>
            <a:spLocks noGrp="1"/>
          </p:cNvSpPr>
          <p:nvPr>
            <p:ph type="title"/>
          </p:nvPr>
        </p:nvSpPr>
        <p:spPr>
          <a:xfrm>
            <a:off x="480060" y="244026"/>
            <a:ext cx="3276451" cy="1467631"/>
          </a:xfrm>
        </p:spPr>
        <p:txBody>
          <a:bodyPr vert="horz" lIns="91440" tIns="45720" rIns="91440" bIns="45720" rtlCol="0" anchor="b">
            <a:normAutofit/>
          </a:bodyPr>
          <a:lstStyle/>
          <a:p>
            <a:pPr defTabSz="914400"/>
            <a:r>
              <a:rPr lang="en-US" sz="4100" dirty="0">
                <a:latin typeface="+mj-lt"/>
                <a:ea typeface="+mj-ea"/>
                <a:cs typeface="+mj-cs"/>
              </a:rPr>
              <a:t>Philadelphia To Date</a:t>
            </a:r>
          </a:p>
        </p:txBody>
      </p:sp>
      <p:sp>
        <p:nvSpPr>
          <p:cNvPr id="4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1940245"/>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BA60B93-D320-2AAF-AF89-679620E4ABFD}"/>
              </a:ext>
            </a:extLst>
          </p:cNvPr>
          <p:cNvSpPr>
            <a:spLocks noGrp="1"/>
          </p:cNvSpPr>
          <p:nvPr>
            <p:ph sz="half" idx="1"/>
          </p:nvPr>
        </p:nvSpPr>
        <p:spPr>
          <a:xfrm>
            <a:off x="480060" y="2154674"/>
            <a:ext cx="3182691" cy="2490501"/>
          </a:xfrm>
        </p:spPr>
        <p:txBody>
          <a:bodyPr vert="horz" lIns="91440" tIns="45720" rIns="91440" bIns="45720" rtlCol="0">
            <a:normAutofit/>
          </a:bodyPr>
          <a:lstStyle/>
          <a:p>
            <a:pPr marL="0" marR="0" indent="0" defTabSz="914400">
              <a:spcBef>
                <a:spcPts val="0"/>
              </a:spcBef>
              <a:spcAft>
                <a:spcPts val="400"/>
              </a:spcAft>
              <a:buNone/>
            </a:pPr>
            <a:r>
              <a:rPr lang="en-US" sz="1700" b="1" dirty="0">
                <a:effectLst/>
                <a:latin typeface="+mn-lt"/>
                <a:ea typeface="+mn-ea"/>
                <a:cs typeface="+mn-cs"/>
              </a:rPr>
              <a:t>To date ParentChild+ has reached over 1000 families across both models and created over 30 local jobs, including 3 ParentChild+ graduates.</a:t>
            </a:r>
            <a:endParaRPr lang="en-US" sz="1700" dirty="0">
              <a:effectLst/>
              <a:latin typeface="+mn-lt"/>
              <a:ea typeface="+mn-ea"/>
              <a:cs typeface="+mn-cs"/>
            </a:endParaRPr>
          </a:p>
          <a:p>
            <a:pPr indent="-228600" defTabSz="914400"/>
            <a:endParaRPr lang="en-US" sz="1700" dirty="0">
              <a:latin typeface="+mn-lt"/>
              <a:ea typeface="+mn-ea"/>
              <a:cs typeface="+mn-cs"/>
            </a:endParaRPr>
          </a:p>
        </p:txBody>
      </p:sp>
      <p:pic>
        <p:nvPicPr>
          <p:cNvPr id="7" name="Content Placeholder 6" descr="A child in a graduation cap holding a sign&#10;&#10;AI-generated content may be incorrect.">
            <a:extLst>
              <a:ext uri="{FF2B5EF4-FFF2-40B4-BE49-F238E27FC236}">
                <a16:creationId xmlns:a16="http://schemas.microsoft.com/office/drawing/2014/main" id="{849BD3D5-43B0-20CB-82BE-944D161F1EBF}"/>
              </a:ext>
            </a:extLst>
          </p:cNvPr>
          <p:cNvPicPr>
            <a:picLocks noGrp="1" noChangeAspect="1"/>
          </p:cNvPicPr>
          <p:nvPr>
            <p:ph sz="half" idx="2"/>
          </p:nvPr>
        </p:nvPicPr>
        <p:blipFill>
          <a:blip r:embed="rId2"/>
          <a:srcRect r="-2" b="15006"/>
          <a:stretch/>
        </p:blipFill>
        <p:spPr>
          <a:xfrm>
            <a:off x="3983776" y="10"/>
            <a:ext cx="5159081" cy="51434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Slide Number Placeholder 4">
            <a:extLst>
              <a:ext uri="{FF2B5EF4-FFF2-40B4-BE49-F238E27FC236}">
                <a16:creationId xmlns:a16="http://schemas.microsoft.com/office/drawing/2014/main" id="{471E83A0-A035-326B-0398-137229F86A55}"/>
              </a:ext>
            </a:extLst>
          </p:cNvPr>
          <p:cNvSpPr>
            <a:spLocks noGrp="1"/>
          </p:cNvSpPr>
          <p:nvPr>
            <p:ph type="sldNum" sz="quarter" idx="12"/>
          </p:nvPr>
        </p:nvSpPr>
        <p:spPr>
          <a:xfrm>
            <a:off x="7829550" y="4767262"/>
            <a:ext cx="685800" cy="273844"/>
          </a:xfrm>
        </p:spPr>
        <p:txBody>
          <a:bodyPr vert="horz" lIns="91440" tIns="45720" rIns="91440" bIns="45720" rtlCol="0" anchor="ctr">
            <a:normAutofit/>
          </a:bodyPr>
          <a:lstStyle/>
          <a:p>
            <a:pPr defTabSz="914400">
              <a:lnSpc>
                <a:spcPct val="90000"/>
              </a:lnSpc>
              <a:spcAft>
                <a:spcPts val="600"/>
              </a:spcAft>
              <a:defRPr/>
            </a:pPr>
            <a:r>
              <a:rPr lang="en-US" sz="600" b="0">
                <a:solidFill>
                  <a:srgbClr val="FFFFFF"/>
                </a:solidFill>
                <a:latin typeface="Calibri" panose="020F0502020204030204"/>
                <a:ea typeface="+mn-ea"/>
                <a:cs typeface="+mn-cs"/>
              </a:rPr>
              <a:t>ParentChild+     </a:t>
            </a:r>
            <a:fld id="{B6694ED6-95E1-1F45-9658-2ECC6C9484B2}" type="slidenum">
              <a:rPr lang="en-US" sz="600" b="0">
                <a:solidFill>
                  <a:srgbClr val="FFFFFF"/>
                </a:solidFill>
                <a:latin typeface="Calibri" panose="020F0502020204030204"/>
                <a:ea typeface="+mn-ea"/>
                <a:cs typeface="+mn-cs"/>
              </a:rPr>
              <a:pPr defTabSz="914400">
                <a:lnSpc>
                  <a:spcPct val="90000"/>
                </a:lnSpc>
                <a:spcAft>
                  <a:spcPts val="600"/>
                </a:spcAft>
                <a:defRPr/>
              </a:pPr>
              <a:t>6</a:t>
            </a:fld>
            <a:endParaRPr lang="en-US" sz="600" b="0">
              <a:solidFill>
                <a:srgbClr val="FFFFFF"/>
              </a:solidFill>
              <a:latin typeface="Calibri" panose="020F0502020204030204"/>
              <a:ea typeface="+mn-ea"/>
              <a:cs typeface="+mn-cs"/>
            </a:endParaRPr>
          </a:p>
        </p:txBody>
      </p:sp>
    </p:spTree>
    <p:extLst>
      <p:ext uri="{BB962C8B-B14F-4D97-AF65-F5344CB8AC3E}">
        <p14:creationId xmlns:p14="http://schemas.microsoft.com/office/powerpoint/2010/main" val="1650511096"/>
      </p:ext>
    </p:extLst>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1500" y="101026"/>
            <a:ext cx="5143500" cy="51435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a:stretch>
          </a:blipFill>
        </p:spPr>
        <p:txBody>
          <a:bodyPr/>
          <a:lstStyle/>
          <a:p>
            <a:endParaRPr lang="en-US" sz="675"/>
          </a:p>
        </p:txBody>
      </p:sp>
      <p:sp>
        <p:nvSpPr>
          <p:cNvPr id="3" name="Freeform 3"/>
          <p:cNvSpPr/>
          <p:nvPr/>
        </p:nvSpPr>
        <p:spPr>
          <a:xfrm>
            <a:off x="8115300" y="4261081"/>
            <a:ext cx="1090237" cy="1090237"/>
          </a:xfrm>
          <a:custGeom>
            <a:avLst/>
            <a:gdLst/>
            <a:ahLst/>
            <a:cxnLst/>
            <a:rect l="l" t="t" r="r" b="b"/>
            <a:pathLst>
              <a:path w="2180474" h="2180474">
                <a:moveTo>
                  <a:pt x="0" y="0"/>
                </a:moveTo>
                <a:lnTo>
                  <a:pt x="2180474" y="0"/>
                </a:lnTo>
                <a:lnTo>
                  <a:pt x="2180474" y="2180474"/>
                </a:lnTo>
                <a:lnTo>
                  <a:pt x="0" y="2180474"/>
                </a:lnTo>
                <a:lnTo>
                  <a:pt x="0" y="0"/>
                </a:lnTo>
                <a:close/>
              </a:path>
            </a:pathLst>
          </a:custGeom>
          <a:blipFill>
            <a:blip r:embed="rId3"/>
            <a:stretch>
              <a:fillRect/>
            </a:stretch>
          </a:blipFill>
        </p:spPr>
        <p:txBody>
          <a:bodyPr/>
          <a:lstStyle/>
          <a:p>
            <a:endParaRPr lang="en-US" sz="675"/>
          </a:p>
        </p:txBody>
      </p:sp>
      <p:sp>
        <p:nvSpPr>
          <p:cNvPr id="4" name="Freeform 4"/>
          <p:cNvSpPr/>
          <p:nvPr/>
        </p:nvSpPr>
        <p:spPr>
          <a:xfrm flipH="1">
            <a:off x="-610156" y="1775638"/>
            <a:ext cx="5011202" cy="3340801"/>
          </a:xfrm>
          <a:custGeom>
            <a:avLst/>
            <a:gdLst/>
            <a:ahLst/>
            <a:cxnLst/>
            <a:rect l="l" t="t" r="r" b="b"/>
            <a:pathLst>
              <a:path w="10022404" h="6681602">
                <a:moveTo>
                  <a:pt x="10022404" y="0"/>
                </a:moveTo>
                <a:lnTo>
                  <a:pt x="0" y="0"/>
                </a:lnTo>
                <a:lnTo>
                  <a:pt x="0" y="6681602"/>
                </a:lnTo>
                <a:lnTo>
                  <a:pt x="10022404" y="6681602"/>
                </a:lnTo>
                <a:lnTo>
                  <a:pt x="10022404" y="0"/>
                </a:lnTo>
                <a:close/>
              </a:path>
            </a:pathLst>
          </a:custGeom>
          <a:blipFill>
            <a:blip r:embed="rId4"/>
            <a:stretch>
              <a:fillRect/>
            </a:stretch>
          </a:blipFill>
        </p:spPr>
        <p:txBody>
          <a:bodyPr/>
          <a:lstStyle/>
          <a:p>
            <a:endParaRPr lang="en-US" sz="675"/>
          </a:p>
        </p:txBody>
      </p:sp>
      <p:sp>
        <p:nvSpPr>
          <p:cNvPr id="6" name="Title 5">
            <a:extLst>
              <a:ext uri="{FF2B5EF4-FFF2-40B4-BE49-F238E27FC236}">
                <a16:creationId xmlns:a16="http://schemas.microsoft.com/office/drawing/2014/main" id="{4065C487-7FFF-DB39-E3CF-C6CE9822BC82}"/>
              </a:ext>
            </a:extLst>
          </p:cNvPr>
          <p:cNvSpPr>
            <a:spLocks noGrp="1"/>
          </p:cNvSpPr>
          <p:nvPr>
            <p:ph type="title"/>
          </p:nvPr>
        </p:nvSpPr>
        <p:spPr>
          <a:xfrm>
            <a:off x="286246" y="551556"/>
            <a:ext cx="4114800" cy="571500"/>
          </a:xfrm>
        </p:spPr>
        <p:txBody>
          <a:bodyPr>
            <a:noAutofit/>
          </a:bodyPr>
          <a:lstStyle/>
          <a:p>
            <a:r>
              <a:rPr lang="en-US" sz="2400" dirty="0">
                <a:latin typeface="Calibri" panose="020F0502020204030204" pitchFamily="34" charset="0"/>
                <a:ea typeface="Aptos" panose="020B0004020202020204" pitchFamily="34" charset="0"/>
              </a:rPr>
              <a:t>Smith Memorial Playground and Playhouse Partnership</a:t>
            </a:r>
            <a:br>
              <a:rPr lang="en-US" sz="2400" dirty="0">
                <a:latin typeface="Calibri" panose="020F0502020204030204" pitchFamily="34" charset="0"/>
                <a:ea typeface="Aptos" panose="020B0004020202020204" pitchFamily="34" charset="0"/>
              </a:rPr>
            </a:br>
            <a:endParaRPr lang="en-US" sz="2400" dirty="0"/>
          </a:p>
        </p:txBody>
      </p:sp>
      <p:sp>
        <p:nvSpPr>
          <p:cNvPr id="7" name="Content Placeholder 6">
            <a:extLst>
              <a:ext uri="{FF2B5EF4-FFF2-40B4-BE49-F238E27FC236}">
                <a16:creationId xmlns:a16="http://schemas.microsoft.com/office/drawing/2014/main" id="{89DEB872-0D49-2FE2-0B14-E2EA69ABCFDF}"/>
              </a:ext>
            </a:extLst>
          </p:cNvPr>
          <p:cNvSpPr>
            <a:spLocks noGrp="1"/>
          </p:cNvSpPr>
          <p:nvPr>
            <p:ph idx="1"/>
          </p:nvPr>
        </p:nvSpPr>
        <p:spPr>
          <a:xfrm>
            <a:off x="4645171" y="101026"/>
            <a:ext cx="4114800" cy="4921827"/>
          </a:xfrm>
        </p:spPr>
        <p:txBody>
          <a:bodyPr>
            <a:normAutofit/>
          </a:bodyPr>
          <a:lstStyle/>
          <a:p>
            <a:pPr marL="0" indent="0">
              <a:spcBef>
                <a:spcPts val="0"/>
              </a:spcBef>
              <a:buNone/>
            </a:pPr>
            <a:r>
              <a:rPr lang="en-US" sz="1800" b="1" dirty="0">
                <a:latin typeface="+mn-lt"/>
              </a:rPr>
              <a:t>2017–2022:</a:t>
            </a:r>
            <a:r>
              <a:rPr lang="en-US" sz="1800" dirty="0">
                <a:latin typeface="+mn-lt"/>
              </a:rPr>
              <a:t> </a:t>
            </a:r>
          </a:p>
          <a:p>
            <a:pPr marL="0" indent="0">
              <a:spcBef>
                <a:spcPts val="0"/>
              </a:spcBef>
              <a:buNone/>
            </a:pPr>
            <a:r>
              <a:rPr lang="en-US" sz="1800" dirty="0">
                <a:latin typeface="+mn-lt"/>
              </a:rPr>
              <a:t>The Informal Learning Initiative offered monthly Everyday Literacy Sessions to North Philadelphia families, providing transportation, meals, and books to promote the idea that learning can happen anywhere — and to help families build lasting connections with Smith.</a:t>
            </a:r>
          </a:p>
          <a:p>
            <a:pPr marL="0" indent="0">
              <a:buNone/>
            </a:pPr>
            <a:r>
              <a:rPr lang="en-US" sz="1800" b="1" dirty="0">
                <a:latin typeface="+mn-lt"/>
              </a:rPr>
              <a:t>2023–2024:</a:t>
            </a:r>
            <a:br>
              <a:rPr lang="en-US" sz="1800" dirty="0">
                <a:latin typeface="+mn-lt"/>
              </a:rPr>
            </a:br>
            <a:r>
              <a:rPr lang="en-US" sz="1800" dirty="0">
                <a:latin typeface="+mn-lt"/>
              </a:rPr>
              <a:t>Families and the program continued strong partnerships with Smith through events, summer camps, tutoring, and volunteer opportunities.</a:t>
            </a:r>
          </a:p>
          <a:p>
            <a:pPr marL="0" indent="0">
              <a:buNone/>
            </a:pPr>
            <a:r>
              <a:rPr lang="en-US" sz="1800" b="1" dirty="0">
                <a:latin typeface="+mn-lt"/>
              </a:rPr>
              <a:t>2025:</a:t>
            </a:r>
            <a:br>
              <a:rPr lang="en-US" sz="1800" dirty="0">
                <a:latin typeface="+mn-lt"/>
              </a:rPr>
            </a:br>
            <a:r>
              <a:rPr lang="en-US" sz="1800" dirty="0">
                <a:latin typeface="+mn-lt"/>
              </a:rPr>
              <a:t>New funding is expanding Everyday Literacy Sessions to families across North, West, and South/Southwest Philadelphia.</a:t>
            </a:r>
          </a:p>
          <a:p>
            <a:pPr marL="0" indent="0">
              <a:spcBef>
                <a:spcPts val="0"/>
              </a:spcBef>
              <a:buNone/>
            </a:pPr>
            <a:endParaRPr lang="en-US" sz="1200" dirty="0">
              <a:latin typeface="+mn-lt"/>
            </a:endParaRPr>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C98A213-5994-475E-B327-DC6EC27FB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31AB92-55DB-8A44-7F0C-32317B1FF032}"/>
              </a:ext>
            </a:extLst>
          </p:cNvPr>
          <p:cNvSpPr>
            <a:spLocks noGrp="1"/>
          </p:cNvSpPr>
          <p:nvPr>
            <p:ph type="title"/>
          </p:nvPr>
        </p:nvSpPr>
        <p:spPr>
          <a:xfrm>
            <a:off x="479160" y="502663"/>
            <a:ext cx="8182230" cy="799377"/>
          </a:xfrm>
        </p:spPr>
        <p:txBody>
          <a:bodyPr vert="horz" lIns="91440" tIns="45720" rIns="91440" bIns="45720" rtlCol="0" anchor="ctr">
            <a:normAutofit/>
          </a:bodyPr>
          <a:lstStyle/>
          <a:p>
            <a:pPr algn="ctr" defTabSz="914400"/>
            <a:r>
              <a:rPr lang="en-US" sz="5000" dirty="0">
                <a:latin typeface="+mj-lt"/>
                <a:ea typeface="+mj-ea"/>
                <a:cs typeface="+mj-cs"/>
              </a:rPr>
              <a:t>Families Enjoying Smith</a:t>
            </a:r>
          </a:p>
        </p:txBody>
      </p:sp>
      <p:sp>
        <p:nvSpPr>
          <p:cNvPr id="23" name="sketch line">
            <a:extLst>
              <a:ext uri="{FF2B5EF4-FFF2-40B4-BE49-F238E27FC236}">
                <a16:creationId xmlns:a16="http://schemas.microsoft.com/office/drawing/2014/main" id="{4B030A0D-0DAD-4A99-89BB-419527D6A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42032" y="1350066"/>
            <a:ext cx="4057650" cy="13716"/>
          </a:xfrm>
          <a:custGeom>
            <a:avLst/>
            <a:gdLst>
              <a:gd name="connsiteX0" fmla="*/ 0 w 4057650"/>
              <a:gd name="connsiteY0" fmla="*/ 0 h 13716"/>
              <a:gd name="connsiteX1" fmla="*/ 757428 w 4057650"/>
              <a:gd name="connsiteY1" fmla="*/ 0 h 13716"/>
              <a:gd name="connsiteX2" fmla="*/ 1474279 w 4057650"/>
              <a:gd name="connsiteY2" fmla="*/ 0 h 13716"/>
              <a:gd name="connsiteX3" fmla="*/ 2191131 w 4057650"/>
              <a:gd name="connsiteY3" fmla="*/ 0 h 13716"/>
              <a:gd name="connsiteX4" fmla="*/ 2745676 w 4057650"/>
              <a:gd name="connsiteY4" fmla="*/ 0 h 13716"/>
              <a:gd name="connsiteX5" fmla="*/ 3340798 w 4057650"/>
              <a:gd name="connsiteY5" fmla="*/ 0 h 13716"/>
              <a:gd name="connsiteX6" fmla="*/ 4057650 w 4057650"/>
              <a:gd name="connsiteY6" fmla="*/ 0 h 13716"/>
              <a:gd name="connsiteX7" fmla="*/ 4057650 w 4057650"/>
              <a:gd name="connsiteY7" fmla="*/ 13716 h 13716"/>
              <a:gd name="connsiteX8" fmla="*/ 3381375 w 4057650"/>
              <a:gd name="connsiteY8" fmla="*/ 13716 h 13716"/>
              <a:gd name="connsiteX9" fmla="*/ 2826830 w 4057650"/>
              <a:gd name="connsiteY9" fmla="*/ 13716 h 13716"/>
              <a:gd name="connsiteX10" fmla="*/ 2272284 w 4057650"/>
              <a:gd name="connsiteY10" fmla="*/ 13716 h 13716"/>
              <a:gd name="connsiteX11" fmla="*/ 1555432 w 4057650"/>
              <a:gd name="connsiteY11" fmla="*/ 13716 h 13716"/>
              <a:gd name="connsiteX12" fmla="*/ 960310 w 4057650"/>
              <a:gd name="connsiteY12" fmla="*/ 13716 h 13716"/>
              <a:gd name="connsiteX13" fmla="*/ 0 w 4057650"/>
              <a:gd name="connsiteY13" fmla="*/ 13716 h 13716"/>
              <a:gd name="connsiteX14" fmla="*/ 0 w 4057650"/>
              <a:gd name="connsiteY14"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7650" h="13716" fill="none" extrusionOk="0">
                <a:moveTo>
                  <a:pt x="0" y="0"/>
                </a:moveTo>
                <a:cubicBezTo>
                  <a:pt x="371182" y="3227"/>
                  <a:pt x="494372" y="9222"/>
                  <a:pt x="757428" y="0"/>
                </a:cubicBezTo>
                <a:cubicBezTo>
                  <a:pt x="1020484" y="-9222"/>
                  <a:pt x="1116719" y="-4357"/>
                  <a:pt x="1474279" y="0"/>
                </a:cubicBezTo>
                <a:cubicBezTo>
                  <a:pt x="1831839" y="4357"/>
                  <a:pt x="1920973" y="-11809"/>
                  <a:pt x="2191131" y="0"/>
                </a:cubicBezTo>
                <a:cubicBezTo>
                  <a:pt x="2461289" y="11809"/>
                  <a:pt x="2589480" y="-22604"/>
                  <a:pt x="2745676" y="0"/>
                </a:cubicBezTo>
                <a:cubicBezTo>
                  <a:pt x="2901872" y="22604"/>
                  <a:pt x="3136452" y="-12306"/>
                  <a:pt x="3340798" y="0"/>
                </a:cubicBezTo>
                <a:cubicBezTo>
                  <a:pt x="3545144" y="12306"/>
                  <a:pt x="3766934" y="-21556"/>
                  <a:pt x="4057650" y="0"/>
                </a:cubicBezTo>
                <a:cubicBezTo>
                  <a:pt x="4057378" y="4708"/>
                  <a:pt x="4057987" y="7132"/>
                  <a:pt x="4057650" y="13716"/>
                </a:cubicBezTo>
                <a:cubicBezTo>
                  <a:pt x="3743404" y="35553"/>
                  <a:pt x="3625516" y="-19495"/>
                  <a:pt x="3381375" y="13716"/>
                </a:cubicBezTo>
                <a:cubicBezTo>
                  <a:pt x="3137235" y="46927"/>
                  <a:pt x="2946571" y="-4571"/>
                  <a:pt x="2826830" y="13716"/>
                </a:cubicBezTo>
                <a:cubicBezTo>
                  <a:pt x="2707090" y="32003"/>
                  <a:pt x="2402756" y="-3140"/>
                  <a:pt x="2272284" y="13716"/>
                </a:cubicBezTo>
                <a:cubicBezTo>
                  <a:pt x="2141812" y="30572"/>
                  <a:pt x="1895935" y="13627"/>
                  <a:pt x="1555432" y="13716"/>
                </a:cubicBezTo>
                <a:cubicBezTo>
                  <a:pt x="1214929" y="13805"/>
                  <a:pt x="1103072" y="9931"/>
                  <a:pt x="960310" y="13716"/>
                </a:cubicBezTo>
                <a:cubicBezTo>
                  <a:pt x="817548" y="17501"/>
                  <a:pt x="402272" y="-33931"/>
                  <a:pt x="0" y="13716"/>
                </a:cubicBezTo>
                <a:cubicBezTo>
                  <a:pt x="-460" y="10837"/>
                  <a:pt x="38" y="6680"/>
                  <a:pt x="0" y="0"/>
                </a:cubicBezTo>
                <a:close/>
              </a:path>
              <a:path w="4057650" h="13716" stroke="0" extrusionOk="0">
                <a:moveTo>
                  <a:pt x="0" y="0"/>
                </a:moveTo>
                <a:cubicBezTo>
                  <a:pt x="248348" y="13145"/>
                  <a:pt x="486117" y="25042"/>
                  <a:pt x="635698" y="0"/>
                </a:cubicBezTo>
                <a:cubicBezTo>
                  <a:pt x="785279" y="-25042"/>
                  <a:pt x="917762" y="-5537"/>
                  <a:pt x="1190244" y="0"/>
                </a:cubicBezTo>
                <a:cubicBezTo>
                  <a:pt x="1462726" y="5537"/>
                  <a:pt x="1667120" y="-21232"/>
                  <a:pt x="1947672" y="0"/>
                </a:cubicBezTo>
                <a:cubicBezTo>
                  <a:pt x="2228224" y="21232"/>
                  <a:pt x="2280631" y="-21698"/>
                  <a:pt x="2583370" y="0"/>
                </a:cubicBezTo>
                <a:cubicBezTo>
                  <a:pt x="2886109" y="21698"/>
                  <a:pt x="3022941" y="19647"/>
                  <a:pt x="3219069" y="0"/>
                </a:cubicBezTo>
                <a:cubicBezTo>
                  <a:pt x="3415197" y="-19647"/>
                  <a:pt x="3747500" y="26991"/>
                  <a:pt x="4057650" y="0"/>
                </a:cubicBezTo>
                <a:cubicBezTo>
                  <a:pt x="4056980" y="3019"/>
                  <a:pt x="4057134" y="10425"/>
                  <a:pt x="4057650" y="13716"/>
                </a:cubicBezTo>
                <a:cubicBezTo>
                  <a:pt x="3865148" y="-7885"/>
                  <a:pt x="3702543" y="44896"/>
                  <a:pt x="3381375" y="13716"/>
                </a:cubicBezTo>
                <a:cubicBezTo>
                  <a:pt x="3060208" y="-17464"/>
                  <a:pt x="2956571" y="-13250"/>
                  <a:pt x="2826830" y="13716"/>
                </a:cubicBezTo>
                <a:cubicBezTo>
                  <a:pt x="2697089" y="40682"/>
                  <a:pt x="2411031" y="38582"/>
                  <a:pt x="2150555" y="13716"/>
                </a:cubicBezTo>
                <a:cubicBezTo>
                  <a:pt x="1890080" y="-11150"/>
                  <a:pt x="1741827" y="-5187"/>
                  <a:pt x="1474280" y="13716"/>
                </a:cubicBezTo>
                <a:cubicBezTo>
                  <a:pt x="1206734" y="32619"/>
                  <a:pt x="998203" y="28763"/>
                  <a:pt x="838581" y="13716"/>
                </a:cubicBezTo>
                <a:cubicBezTo>
                  <a:pt x="678959" y="-1331"/>
                  <a:pt x="187101" y="-17784"/>
                  <a:pt x="0" y="13716"/>
                </a:cubicBezTo>
                <a:cubicBezTo>
                  <a:pt x="-114" y="7033"/>
                  <a:pt x="103" y="342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oup of people sitting at a picnic table&#10;&#10;AI-generated content may be incorrect.">
            <a:extLst>
              <a:ext uri="{FF2B5EF4-FFF2-40B4-BE49-F238E27FC236}">
                <a16:creationId xmlns:a16="http://schemas.microsoft.com/office/drawing/2014/main" id="{2998C44A-19D8-4C20-15C1-A773D4B2A4C5}"/>
              </a:ext>
            </a:extLst>
          </p:cNvPr>
          <p:cNvPicPr>
            <a:picLocks noChangeAspect="1"/>
          </p:cNvPicPr>
          <p:nvPr/>
        </p:nvPicPr>
        <p:blipFill>
          <a:blip r:embed="rId2"/>
          <a:stretch>
            <a:fillRect/>
          </a:stretch>
        </p:blipFill>
        <p:spPr>
          <a:xfrm>
            <a:off x="623014" y="1964838"/>
            <a:ext cx="2011522" cy="2700030"/>
          </a:xfrm>
          <a:prstGeom prst="rect">
            <a:avLst/>
          </a:prstGeom>
        </p:spPr>
      </p:pic>
      <p:pic>
        <p:nvPicPr>
          <p:cNvPr id="6" name="Content Placeholder 5" descr="A collage of a child and a person&#10;&#10;AI-generated content may be incorrect.">
            <a:extLst>
              <a:ext uri="{FF2B5EF4-FFF2-40B4-BE49-F238E27FC236}">
                <a16:creationId xmlns:a16="http://schemas.microsoft.com/office/drawing/2014/main" id="{BB5545AA-0B6B-35A7-D450-84265F029665}"/>
              </a:ext>
            </a:extLst>
          </p:cNvPr>
          <p:cNvPicPr>
            <a:picLocks noGrp="1" noChangeAspect="1"/>
          </p:cNvPicPr>
          <p:nvPr>
            <p:ph idx="1"/>
          </p:nvPr>
        </p:nvPicPr>
        <p:blipFill>
          <a:blip r:embed="rId3"/>
          <a:stretch>
            <a:fillRect/>
          </a:stretch>
        </p:blipFill>
        <p:spPr>
          <a:xfrm>
            <a:off x="3221985" y="1964838"/>
            <a:ext cx="2700030" cy="2700030"/>
          </a:xfrm>
          <a:prstGeom prst="rect">
            <a:avLst/>
          </a:prstGeom>
        </p:spPr>
      </p:pic>
      <p:pic>
        <p:nvPicPr>
          <p:cNvPr id="10" name="Picture 9" descr="A couple of people posing for a picture&#10;&#10;AI-generated content may be incorrect.">
            <a:extLst>
              <a:ext uri="{FF2B5EF4-FFF2-40B4-BE49-F238E27FC236}">
                <a16:creationId xmlns:a16="http://schemas.microsoft.com/office/drawing/2014/main" id="{AF7FB70D-7711-0F59-2B6F-52E0007CEB8A}"/>
              </a:ext>
            </a:extLst>
          </p:cNvPr>
          <p:cNvPicPr>
            <a:picLocks noChangeAspect="1"/>
          </p:cNvPicPr>
          <p:nvPr/>
        </p:nvPicPr>
        <p:blipFill>
          <a:blip r:embed="rId4"/>
          <a:stretch>
            <a:fillRect/>
          </a:stretch>
        </p:blipFill>
        <p:spPr>
          <a:xfrm>
            <a:off x="6105906" y="2522111"/>
            <a:ext cx="2818638" cy="1585483"/>
          </a:xfrm>
          <a:prstGeom prst="rect">
            <a:avLst/>
          </a:prstGeom>
        </p:spPr>
      </p:pic>
      <p:sp>
        <p:nvSpPr>
          <p:cNvPr id="4" name="Slide Number Placeholder 3">
            <a:extLst>
              <a:ext uri="{FF2B5EF4-FFF2-40B4-BE49-F238E27FC236}">
                <a16:creationId xmlns:a16="http://schemas.microsoft.com/office/drawing/2014/main" id="{D293B561-3D51-D72E-C14E-44A620F562F8}"/>
              </a:ext>
            </a:extLst>
          </p:cNvPr>
          <p:cNvSpPr>
            <a:spLocks noGrp="1"/>
          </p:cNvSpPr>
          <p:nvPr>
            <p:ph type="sldNum" sz="quarter" idx="12"/>
          </p:nvPr>
        </p:nvSpPr>
        <p:spPr>
          <a:xfrm>
            <a:off x="6457950" y="4767262"/>
            <a:ext cx="2057400" cy="273844"/>
          </a:xfrm>
        </p:spPr>
        <p:txBody>
          <a:bodyPr vert="horz" lIns="91440" tIns="45720" rIns="91440" bIns="45720" rtlCol="0" anchor="ctr">
            <a:normAutofit/>
          </a:bodyPr>
          <a:lstStyle/>
          <a:p>
            <a:pPr defTabSz="914400">
              <a:lnSpc>
                <a:spcPct val="90000"/>
              </a:lnSpc>
              <a:spcAft>
                <a:spcPts val="600"/>
              </a:spcAft>
            </a:pPr>
            <a:r>
              <a:rPr lang="en-US" sz="1200">
                <a:latin typeface="+mn-lt"/>
                <a:ea typeface="+mn-ea"/>
                <a:cs typeface="+mn-cs"/>
              </a:rPr>
              <a:t>ParentChild+     </a:t>
            </a:r>
            <a:fld id="{B6694ED6-95E1-1F45-9658-2ECC6C9484B2}" type="slidenum">
              <a:rPr lang="en-US" sz="1200" smtClean="0">
                <a:latin typeface="+mn-lt"/>
                <a:ea typeface="+mn-ea"/>
                <a:cs typeface="+mn-cs"/>
              </a:rPr>
              <a:pPr defTabSz="914400">
                <a:lnSpc>
                  <a:spcPct val="90000"/>
                </a:lnSpc>
                <a:spcAft>
                  <a:spcPts val="600"/>
                </a:spcAft>
              </a:pPr>
              <a:t>8</a:t>
            </a:fld>
            <a:endParaRPr lang="en-US" sz="1200">
              <a:latin typeface="+mn-lt"/>
              <a:ea typeface="+mn-ea"/>
              <a:cs typeface="+mn-cs"/>
            </a:endParaRPr>
          </a:p>
        </p:txBody>
      </p:sp>
    </p:spTree>
    <p:extLst>
      <p:ext uri="{BB962C8B-B14F-4D97-AF65-F5344CB8AC3E}">
        <p14:creationId xmlns:p14="http://schemas.microsoft.com/office/powerpoint/2010/main" val="3874239873"/>
      </p:ext>
    </p:extLst>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590BD0-0190-835A-B88C-7508345AA30D}"/>
              </a:ext>
            </a:extLst>
          </p:cNvPr>
          <p:cNvSpPr>
            <a:spLocks noGrp="1"/>
          </p:cNvSpPr>
          <p:nvPr>
            <p:ph type="title"/>
          </p:nvPr>
        </p:nvSpPr>
        <p:spPr>
          <a:xfrm>
            <a:off x="479160" y="342900"/>
            <a:ext cx="8182230" cy="1026460"/>
          </a:xfrm>
        </p:spPr>
        <p:txBody>
          <a:bodyPr vert="horz" lIns="91440" tIns="45720" rIns="91440" bIns="45720" rtlCol="0" anchor="ctr">
            <a:normAutofit/>
          </a:bodyPr>
          <a:lstStyle/>
          <a:p>
            <a:pPr algn="ctr" defTabSz="914400"/>
            <a:r>
              <a:rPr lang="en-US" sz="5000" dirty="0">
                <a:latin typeface="+mj-lt"/>
                <a:ea typeface="+mj-ea"/>
                <a:cs typeface="+mj-cs"/>
              </a:rPr>
              <a:t>Families Enjoying Smith</a:t>
            </a:r>
          </a:p>
        </p:txBody>
      </p:sp>
      <p:sp>
        <p:nvSpPr>
          <p:cNvPr id="15"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7560" y="1388012"/>
            <a:ext cx="2468880" cy="13716"/>
          </a:xfrm>
          <a:custGeom>
            <a:avLst/>
            <a:gdLst>
              <a:gd name="connsiteX0" fmla="*/ 0 w 2468880"/>
              <a:gd name="connsiteY0" fmla="*/ 0 h 13716"/>
              <a:gd name="connsiteX1" fmla="*/ 592531 w 2468880"/>
              <a:gd name="connsiteY1" fmla="*/ 0 h 13716"/>
              <a:gd name="connsiteX2" fmla="*/ 1160374 w 2468880"/>
              <a:gd name="connsiteY2" fmla="*/ 0 h 13716"/>
              <a:gd name="connsiteX3" fmla="*/ 1728216 w 2468880"/>
              <a:gd name="connsiteY3" fmla="*/ 0 h 13716"/>
              <a:gd name="connsiteX4" fmla="*/ 2468880 w 2468880"/>
              <a:gd name="connsiteY4" fmla="*/ 0 h 13716"/>
              <a:gd name="connsiteX5" fmla="*/ 2468880 w 2468880"/>
              <a:gd name="connsiteY5" fmla="*/ 13716 h 13716"/>
              <a:gd name="connsiteX6" fmla="*/ 1802282 w 2468880"/>
              <a:gd name="connsiteY6" fmla="*/ 13716 h 13716"/>
              <a:gd name="connsiteX7" fmla="*/ 1209751 w 2468880"/>
              <a:gd name="connsiteY7" fmla="*/ 13716 h 13716"/>
              <a:gd name="connsiteX8" fmla="*/ 641909 w 2468880"/>
              <a:gd name="connsiteY8" fmla="*/ 13716 h 13716"/>
              <a:gd name="connsiteX9" fmla="*/ 0 w 2468880"/>
              <a:gd name="connsiteY9" fmla="*/ 13716 h 13716"/>
              <a:gd name="connsiteX10" fmla="*/ 0 w 246888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8880" h="13716" fill="none" extrusionOk="0">
                <a:moveTo>
                  <a:pt x="0" y="0"/>
                </a:moveTo>
                <a:cubicBezTo>
                  <a:pt x="171523" y="-1510"/>
                  <a:pt x="416079" y="20036"/>
                  <a:pt x="592531" y="0"/>
                </a:cubicBezTo>
                <a:cubicBezTo>
                  <a:pt x="768983" y="-20036"/>
                  <a:pt x="878305" y="13110"/>
                  <a:pt x="1160374" y="0"/>
                </a:cubicBezTo>
                <a:cubicBezTo>
                  <a:pt x="1442443" y="-13110"/>
                  <a:pt x="1612108" y="24695"/>
                  <a:pt x="1728216" y="0"/>
                </a:cubicBezTo>
                <a:cubicBezTo>
                  <a:pt x="1844324" y="-24695"/>
                  <a:pt x="2271040" y="20667"/>
                  <a:pt x="2468880" y="0"/>
                </a:cubicBezTo>
                <a:cubicBezTo>
                  <a:pt x="2468530" y="5728"/>
                  <a:pt x="2468490" y="7624"/>
                  <a:pt x="2468880" y="13716"/>
                </a:cubicBezTo>
                <a:cubicBezTo>
                  <a:pt x="2229297" y="-19231"/>
                  <a:pt x="2066775" y="25681"/>
                  <a:pt x="1802282" y="13716"/>
                </a:cubicBezTo>
                <a:cubicBezTo>
                  <a:pt x="1537789" y="1751"/>
                  <a:pt x="1379930" y="17694"/>
                  <a:pt x="1209751" y="13716"/>
                </a:cubicBezTo>
                <a:cubicBezTo>
                  <a:pt x="1039572" y="9738"/>
                  <a:pt x="837025" y="8278"/>
                  <a:pt x="641909" y="13716"/>
                </a:cubicBezTo>
                <a:cubicBezTo>
                  <a:pt x="446793" y="19154"/>
                  <a:pt x="170561" y="13900"/>
                  <a:pt x="0" y="13716"/>
                </a:cubicBezTo>
                <a:cubicBezTo>
                  <a:pt x="-302" y="10335"/>
                  <a:pt x="417" y="4724"/>
                  <a:pt x="0" y="0"/>
                </a:cubicBezTo>
                <a:close/>
              </a:path>
              <a:path w="2468880" h="13716" stroke="0" extrusionOk="0">
                <a:moveTo>
                  <a:pt x="0" y="0"/>
                </a:moveTo>
                <a:cubicBezTo>
                  <a:pt x="190931" y="24910"/>
                  <a:pt x="333688" y="11559"/>
                  <a:pt x="567842" y="0"/>
                </a:cubicBezTo>
                <a:cubicBezTo>
                  <a:pt x="801996" y="-11559"/>
                  <a:pt x="939971" y="-5677"/>
                  <a:pt x="1234440" y="0"/>
                </a:cubicBezTo>
                <a:cubicBezTo>
                  <a:pt x="1528909" y="5677"/>
                  <a:pt x="1658539" y="5184"/>
                  <a:pt x="1777594" y="0"/>
                </a:cubicBezTo>
                <a:cubicBezTo>
                  <a:pt x="1896649" y="-5184"/>
                  <a:pt x="2186164" y="23915"/>
                  <a:pt x="2468880" y="0"/>
                </a:cubicBezTo>
                <a:cubicBezTo>
                  <a:pt x="2469409" y="5071"/>
                  <a:pt x="2469155" y="7437"/>
                  <a:pt x="2468880" y="13716"/>
                </a:cubicBezTo>
                <a:cubicBezTo>
                  <a:pt x="2271330" y="32027"/>
                  <a:pt x="2001027" y="26982"/>
                  <a:pt x="1876349" y="13716"/>
                </a:cubicBezTo>
                <a:cubicBezTo>
                  <a:pt x="1751671" y="450"/>
                  <a:pt x="1364652" y="10491"/>
                  <a:pt x="1209751" y="13716"/>
                </a:cubicBezTo>
                <a:cubicBezTo>
                  <a:pt x="1054850" y="16941"/>
                  <a:pt x="748438" y="15502"/>
                  <a:pt x="617220" y="13716"/>
                </a:cubicBezTo>
                <a:cubicBezTo>
                  <a:pt x="486002" y="11930"/>
                  <a:pt x="237432" y="22628"/>
                  <a:pt x="0" y="13716"/>
                </a:cubicBezTo>
                <a:cubicBezTo>
                  <a:pt x="198" y="8947"/>
                  <a:pt x="304" y="520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group of people sitting at a table&#10;&#10;AI-generated content may be incorrect.">
            <a:extLst>
              <a:ext uri="{FF2B5EF4-FFF2-40B4-BE49-F238E27FC236}">
                <a16:creationId xmlns:a16="http://schemas.microsoft.com/office/drawing/2014/main" id="{D0C40137-96D5-8743-F948-D086DA8DCA5E}"/>
              </a:ext>
            </a:extLst>
          </p:cNvPr>
          <p:cNvPicPr>
            <a:picLocks noGrp="1" noChangeAspect="1"/>
          </p:cNvPicPr>
          <p:nvPr>
            <p:ph idx="1"/>
          </p:nvPr>
        </p:nvPicPr>
        <p:blipFill>
          <a:blip r:embed="rId2"/>
          <a:stretch>
            <a:fillRect/>
          </a:stretch>
        </p:blipFill>
        <p:spPr>
          <a:xfrm>
            <a:off x="319715" y="1981962"/>
            <a:ext cx="4051442" cy="2704338"/>
          </a:xfrm>
          <a:prstGeom prst="rect">
            <a:avLst/>
          </a:prstGeom>
        </p:spPr>
      </p:pic>
      <p:pic>
        <p:nvPicPr>
          <p:cNvPr id="8" name="Picture 7" descr="A person holding a child&#10;&#10;AI-generated content may be incorrect.">
            <a:extLst>
              <a:ext uri="{FF2B5EF4-FFF2-40B4-BE49-F238E27FC236}">
                <a16:creationId xmlns:a16="http://schemas.microsoft.com/office/drawing/2014/main" id="{C0B3B504-A0A5-972D-539F-FF72F7E9FA70}"/>
              </a:ext>
            </a:extLst>
          </p:cNvPr>
          <p:cNvPicPr>
            <a:picLocks noChangeAspect="1"/>
          </p:cNvPicPr>
          <p:nvPr/>
        </p:nvPicPr>
        <p:blipFill>
          <a:blip r:embed="rId3"/>
          <a:stretch>
            <a:fillRect/>
          </a:stretch>
        </p:blipFill>
        <p:spPr>
          <a:xfrm>
            <a:off x="4690872" y="2149840"/>
            <a:ext cx="4210812" cy="2368581"/>
          </a:xfrm>
          <a:prstGeom prst="rect">
            <a:avLst/>
          </a:prstGeom>
        </p:spPr>
      </p:pic>
      <p:sp>
        <p:nvSpPr>
          <p:cNvPr id="4" name="Slide Number Placeholder 3">
            <a:extLst>
              <a:ext uri="{FF2B5EF4-FFF2-40B4-BE49-F238E27FC236}">
                <a16:creationId xmlns:a16="http://schemas.microsoft.com/office/drawing/2014/main" id="{E091A2A2-2EB4-CF80-C88A-AA5226937322}"/>
              </a:ext>
            </a:extLst>
          </p:cNvPr>
          <p:cNvSpPr>
            <a:spLocks noGrp="1"/>
          </p:cNvSpPr>
          <p:nvPr>
            <p:ph type="sldNum" sz="quarter" idx="12"/>
          </p:nvPr>
        </p:nvSpPr>
        <p:spPr>
          <a:xfrm>
            <a:off x="6457950" y="4767262"/>
            <a:ext cx="2057400" cy="273844"/>
          </a:xfrm>
        </p:spPr>
        <p:txBody>
          <a:bodyPr vert="horz" lIns="91440" tIns="45720" rIns="91440" bIns="45720" rtlCol="0" anchor="ctr">
            <a:normAutofit/>
          </a:bodyPr>
          <a:lstStyle/>
          <a:p>
            <a:pPr defTabSz="914400">
              <a:lnSpc>
                <a:spcPct val="90000"/>
              </a:lnSpc>
              <a:spcAft>
                <a:spcPts val="600"/>
              </a:spcAft>
            </a:pPr>
            <a:r>
              <a:rPr lang="en-US" sz="1200">
                <a:latin typeface="+mn-lt"/>
                <a:ea typeface="+mn-ea"/>
                <a:cs typeface="+mn-cs"/>
              </a:rPr>
              <a:t>ParentChild+     </a:t>
            </a:r>
            <a:fld id="{B6694ED6-95E1-1F45-9658-2ECC6C9484B2}" type="slidenum">
              <a:rPr lang="en-US" sz="1200" smtClean="0">
                <a:latin typeface="+mn-lt"/>
                <a:ea typeface="+mn-ea"/>
                <a:cs typeface="+mn-cs"/>
              </a:rPr>
              <a:pPr defTabSz="914400">
                <a:lnSpc>
                  <a:spcPct val="90000"/>
                </a:lnSpc>
                <a:spcAft>
                  <a:spcPts val="600"/>
                </a:spcAft>
              </a:pPr>
              <a:t>9</a:t>
            </a:fld>
            <a:endParaRPr lang="en-US" sz="1200">
              <a:latin typeface="+mn-lt"/>
              <a:ea typeface="+mn-ea"/>
              <a:cs typeface="+mn-cs"/>
            </a:endParaRPr>
          </a:p>
        </p:txBody>
      </p:sp>
    </p:spTree>
    <p:extLst>
      <p:ext uri="{BB962C8B-B14F-4D97-AF65-F5344CB8AC3E}">
        <p14:creationId xmlns:p14="http://schemas.microsoft.com/office/powerpoint/2010/main" val="295936736"/>
      </p:ext>
    </p:extLst>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51041" y="0"/>
            <a:ext cx="5143500" cy="51435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a:stretch>
          </a:blipFill>
        </p:spPr>
        <p:txBody>
          <a:bodyPr/>
          <a:lstStyle/>
          <a:p>
            <a:endParaRPr lang="en-US"/>
          </a:p>
        </p:txBody>
      </p:sp>
      <p:sp>
        <p:nvSpPr>
          <p:cNvPr id="4" name="Freeform 4"/>
          <p:cNvSpPr/>
          <p:nvPr/>
        </p:nvSpPr>
        <p:spPr>
          <a:xfrm>
            <a:off x="-586352" y="1980095"/>
            <a:ext cx="4890223" cy="3260149"/>
          </a:xfrm>
          <a:custGeom>
            <a:avLst/>
            <a:gdLst/>
            <a:ahLst/>
            <a:cxnLst/>
            <a:rect l="l" t="t" r="r" b="b"/>
            <a:pathLst>
              <a:path w="9780446" h="6520298">
                <a:moveTo>
                  <a:pt x="0" y="0"/>
                </a:moveTo>
                <a:lnTo>
                  <a:pt x="9780446" y="0"/>
                </a:lnTo>
                <a:lnTo>
                  <a:pt x="9780446" y="6520297"/>
                </a:lnTo>
                <a:lnTo>
                  <a:pt x="0" y="6520297"/>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1858760" y="1234254"/>
            <a:ext cx="5950506" cy="444289"/>
          </a:xfrm>
          <a:prstGeom prst="rect">
            <a:avLst/>
          </a:prstGeom>
        </p:spPr>
        <p:txBody>
          <a:bodyPr lIns="0" tIns="0" rIns="0" bIns="0" rtlCol="0" anchor="t">
            <a:spAutoFit/>
          </a:bodyPr>
          <a:lstStyle/>
          <a:p>
            <a:pPr>
              <a:lnSpc>
                <a:spcPts val="3780"/>
              </a:lnSpc>
            </a:pPr>
            <a:r>
              <a:rPr lang="en-US" sz="2700">
                <a:solidFill>
                  <a:srgbClr val="FFFFFF"/>
                </a:solidFill>
                <a:latin typeface="Arial"/>
                <a:ea typeface="Arial"/>
                <a:cs typeface="Arial"/>
                <a:sym typeface="Arial"/>
              </a:rPr>
              <a:t>Section Title</a:t>
            </a:r>
          </a:p>
        </p:txBody>
      </p:sp>
      <p:pic>
        <p:nvPicPr>
          <p:cNvPr id="6" name="Picture 2">
            <a:extLst>
              <a:ext uri="{FF2B5EF4-FFF2-40B4-BE49-F238E27FC236}">
                <a16:creationId xmlns:a16="http://schemas.microsoft.com/office/drawing/2014/main" id="{45655506-9BF6-020A-014A-937C3130FB8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396155" y="1382592"/>
            <a:ext cx="3639403" cy="1828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10AB0DF0-4350-797B-41FA-0F9C7E7A3307}"/>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957779" y="3168629"/>
            <a:ext cx="2774692" cy="1920240"/>
          </a:xfrm>
          <a:prstGeom prst="rect">
            <a:avLst/>
          </a:prstGeom>
          <a:noFill/>
          <a:extLst>
            <a:ext uri="{909E8E84-426E-40DD-AFC4-6F175D3DCCD1}">
              <a14:hiddenFill xmlns:a14="http://schemas.microsoft.com/office/drawing/2010/main">
                <a:solidFill>
                  <a:srgbClr val="FFFFFF"/>
                </a:solidFill>
              </a14:hiddenFill>
            </a:ext>
          </a:extLst>
        </p:spPr>
      </p:pic>
      <p:sp>
        <p:nvSpPr>
          <p:cNvPr id="8" name="Freeform 2">
            <a:extLst>
              <a:ext uri="{FF2B5EF4-FFF2-40B4-BE49-F238E27FC236}">
                <a16:creationId xmlns:a16="http://schemas.microsoft.com/office/drawing/2014/main" id="{C532271B-B002-F25A-25EC-8A9FE7B76A83}"/>
              </a:ext>
            </a:extLst>
          </p:cNvPr>
          <p:cNvSpPr/>
          <p:nvPr/>
        </p:nvSpPr>
        <p:spPr>
          <a:xfrm>
            <a:off x="8141766" y="4278527"/>
            <a:ext cx="1090237" cy="1090237"/>
          </a:xfrm>
          <a:custGeom>
            <a:avLst/>
            <a:gdLst/>
            <a:ahLst/>
            <a:cxnLst/>
            <a:rect l="l" t="t" r="r" b="b"/>
            <a:pathLst>
              <a:path w="2180474" h="2180474">
                <a:moveTo>
                  <a:pt x="0" y="0"/>
                </a:moveTo>
                <a:lnTo>
                  <a:pt x="2180474" y="0"/>
                </a:lnTo>
                <a:lnTo>
                  <a:pt x="2180474" y="2180474"/>
                </a:lnTo>
                <a:lnTo>
                  <a:pt x="0" y="2180474"/>
                </a:lnTo>
                <a:lnTo>
                  <a:pt x="0" y="0"/>
                </a:lnTo>
                <a:close/>
              </a:path>
            </a:pathLst>
          </a:custGeom>
          <a:blipFill>
            <a:blip r:embed="rId6"/>
            <a:stretch>
              <a:fillRect/>
            </a:stretch>
          </a:blipFill>
        </p:spPr>
        <p:txBody>
          <a:bodyPr/>
          <a:lstStyle/>
          <a:p>
            <a:endParaRPr lang="en-US"/>
          </a:p>
        </p:txBody>
      </p:sp>
      <p:sp>
        <p:nvSpPr>
          <p:cNvPr id="9" name="Title 1">
            <a:extLst>
              <a:ext uri="{FF2B5EF4-FFF2-40B4-BE49-F238E27FC236}">
                <a16:creationId xmlns:a16="http://schemas.microsoft.com/office/drawing/2014/main" id="{63F2FB62-85C9-68EC-07E0-4D741B2EF1F2}"/>
              </a:ext>
            </a:extLst>
          </p:cNvPr>
          <p:cNvSpPr txBox="1">
            <a:spLocks/>
          </p:cNvSpPr>
          <p:nvPr/>
        </p:nvSpPr>
        <p:spPr>
          <a:xfrm>
            <a:off x="2021031" y="268379"/>
            <a:ext cx="5429900" cy="994173"/>
          </a:xfrm>
          <a:prstGeom prst="rect">
            <a:avLst/>
          </a:prstGeom>
        </p:spPr>
        <p:txBody>
          <a:bodyPr>
            <a:normAutofit/>
          </a:bodyPr>
          <a:lstStyle>
            <a:lvl1pPr algn="l" defTabSz="685800" rtl="0" eaLnBrk="1" latinLnBrk="0" hangingPunct="1">
              <a:lnSpc>
                <a:spcPct val="90000"/>
              </a:lnSpc>
              <a:spcBef>
                <a:spcPct val="0"/>
              </a:spcBef>
              <a:buNone/>
              <a:defRPr sz="2800" b="1" i="0" kern="1200">
                <a:solidFill>
                  <a:schemeClr val="tx1"/>
                </a:solidFill>
                <a:latin typeface="Arial Black" charset="0"/>
                <a:ea typeface="Arial Black" charset="0"/>
                <a:cs typeface="Arial Black" charset="0"/>
              </a:defRPr>
            </a:lvl1pPr>
          </a:lstStyle>
          <a:p>
            <a:r>
              <a:rPr lang="en-US" dirty="0">
                <a:latin typeface="+mn-lt"/>
              </a:rPr>
              <a:t>Home Visiting Collaboration and Centralized Intake in Philadelphia</a:t>
            </a:r>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00200" y="285750"/>
            <a:ext cx="5143500" cy="51435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a:stretch>
          </a:blipFill>
        </p:spPr>
        <p:txBody>
          <a:bodyPr/>
          <a:lstStyle/>
          <a:p>
            <a:endParaRPr lang="en-US" sz="675"/>
          </a:p>
        </p:txBody>
      </p:sp>
      <p:sp>
        <p:nvSpPr>
          <p:cNvPr id="3" name="Freeform 3"/>
          <p:cNvSpPr/>
          <p:nvPr/>
        </p:nvSpPr>
        <p:spPr>
          <a:xfrm>
            <a:off x="8075524" y="4075024"/>
            <a:ext cx="1068476" cy="1068476"/>
          </a:xfrm>
          <a:custGeom>
            <a:avLst/>
            <a:gdLst/>
            <a:ahLst/>
            <a:cxnLst/>
            <a:rect l="l" t="t" r="r" b="b"/>
            <a:pathLst>
              <a:path w="2136952" h="2136952">
                <a:moveTo>
                  <a:pt x="0" y="0"/>
                </a:moveTo>
                <a:lnTo>
                  <a:pt x="2136952" y="0"/>
                </a:lnTo>
                <a:lnTo>
                  <a:pt x="2136952" y="2136952"/>
                </a:lnTo>
                <a:lnTo>
                  <a:pt x="0" y="2136952"/>
                </a:lnTo>
                <a:lnTo>
                  <a:pt x="0" y="0"/>
                </a:lnTo>
                <a:close/>
              </a:path>
            </a:pathLst>
          </a:custGeom>
          <a:blipFill>
            <a:blip r:embed="rId3"/>
            <a:stretch>
              <a:fillRect/>
            </a:stretch>
          </a:blipFill>
        </p:spPr>
        <p:txBody>
          <a:bodyPr/>
          <a:lstStyle/>
          <a:p>
            <a:endParaRPr lang="en-US" sz="675"/>
          </a:p>
        </p:txBody>
      </p:sp>
      <p:sp>
        <p:nvSpPr>
          <p:cNvPr id="4" name="Freeform 4"/>
          <p:cNvSpPr/>
          <p:nvPr/>
        </p:nvSpPr>
        <p:spPr>
          <a:xfrm flipH="1">
            <a:off x="-1427814" y="1162050"/>
            <a:ext cx="6210272" cy="4140181"/>
          </a:xfrm>
          <a:custGeom>
            <a:avLst/>
            <a:gdLst/>
            <a:ahLst/>
            <a:cxnLst/>
            <a:rect l="l" t="t" r="r" b="b"/>
            <a:pathLst>
              <a:path w="12420543" h="8280362">
                <a:moveTo>
                  <a:pt x="12420543" y="0"/>
                </a:moveTo>
                <a:lnTo>
                  <a:pt x="0" y="0"/>
                </a:lnTo>
                <a:lnTo>
                  <a:pt x="0" y="8280362"/>
                </a:lnTo>
                <a:lnTo>
                  <a:pt x="12420543" y="8280362"/>
                </a:lnTo>
                <a:lnTo>
                  <a:pt x="12420543" y="0"/>
                </a:lnTo>
                <a:close/>
              </a:path>
            </a:pathLst>
          </a:custGeom>
          <a:blipFill>
            <a:blip r:embed="rId4"/>
            <a:stretch>
              <a:fillRect/>
            </a:stretch>
          </a:blipFill>
        </p:spPr>
        <p:txBody>
          <a:bodyPr/>
          <a:lstStyle/>
          <a:p>
            <a:endParaRPr lang="en-US" sz="675"/>
          </a:p>
        </p:txBody>
      </p:sp>
      <p:sp>
        <p:nvSpPr>
          <p:cNvPr id="6" name="Title 5">
            <a:extLst>
              <a:ext uri="{FF2B5EF4-FFF2-40B4-BE49-F238E27FC236}">
                <a16:creationId xmlns:a16="http://schemas.microsoft.com/office/drawing/2014/main" id="{E72A6E76-3625-1131-E9D0-CC3C9DFAB207}"/>
              </a:ext>
            </a:extLst>
          </p:cNvPr>
          <p:cNvSpPr>
            <a:spLocks noGrp="1"/>
          </p:cNvSpPr>
          <p:nvPr>
            <p:ph type="title"/>
          </p:nvPr>
        </p:nvSpPr>
        <p:spPr>
          <a:xfrm>
            <a:off x="3152104" y="278380"/>
            <a:ext cx="4114800" cy="571500"/>
          </a:xfrm>
        </p:spPr>
        <p:txBody>
          <a:bodyPr>
            <a:normAutofit fontScale="90000"/>
          </a:bodyPr>
          <a:lstStyle/>
          <a:p>
            <a:r>
              <a:rPr lang="en-US" dirty="0">
                <a:solidFill>
                  <a:schemeClr val="bg1"/>
                </a:solidFill>
              </a:rPr>
              <a:t>Program model description</a:t>
            </a:r>
          </a:p>
        </p:txBody>
      </p:sp>
      <p:sp>
        <p:nvSpPr>
          <p:cNvPr id="7" name="Content Placeholder 6">
            <a:extLst>
              <a:ext uri="{FF2B5EF4-FFF2-40B4-BE49-F238E27FC236}">
                <a16:creationId xmlns:a16="http://schemas.microsoft.com/office/drawing/2014/main" id="{C8098E4E-445C-DA79-07AE-28FF2A64D16D}"/>
              </a:ext>
            </a:extLst>
          </p:cNvPr>
          <p:cNvSpPr>
            <a:spLocks noGrp="1"/>
          </p:cNvSpPr>
          <p:nvPr>
            <p:ph idx="1"/>
          </p:nvPr>
        </p:nvSpPr>
        <p:spPr>
          <a:xfrm>
            <a:off x="3657600" y="394855"/>
            <a:ext cx="4114800" cy="4066309"/>
          </a:xfrm>
        </p:spPr>
        <p:txBody>
          <a:bodyPr>
            <a:normAutofit fontScale="92500" lnSpcReduction="20000"/>
          </a:bodyPr>
          <a:lstStyle/>
          <a:p>
            <a:r>
              <a:rPr lang="en-US" sz="1900" b="1" dirty="0">
                <a:latin typeface="+mn-lt"/>
              </a:rPr>
              <a:t>Philly Families CAN (PF-CAN) Overview</a:t>
            </a:r>
          </a:p>
          <a:p>
            <a:pPr>
              <a:buFont typeface="Arial" panose="020B0604020202020204" pitchFamily="34" charset="0"/>
              <a:buChar char="•"/>
            </a:pPr>
            <a:r>
              <a:rPr lang="en-US" sz="1900" dirty="0">
                <a:latin typeface="+mn-lt"/>
              </a:rPr>
              <a:t>PF-CAN includes </a:t>
            </a:r>
            <a:r>
              <a:rPr lang="en-US" sz="1900" b="1" dirty="0">
                <a:latin typeface="+mn-lt"/>
              </a:rPr>
              <a:t>22 programs</a:t>
            </a:r>
            <a:r>
              <a:rPr lang="en-US" sz="1900" dirty="0">
                <a:latin typeface="+mn-lt"/>
              </a:rPr>
              <a:t>:</a:t>
            </a:r>
          </a:p>
          <a:p>
            <a:pPr marL="742950" lvl="1" indent="-285750">
              <a:buFont typeface="Arial" panose="020B0604020202020204" pitchFamily="34" charset="0"/>
              <a:buChar char="•"/>
            </a:pPr>
            <a:r>
              <a:rPr lang="en-US" sz="1900" b="1" dirty="0">
                <a:latin typeface="+mn-lt"/>
              </a:rPr>
              <a:t>20 evidence-based home visiting programs</a:t>
            </a:r>
            <a:endParaRPr lang="en-US" sz="1900" dirty="0">
              <a:latin typeface="+mn-lt"/>
            </a:endParaRPr>
          </a:p>
          <a:p>
            <a:pPr marL="742950" lvl="1" indent="-285750">
              <a:buFont typeface="Arial" panose="020B0604020202020204" pitchFamily="34" charset="0"/>
              <a:buChar char="•"/>
            </a:pPr>
            <a:r>
              <a:rPr lang="en-US" sz="1900" b="1" dirty="0">
                <a:latin typeface="+mn-lt"/>
              </a:rPr>
              <a:t>2 Family Empowerment Centers</a:t>
            </a:r>
            <a:r>
              <a:rPr lang="en-US" sz="1900" dirty="0">
                <a:latin typeface="+mn-lt"/>
              </a:rPr>
              <a:t> offering community-based case management for families with children ages 0–18</a:t>
            </a:r>
          </a:p>
          <a:p>
            <a:r>
              <a:rPr lang="en-US" sz="1900" b="1" dirty="0">
                <a:latin typeface="+mn-lt"/>
              </a:rPr>
              <a:t>Since October 2020</a:t>
            </a:r>
            <a:r>
              <a:rPr lang="en-US" sz="1900" dirty="0">
                <a:latin typeface="+mn-lt"/>
              </a:rPr>
              <a:t>, PF-CAN has sent </a:t>
            </a:r>
            <a:r>
              <a:rPr lang="en-US" sz="1900" b="1" dirty="0">
                <a:latin typeface="+mn-lt"/>
              </a:rPr>
              <a:t>over 2,000 referrals</a:t>
            </a:r>
            <a:r>
              <a:rPr lang="en-US" sz="1900" dirty="0">
                <a:latin typeface="+mn-lt"/>
              </a:rPr>
              <a:t> for home visiting services.</a:t>
            </a:r>
          </a:p>
          <a:p>
            <a:pPr marL="0" indent="0">
              <a:buNone/>
            </a:pPr>
            <a:endParaRPr lang="en-US" sz="1900" b="1" dirty="0">
              <a:latin typeface="+mn-lt"/>
            </a:endParaRPr>
          </a:p>
          <a:p>
            <a:pPr>
              <a:buFont typeface="Arial" panose="020B0604020202020204" pitchFamily="34" charset="0"/>
              <a:buChar char="•"/>
            </a:pPr>
            <a:r>
              <a:rPr lang="en-US" sz="1900" b="1" dirty="0">
                <a:latin typeface="+mn-lt"/>
              </a:rPr>
              <a:t>In 2024</a:t>
            </a:r>
            <a:r>
              <a:rPr lang="en-US" sz="1900" dirty="0">
                <a:latin typeface="+mn-lt"/>
              </a:rPr>
              <a:t>, PF-CAN received </a:t>
            </a:r>
            <a:r>
              <a:rPr lang="en-US" sz="1900" b="1" dirty="0">
                <a:latin typeface="+mn-lt"/>
              </a:rPr>
              <a:t>over 2,000 referrals</a:t>
            </a:r>
            <a:r>
              <a:rPr lang="en-US" sz="1900" dirty="0">
                <a:latin typeface="+mn-lt"/>
              </a:rPr>
              <a:t> for:</a:t>
            </a:r>
          </a:p>
          <a:p>
            <a:pPr marL="742950" lvl="1" indent="-285750">
              <a:buFont typeface="Arial" panose="020B0604020202020204" pitchFamily="34" charset="0"/>
              <a:buChar char="•"/>
            </a:pPr>
            <a:r>
              <a:rPr lang="en-US" sz="1900" dirty="0">
                <a:latin typeface="+mn-lt"/>
              </a:rPr>
              <a:t>Home visiting</a:t>
            </a:r>
          </a:p>
          <a:p>
            <a:pPr marL="742950" lvl="1" indent="-285750">
              <a:buFont typeface="Arial" panose="020B0604020202020204" pitchFamily="34" charset="0"/>
              <a:buChar char="•"/>
            </a:pPr>
            <a:r>
              <a:rPr lang="en-US" sz="1900" dirty="0">
                <a:latin typeface="+mn-lt"/>
              </a:rPr>
              <a:t>Concrete goods</a:t>
            </a:r>
          </a:p>
          <a:p>
            <a:pPr marL="742950" lvl="1" indent="-285750">
              <a:buFont typeface="Arial" panose="020B0604020202020204" pitchFamily="34" charset="0"/>
              <a:buChar char="•"/>
            </a:pPr>
            <a:r>
              <a:rPr lang="en-US" sz="1900" dirty="0">
                <a:latin typeface="+mn-lt"/>
              </a:rPr>
              <a:t>Community resources</a:t>
            </a:r>
          </a:p>
          <a:p>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72392" y="45641"/>
            <a:ext cx="5143500" cy="51435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a:stretch>
          </a:blipFill>
        </p:spPr>
        <p:txBody>
          <a:bodyPr/>
          <a:lstStyle/>
          <a:p>
            <a:endParaRPr lang="en-US" sz="675"/>
          </a:p>
        </p:txBody>
      </p:sp>
      <p:sp>
        <p:nvSpPr>
          <p:cNvPr id="3" name="Freeform 3"/>
          <p:cNvSpPr/>
          <p:nvPr/>
        </p:nvSpPr>
        <p:spPr>
          <a:xfrm>
            <a:off x="8053763" y="4053263"/>
            <a:ext cx="1090237" cy="1090237"/>
          </a:xfrm>
          <a:custGeom>
            <a:avLst/>
            <a:gdLst/>
            <a:ahLst/>
            <a:cxnLst/>
            <a:rect l="l" t="t" r="r" b="b"/>
            <a:pathLst>
              <a:path w="2180474" h="2180474">
                <a:moveTo>
                  <a:pt x="0" y="0"/>
                </a:moveTo>
                <a:lnTo>
                  <a:pt x="2180474" y="0"/>
                </a:lnTo>
                <a:lnTo>
                  <a:pt x="2180474" y="2180474"/>
                </a:lnTo>
                <a:lnTo>
                  <a:pt x="0" y="2180474"/>
                </a:lnTo>
                <a:lnTo>
                  <a:pt x="0" y="0"/>
                </a:lnTo>
                <a:close/>
              </a:path>
            </a:pathLst>
          </a:custGeom>
          <a:blipFill>
            <a:blip r:embed="rId3"/>
            <a:stretch>
              <a:fillRect/>
            </a:stretch>
          </a:blipFill>
        </p:spPr>
        <p:txBody>
          <a:bodyPr/>
          <a:lstStyle/>
          <a:p>
            <a:endParaRPr lang="en-US" sz="675"/>
          </a:p>
        </p:txBody>
      </p:sp>
      <p:sp>
        <p:nvSpPr>
          <p:cNvPr id="6" name="Title 5">
            <a:extLst>
              <a:ext uri="{FF2B5EF4-FFF2-40B4-BE49-F238E27FC236}">
                <a16:creationId xmlns:a16="http://schemas.microsoft.com/office/drawing/2014/main" id="{4065C487-7FFF-DB39-E3CF-C6CE9822BC82}"/>
              </a:ext>
            </a:extLst>
          </p:cNvPr>
          <p:cNvSpPr>
            <a:spLocks noGrp="1"/>
          </p:cNvSpPr>
          <p:nvPr>
            <p:ph type="title"/>
          </p:nvPr>
        </p:nvSpPr>
        <p:spPr>
          <a:xfrm>
            <a:off x="128154" y="390273"/>
            <a:ext cx="4114800" cy="571500"/>
          </a:xfrm>
        </p:spPr>
        <p:txBody>
          <a:bodyPr>
            <a:normAutofit fontScale="90000"/>
          </a:bodyPr>
          <a:lstStyle/>
          <a:p>
            <a:br>
              <a:rPr lang="en-US" sz="2200" dirty="0">
                <a:latin typeface="Calibri" panose="020F0502020204030204" pitchFamily="34" charset="0"/>
                <a:ea typeface="Aptos" panose="020B0004020202020204" pitchFamily="34" charset="0"/>
              </a:rPr>
            </a:br>
            <a:r>
              <a:rPr lang="en-US" b="1" dirty="0"/>
              <a:t>Together We Can</a:t>
            </a:r>
            <a:br>
              <a:rPr lang="en-US" b="1" dirty="0"/>
            </a:br>
            <a:endParaRPr lang="en-US" dirty="0"/>
          </a:p>
        </p:txBody>
      </p:sp>
      <p:sp>
        <p:nvSpPr>
          <p:cNvPr id="7" name="Content Placeholder 6">
            <a:extLst>
              <a:ext uri="{FF2B5EF4-FFF2-40B4-BE49-F238E27FC236}">
                <a16:creationId xmlns:a16="http://schemas.microsoft.com/office/drawing/2014/main" id="{89DEB872-0D49-2FE2-0B14-E2EA69ABCFDF}"/>
              </a:ext>
            </a:extLst>
          </p:cNvPr>
          <p:cNvSpPr>
            <a:spLocks noGrp="1"/>
          </p:cNvSpPr>
          <p:nvPr>
            <p:ph idx="1"/>
          </p:nvPr>
        </p:nvSpPr>
        <p:spPr>
          <a:xfrm>
            <a:off x="5111174" y="2499014"/>
            <a:ext cx="4114800" cy="2262982"/>
          </a:xfrm>
        </p:spPr>
        <p:txBody>
          <a:bodyPr>
            <a:normAutofit fontScale="92500" lnSpcReduction="10000"/>
          </a:bodyPr>
          <a:lstStyle/>
          <a:p>
            <a:pPr>
              <a:buFont typeface="Arial" panose="020B0604020202020204" pitchFamily="34" charset="0"/>
              <a:buChar char="•"/>
            </a:pPr>
            <a:r>
              <a:rPr lang="en-US" b="1" dirty="0"/>
              <a:t>Together We Can</a:t>
            </a:r>
            <a:r>
              <a:rPr lang="en-US" dirty="0"/>
              <a:t> is a community group made up of lived experience experts.</a:t>
            </a:r>
          </a:p>
          <a:p>
            <a:pPr>
              <a:buFont typeface="Arial" panose="020B0604020202020204" pitchFamily="34" charset="0"/>
              <a:buChar char="•"/>
            </a:pPr>
            <a:endParaRPr lang="en-US" dirty="0"/>
          </a:p>
          <a:p>
            <a:pPr>
              <a:buFont typeface="Arial" panose="020B0604020202020204" pitchFamily="34" charset="0"/>
              <a:buChar char="•"/>
            </a:pPr>
            <a:r>
              <a:rPr lang="en-US" dirty="0"/>
              <a:t>They serve as </a:t>
            </a:r>
            <a:r>
              <a:rPr lang="en-US" b="1" dirty="0"/>
              <a:t>advisors</a:t>
            </a:r>
            <a:r>
              <a:rPr lang="en-US" dirty="0"/>
              <a:t> to organizations joining the centralized intake system and on other key initiatives.</a:t>
            </a:r>
          </a:p>
          <a:p>
            <a:pPr marL="0">
              <a:spcBef>
                <a:spcPts val="0"/>
              </a:spcBef>
            </a:pPr>
            <a:endParaRPr lang="en-US" dirty="0"/>
          </a:p>
        </p:txBody>
      </p:sp>
      <p:pic>
        <p:nvPicPr>
          <p:cNvPr id="8" name="Picture 7" descr="Two women smiling at the camera&#10;&#10;AI-generated content may be incorrect.">
            <a:extLst>
              <a:ext uri="{FF2B5EF4-FFF2-40B4-BE49-F238E27FC236}">
                <a16:creationId xmlns:a16="http://schemas.microsoft.com/office/drawing/2014/main" id="{C58E5557-9381-CA8F-7730-887D3D208D02}"/>
              </a:ext>
            </a:extLst>
          </p:cNvPr>
          <p:cNvPicPr>
            <a:picLocks noChangeAspect="1"/>
          </p:cNvPicPr>
          <p:nvPr/>
        </p:nvPicPr>
        <p:blipFill>
          <a:blip r:embed="rId4"/>
          <a:stretch>
            <a:fillRect/>
          </a:stretch>
        </p:blipFill>
        <p:spPr>
          <a:xfrm>
            <a:off x="1225723" y="2350345"/>
            <a:ext cx="3413760" cy="2560320"/>
          </a:xfrm>
          <a:prstGeom prst="rect">
            <a:avLst/>
          </a:prstGeom>
        </p:spPr>
      </p:pic>
      <p:pic>
        <p:nvPicPr>
          <p:cNvPr id="10" name="Picture 9" descr="A person holding a small object&#10;&#10;AI-generated content may be incorrect.">
            <a:extLst>
              <a:ext uri="{FF2B5EF4-FFF2-40B4-BE49-F238E27FC236}">
                <a16:creationId xmlns:a16="http://schemas.microsoft.com/office/drawing/2014/main" id="{F3F1E140-704E-E43F-495A-BCA98C9942CA}"/>
              </a:ext>
            </a:extLst>
          </p:cNvPr>
          <p:cNvPicPr>
            <a:picLocks noChangeAspect="1"/>
          </p:cNvPicPr>
          <p:nvPr/>
        </p:nvPicPr>
        <p:blipFill>
          <a:blip r:embed="rId5"/>
          <a:stretch>
            <a:fillRect/>
          </a:stretch>
        </p:blipFill>
        <p:spPr>
          <a:xfrm>
            <a:off x="4654780" y="4077"/>
            <a:ext cx="2377440" cy="237744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1337" y="0"/>
            <a:ext cx="5143500" cy="51435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8053763" y="4053263"/>
            <a:ext cx="1090237" cy="1090237"/>
          </a:xfrm>
          <a:custGeom>
            <a:avLst/>
            <a:gdLst/>
            <a:ahLst/>
            <a:cxnLst/>
            <a:rect l="l" t="t" r="r" b="b"/>
            <a:pathLst>
              <a:path w="2180474" h="2180474">
                <a:moveTo>
                  <a:pt x="0" y="0"/>
                </a:moveTo>
                <a:lnTo>
                  <a:pt x="2180474" y="0"/>
                </a:lnTo>
                <a:lnTo>
                  <a:pt x="2180474" y="2180474"/>
                </a:lnTo>
                <a:lnTo>
                  <a:pt x="0" y="2180474"/>
                </a:lnTo>
                <a:lnTo>
                  <a:pt x="0" y="0"/>
                </a:lnTo>
                <a:close/>
              </a:path>
            </a:pathLst>
          </a:custGeom>
          <a:blipFill>
            <a:blip r:embed="rId3"/>
            <a:stretch>
              <a:fillRect/>
            </a:stretch>
          </a:blipFill>
        </p:spPr>
        <p:txBody>
          <a:bodyPr/>
          <a:lstStyle/>
          <a:p>
            <a:endParaRPr lang="en-US"/>
          </a:p>
        </p:txBody>
      </p:sp>
      <p:sp>
        <p:nvSpPr>
          <p:cNvPr id="4" name="Freeform 4"/>
          <p:cNvSpPr/>
          <p:nvPr/>
        </p:nvSpPr>
        <p:spPr>
          <a:xfrm>
            <a:off x="-715137" y="2452000"/>
            <a:ext cx="4870721" cy="3653041"/>
          </a:xfrm>
          <a:custGeom>
            <a:avLst/>
            <a:gdLst/>
            <a:ahLst/>
            <a:cxnLst/>
            <a:rect l="l" t="t" r="r" b="b"/>
            <a:pathLst>
              <a:path w="9741441" h="7306081">
                <a:moveTo>
                  <a:pt x="0" y="0"/>
                </a:moveTo>
                <a:lnTo>
                  <a:pt x="9741441" y="0"/>
                </a:lnTo>
                <a:lnTo>
                  <a:pt x="9741441" y="7306081"/>
                </a:lnTo>
                <a:lnTo>
                  <a:pt x="0" y="7306081"/>
                </a:lnTo>
                <a:lnTo>
                  <a:pt x="0" y="0"/>
                </a:lnTo>
                <a:close/>
              </a:path>
            </a:pathLst>
          </a:custGeom>
          <a:blipFill>
            <a:blip r:embed="rId4"/>
            <a:stretch>
              <a:fillRect/>
            </a:stretch>
          </a:blipFill>
        </p:spPr>
        <p:txBody>
          <a:bodyPr/>
          <a:lstStyle/>
          <a:p>
            <a:endParaRPr lang="en-US"/>
          </a:p>
        </p:txBody>
      </p:sp>
      <p:sp>
        <p:nvSpPr>
          <p:cNvPr id="5" name="TextBox 5"/>
          <p:cNvSpPr txBox="1"/>
          <p:nvPr/>
        </p:nvSpPr>
        <p:spPr>
          <a:xfrm>
            <a:off x="2522263" y="249564"/>
            <a:ext cx="4099474" cy="723147"/>
          </a:xfrm>
          <a:prstGeom prst="rect">
            <a:avLst/>
          </a:prstGeom>
        </p:spPr>
        <p:txBody>
          <a:bodyPr wrap="square" lIns="0" tIns="0" rIns="0" bIns="0" rtlCol="0" anchor="t">
            <a:spAutoFit/>
          </a:bodyPr>
          <a:lstStyle/>
          <a:p>
            <a:pPr algn="ctr">
              <a:lnSpc>
                <a:spcPts val="2800"/>
              </a:lnSpc>
            </a:pPr>
            <a:r>
              <a:rPr lang="en-US" sz="2800" b="1" dirty="0">
                <a:solidFill>
                  <a:srgbClr val="003865"/>
                </a:solidFill>
                <a:ea typeface="Arial"/>
                <a:cs typeface="Arial"/>
                <a:sym typeface="Arial"/>
              </a:rPr>
              <a:t>Parent Succeeding Project</a:t>
            </a:r>
          </a:p>
          <a:p>
            <a:pPr algn="ctr">
              <a:lnSpc>
                <a:spcPts val="2800"/>
              </a:lnSpc>
            </a:pPr>
            <a:endParaRPr lang="en-US" sz="2800" b="1" dirty="0">
              <a:solidFill>
                <a:srgbClr val="003865"/>
              </a:solidFill>
              <a:ea typeface="Arial"/>
              <a:cs typeface="Arial"/>
              <a:sym typeface="Arial"/>
            </a:endParaRPr>
          </a:p>
        </p:txBody>
      </p:sp>
      <p:sp>
        <p:nvSpPr>
          <p:cNvPr id="8" name="TextBox 7">
            <a:extLst>
              <a:ext uri="{FF2B5EF4-FFF2-40B4-BE49-F238E27FC236}">
                <a16:creationId xmlns:a16="http://schemas.microsoft.com/office/drawing/2014/main" id="{05CD76B4-C5B5-4001-6234-D6B6BCF4390E}"/>
              </a:ext>
            </a:extLst>
          </p:cNvPr>
          <p:cNvSpPr txBox="1"/>
          <p:nvPr/>
        </p:nvSpPr>
        <p:spPr>
          <a:xfrm>
            <a:off x="4083628" y="748037"/>
            <a:ext cx="5060372" cy="375487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dirty="0">
                <a:ln>
                  <a:noFill/>
                </a:ln>
                <a:solidFill>
                  <a:schemeClr val="tx1"/>
                </a:solidFill>
                <a:effectLst/>
                <a:latin typeface="Arial" panose="020B0604020202020204" pitchFamily="34" charset="0"/>
              </a:rPr>
              <a:t>Parents as Co-Producers:</a:t>
            </a:r>
            <a:r>
              <a:rPr kumimoji="0" lang="en-US" altLang="en-US" sz="1400" b="0" i="0" u="none" strike="noStrike" cap="none" normalizeH="0" baseline="0" dirty="0">
                <a:ln>
                  <a:noFill/>
                </a:ln>
                <a:solidFill>
                  <a:schemeClr val="tx1"/>
                </a:solidFill>
                <a:effectLst/>
                <a:latin typeface="Arial" panose="020B0604020202020204" pitchFamily="34" charset="0"/>
              </a:rPr>
              <a:t> Parents are empowered as partners in achieving better outcomes for their children.</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dirty="0">
                <a:ln>
                  <a:noFill/>
                </a:ln>
                <a:solidFill>
                  <a:schemeClr val="tx1"/>
                </a:solidFill>
                <a:effectLst/>
                <a:latin typeface="Arial" panose="020B0604020202020204" pitchFamily="34" charset="0"/>
              </a:rPr>
              <a:t>Project Goals:</a:t>
            </a:r>
            <a:endParaRPr kumimoji="0" lang="en-US" altLang="en-US" sz="1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Arial" panose="020B0604020202020204" pitchFamily="34" charset="0"/>
              </a:rPr>
              <a:t>Strengthen families’ agency and self-confidence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Arial" panose="020B0604020202020204" pitchFamily="34" charset="0"/>
              </a:rPr>
              <a:t>Create lasting, meaningful experiences for parents, children, and their relationships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Arial" panose="020B0604020202020204" pitchFamily="34" charset="0"/>
              </a:rPr>
              <a:t>Connect families with enriching cultural, educational, recreational, and social activities in their communities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dirty="0" err="1">
                <a:ln>
                  <a:noFill/>
                </a:ln>
                <a:solidFill>
                  <a:schemeClr val="tx1"/>
                </a:solidFill>
                <a:effectLst/>
                <a:latin typeface="Arial" panose="020B0604020202020204" pitchFamily="34" charset="0"/>
              </a:rPr>
              <a:t>ParentChild</a:t>
            </a:r>
            <a:r>
              <a:rPr kumimoji="0" lang="en-US" altLang="en-US" sz="1400" b="1" i="0" u="none" strike="noStrike" cap="none" normalizeH="0" baseline="0" dirty="0">
                <a:ln>
                  <a:noFill/>
                </a:ln>
                <a:solidFill>
                  <a:schemeClr val="tx1"/>
                </a:solidFill>
                <a:effectLst/>
                <a:latin typeface="Arial" panose="020B0604020202020204" pitchFamily="34" charset="0"/>
              </a:rPr>
              <a:t>+ Supports:</a:t>
            </a:r>
            <a:endParaRPr kumimoji="0" lang="en-US" altLang="en-US" sz="1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Arial" panose="020B0604020202020204" pitchFamily="34" charset="0"/>
              </a:rPr>
              <a:t>Help families engage with local amenities (e.g., museums, parks, exhibits, events)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Arial" panose="020B0604020202020204" pitchFamily="34" charset="0"/>
              </a:rPr>
              <a:t>Remove barriers by covering admission, transportation, and meals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Arial" panose="020B0604020202020204" pitchFamily="34" charset="0"/>
              </a:rPr>
              <a:t>Fund and assist families in planning a special final event (optional)</a:t>
            </a:r>
          </a:p>
        </p:txBody>
      </p:sp>
      <p:sp>
        <p:nvSpPr>
          <p:cNvPr id="10" name="TextBox 9">
            <a:extLst>
              <a:ext uri="{FF2B5EF4-FFF2-40B4-BE49-F238E27FC236}">
                <a16:creationId xmlns:a16="http://schemas.microsoft.com/office/drawing/2014/main" id="{B493A154-9F68-66EC-5174-4EEA7CBCF116}"/>
              </a:ext>
            </a:extLst>
          </p:cNvPr>
          <p:cNvSpPr txBox="1"/>
          <p:nvPr/>
        </p:nvSpPr>
        <p:spPr>
          <a:xfrm>
            <a:off x="1750868" y="2901422"/>
            <a:ext cx="4928754" cy="300082"/>
          </a:xfrm>
          <a:prstGeom prst="rect">
            <a:avLst/>
          </a:prstGeom>
          <a:noFill/>
        </p:spPr>
        <p:txBody>
          <a:bodyPr wrap="square">
            <a:spAutoFit/>
          </a:bodyPr>
          <a:lstStyle/>
          <a:p>
            <a:r>
              <a:rPr lang="en-US" b="0" dirty="0">
                <a:effectLst/>
              </a:rPr>
              <a:t> </a:t>
            </a:r>
            <a:endParaRPr lang="en-US" dirty="0"/>
          </a:p>
        </p:txBody>
      </p:sp>
      <p:sp>
        <p:nvSpPr>
          <p:cNvPr id="12" name="TextBox 11">
            <a:extLst>
              <a:ext uri="{FF2B5EF4-FFF2-40B4-BE49-F238E27FC236}">
                <a16:creationId xmlns:a16="http://schemas.microsoft.com/office/drawing/2014/main" id="{B732B548-99D8-48F3-DA39-1428695AAAF0}"/>
              </a:ext>
            </a:extLst>
          </p:cNvPr>
          <p:cNvSpPr txBox="1"/>
          <p:nvPr/>
        </p:nvSpPr>
        <p:spPr>
          <a:xfrm>
            <a:off x="1750868" y="2901422"/>
            <a:ext cx="4928754" cy="300082"/>
          </a:xfrm>
          <a:prstGeom prst="rect">
            <a:avLst/>
          </a:prstGeom>
          <a:noFill/>
        </p:spPr>
        <p:txBody>
          <a:bodyPr wrap="square">
            <a:spAutoFit/>
          </a:bodyPr>
          <a:lstStyle/>
          <a:p>
            <a:r>
              <a:rPr lang="en-US" b="0" dirty="0">
                <a:effectLst/>
              </a:rPr>
              <a:t>   </a:t>
            </a:r>
            <a:endParaRPr lang="en-US" dirty="0"/>
          </a:p>
        </p:txBody>
      </p:sp>
      <p:sp>
        <p:nvSpPr>
          <p:cNvPr id="14" name="TextBox 13">
            <a:extLst>
              <a:ext uri="{FF2B5EF4-FFF2-40B4-BE49-F238E27FC236}">
                <a16:creationId xmlns:a16="http://schemas.microsoft.com/office/drawing/2014/main" id="{5DBD10AE-3DBE-78E7-2F0A-1482914EEDAD}"/>
              </a:ext>
            </a:extLst>
          </p:cNvPr>
          <p:cNvSpPr txBox="1"/>
          <p:nvPr/>
        </p:nvSpPr>
        <p:spPr>
          <a:xfrm>
            <a:off x="1750868" y="2901422"/>
            <a:ext cx="4928754" cy="300082"/>
          </a:xfrm>
          <a:prstGeom prst="rect">
            <a:avLst/>
          </a:prstGeom>
          <a:noFill/>
        </p:spPr>
        <p:txBody>
          <a:bodyPr wrap="square">
            <a:spAutoFit/>
          </a:bodyPr>
          <a:lstStyle/>
          <a:p>
            <a:r>
              <a:rPr lang="en-US" b="0" dirty="0">
                <a:effectLst/>
              </a:rPr>
              <a:t> </a:t>
            </a:r>
            <a:endParaRPr lang="en-US" dirty="0"/>
          </a:p>
        </p:txBody>
      </p:sp>
      <p:sp>
        <p:nvSpPr>
          <p:cNvPr id="16" name="TextBox 15">
            <a:extLst>
              <a:ext uri="{FF2B5EF4-FFF2-40B4-BE49-F238E27FC236}">
                <a16:creationId xmlns:a16="http://schemas.microsoft.com/office/drawing/2014/main" id="{D3F70277-B585-8E72-C071-E4D800DF9ADD}"/>
              </a:ext>
            </a:extLst>
          </p:cNvPr>
          <p:cNvSpPr txBox="1"/>
          <p:nvPr/>
        </p:nvSpPr>
        <p:spPr>
          <a:xfrm>
            <a:off x="2226169" y="2601340"/>
            <a:ext cx="4928754" cy="300082"/>
          </a:xfrm>
          <a:prstGeom prst="rect">
            <a:avLst/>
          </a:prstGeom>
          <a:noFill/>
        </p:spPr>
        <p:txBody>
          <a:bodyPr wrap="square">
            <a:spAutoFit/>
          </a:bodyPr>
          <a:lstStyle/>
          <a:p>
            <a:r>
              <a:rPr lang="en-US" b="0" dirty="0">
                <a:effectLst/>
              </a:rPr>
              <a:t> </a:t>
            </a:r>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7"/>
          <p:cNvSpPr txBox="1">
            <a:spLocks noGrp="1"/>
          </p:cNvSpPr>
          <p:nvPr>
            <p:ph type="title"/>
          </p:nvPr>
        </p:nvSpPr>
        <p:spPr>
          <a:xfrm>
            <a:off x="628650" y="273844"/>
            <a:ext cx="7886700" cy="994172"/>
          </a:xfrm>
          <a:prstGeom prst="rect">
            <a:avLst/>
          </a:prstGeom>
          <a:noFill/>
          <a:ln>
            <a:noFill/>
          </a:ln>
        </p:spPr>
        <p:txBody>
          <a:bodyPr spcFirstLastPara="1" vert="horz" wrap="square" lIns="68569" tIns="34275" rIns="68569" bIns="34275" rtlCol="0" anchor="ctr" anchorCtr="0">
            <a:normAutofit/>
          </a:bodyPr>
          <a:lstStyle/>
          <a:p>
            <a:pPr>
              <a:spcBef>
                <a:spcPts val="0"/>
              </a:spcBef>
              <a:buClr>
                <a:schemeClr val="dk1"/>
              </a:buClr>
              <a:buSzPts val="1800"/>
            </a:pPr>
            <a:r>
              <a:rPr lang="en-US" b="1">
                <a:solidFill>
                  <a:srgbClr val="003865"/>
                </a:solidFill>
                <a:latin typeface="Montserrat"/>
                <a:ea typeface="Montserrat"/>
                <a:cs typeface="Montserrat"/>
                <a:sym typeface="Montserrat"/>
              </a:rPr>
              <a:t>Choosing Amenities</a:t>
            </a:r>
            <a:endParaRPr/>
          </a:p>
        </p:txBody>
      </p:sp>
      <p:sp>
        <p:nvSpPr>
          <p:cNvPr id="177" name="Google Shape;177;p17"/>
          <p:cNvSpPr txBox="1">
            <a:spLocks noGrp="1"/>
          </p:cNvSpPr>
          <p:nvPr>
            <p:ph type="body" idx="2"/>
          </p:nvPr>
        </p:nvSpPr>
        <p:spPr>
          <a:xfrm>
            <a:off x="4629150" y="1369219"/>
            <a:ext cx="3886200" cy="3263504"/>
          </a:xfrm>
          <a:prstGeom prst="rect">
            <a:avLst/>
          </a:prstGeom>
          <a:solidFill>
            <a:srgbClr val="E0004D"/>
          </a:solidFill>
          <a:ln>
            <a:noFill/>
          </a:ln>
        </p:spPr>
        <p:txBody>
          <a:bodyPr spcFirstLastPara="1" vert="horz" wrap="square" lIns="68569" tIns="34275" rIns="68569" bIns="34275" rtlCol="0" anchor="t" anchorCtr="0">
            <a:normAutofit/>
          </a:bodyPr>
          <a:lstStyle/>
          <a:p>
            <a:pPr marL="85725" indent="0">
              <a:buSzPts val="1800"/>
              <a:buNone/>
            </a:pPr>
            <a:endParaRPr i="1"/>
          </a:p>
          <a:p>
            <a:pPr marL="85725" indent="0">
              <a:buSzPts val="1800"/>
              <a:buNone/>
            </a:pPr>
            <a:endParaRPr i="1"/>
          </a:p>
          <a:p>
            <a:pPr marL="85725" indent="0">
              <a:buSzPts val="1800"/>
              <a:buNone/>
            </a:pPr>
            <a:r>
              <a:rPr lang="en-US" i="1">
                <a:solidFill>
                  <a:schemeClr val="lt1"/>
                </a:solidFill>
              </a:rPr>
              <a:t>“Many of the families have never been to a museum here or in their home country.”- Gonzalo Carvajal, ParentChild+ Coordinator</a:t>
            </a:r>
            <a:endParaRPr/>
          </a:p>
        </p:txBody>
      </p:sp>
      <p:grpSp>
        <p:nvGrpSpPr>
          <p:cNvPr id="178" name="Google Shape;178;p17"/>
          <p:cNvGrpSpPr/>
          <p:nvPr/>
        </p:nvGrpSpPr>
        <p:grpSpPr>
          <a:xfrm>
            <a:off x="628650" y="1370812"/>
            <a:ext cx="3886200" cy="3260316"/>
            <a:chOff x="0" y="2124"/>
            <a:chExt cx="5181600" cy="4347088"/>
          </a:xfrm>
        </p:grpSpPr>
        <p:cxnSp>
          <p:nvCxnSpPr>
            <p:cNvPr id="179" name="Google Shape;179;p17"/>
            <p:cNvCxnSpPr/>
            <p:nvPr/>
          </p:nvCxnSpPr>
          <p:spPr>
            <a:xfrm>
              <a:off x="0" y="2124"/>
              <a:ext cx="5181600" cy="0"/>
            </a:xfrm>
            <a:prstGeom prst="straightConnector1">
              <a:avLst/>
            </a:prstGeom>
            <a:solidFill>
              <a:srgbClr val="4372C3"/>
            </a:solidFill>
            <a:ln w="25400" cap="flat" cmpd="sng">
              <a:solidFill>
                <a:srgbClr val="4372C3"/>
              </a:solidFill>
              <a:prstDash val="solid"/>
              <a:round/>
              <a:headEnd type="none" w="sm" len="sm"/>
              <a:tailEnd type="none" w="sm" len="sm"/>
            </a:ln>
          </p:spPr>
        </p:cxnSp>
        <p:sp>
          <p:nvSpPr>
            <p:cNvPr id="180" name="Google Shape;180;p17"/>
            <p:cNvSpPr/>
            <p:nvPr/>
          </p:nvSpPr>
          <p:spPr>
            <a:xfrm>
              <a:off x="0" y="2124"/>
              <a:ext cx="5181600" cy="1449029"/>
            </a:xfrm>
            <a:prstGeom prst="rect">
              <a:avLst/>
            </a:prstGeom>
            <a:noFill/>
            <a:ln>
              <a:noFill/>
            </a:ln>
          </p:spPr>
          <p:txBody>
            <a:bodyPr spcFirstLastPara="1" wrap="square" lIns="68569" tIns="68569" rIns="68569" bIns="68569" anchor="ctr" anchorCtr="0">
              <a:noAutofit/>
            </a:bodyPr>
            <a:lstStyle/>
            <a:p>
              <a:endParaRPr sz="1013"/>
            </a:p>
          </p:txBody>
        </p:sp>
        <p:sp>
          <p:nvSpPr>
            <p:cNvPr id="181" name="Google Shape;181;p17"/>
            <p:cNvSpPr txBox="1"/>
            <p:nvPr/>
          </p:nvSpPr>
          <p:spPr>
            <a:xfrm>
              <a:off x="0" y="2124"/>
              <a:ext cx="5181600" cy="1449029"/>
            </a:xfrm>
            <a:prstGeom prst="rect">
              <a:avLst/>
            </a:prstGeom>
            <a:noFill/>
            <a:ln>
              <a:noFill/>
            </a:ln>
          </p:spPr>
          <p:txBody>
            <a:bodyPr spcFirstLastPara="1" wrap="square" lIns="62850" tIns="62850" rIns="62850" bIns="62850" anchor="t" anchorCtr="0">
              <a:noAutofit/>
            </a:bodyPr>
            <a:lstStyle/>
            <a:p>
              <a:pPr>
                <a:lnSpc>
                  <a:spcPct val="90000"/>
                </a:lnSpc>
                <a:buClr>
                  <a:srgbClr val="000000"/>
                </a:buClr>
                <a:buSzPts val="2200"/>
              </a:pPr>
              <a:r>
                <a:rPr lang="en-US" sz="1650">
                  <a:solidFill>
                    <a:srgbClr val="003865"/>
                  </a:solidFill>
                  <a:latin typeface="Montserrat"/>
                  <a:ea typeface="Montserrat"/>
                  <a:cs typeface="Montserrat"/>
                  <a:sym typeface="Montserrat"/>
                </a:rPr>
                <a:t>Invited families to meetings on Zoom (3 groups)</a:t>
              </a:r>
              <a:endParaRPr sz="1013"/>
            </a:p>
          </p:txBody>
        </p:sp>
        <p:cxnSp>
          <p:nvCxnSpPr>
            <p:cNvPr id="182" name="Google Shape;182;p17"/>
            <p:cNvCxnSpPr/>
            <p:nvPr/>
          </p:nvCxnSpPr>
          <p:spPr>
            <a:xfrm>
              <a:off x="0" y="1451154"/>
              <a:ext cx="5181600" cy="0"/>
            </a:xfrm>
            <a:prstGeom prst="straightConnector1">
              <a:avLst/>
            </a:prstGeom>
            <a:solidFill>
              <a:srgbClr val="4372C3"/>
            </a:solidFill>
            <a:ln w="25400" cap="flat" cmpd="sng">
              <a:solidFill>
                <a:srgbClr val="4372C3"/>
              </a:solidFill>
              <a:prstDash val="solid"/>
              <a:round/>
              <a:headEnd type="none" w="sm" len="sm"/>
              <a:tailEnd type="none" w="sm" len="sm"/>
            </a:ln>
          </p:spPr>
        </p:cxnSp>
        <p:sp>
          <p:nvSpPr>
            <p:cNvPr id="183" name="Google Shape;183;p17"/>
            <p:cNvSpPr/>
            <p:nvPr/>
          </p:nvSpPr>
          <p:spPr>
            <a:xfrm>
              <a:off x="0" y="1451154"/>
              <a:ext cx="5181600" cy="1449029"/>
            </a:xfrm>
            <a:prstGeom prst="rect">
              <a:avLst/>
            </a:prstGeom>
            <a:noFill/>
            <a:ln>
              <a:noFill/>
            </a:ln>
          </p:spPr>
          <p:txBody>
            <a:bodyPr spcFirstLastPara="1" wrap="square" lIns="68569" tIns="68569" rIns="68569" bIns="68569" anchor="ctr" anchorCtr="0">
              <a:noAutofit/>
            </a:bodyPr>
            <a:lstStyle/>
            <a:p>
              <a:endParaRPr sz="1013"/>
            </a:p>
          </p:txBody>
        </p:sp>
        <p:sp>
          <p:nvSpPr>
            <p:cNvPr id="184" name="Google Shape;184;p17"/>
            <p:cNvSpPr txBox="1"/>
            <p:nvPr/>
          </p:nvSpPr>
          <p:spPr>
            <a:xfrm>
              <a:off x="0" y="1451154"/>
              <a:ext cx="5181600" cy="1449029"/>
            </a:xfrm>
            <a:prstGeom prst="rect">
              <a:avLst/>
            </a:prstGeom>
            <a:noFill/>
            <a:ln>
              <a:noFill/>
            </a:ln>
          </p:spPr>
          <p:txBody>
            <a:bodyPr spcFirstLastPara="1" wrap="square" lIns="62850" tIns="62850" rIns="62850" bIns="62850" anchor="t" anchorCtr="0">
              <a:noAutofit/>
            </a:bodyPr>
            <a:lstStyle/>
            <a:p>
              <a:pPr>
                <a:lnSpc>
                  <a:spcPct val="90000"/>
                </a:lnSpc>
                <a:buClr>
                  <a:srgbClr val="000000"/>
                </a:buClr>
                <a:buSzPts val="2200"/>
              </a:pPr>
              <a:r>
                <a:rPr lang="en-US" sz="1650">
                  <a:solidFill>
                    <a:srgbClr val="003865"/>
                  </a:solidFill>
                  <a:latin typeface="Montserrat"/>
                  <a:ea typeface="Montserrat"/>
                  <a:cs typeface="Montserrat"/>
                  <a:sym typeface="Montserrat"/>
                </a:rPr>
                <a:t>Provided information on available amenities, what they could see or do there</a:t>
              </a:r>
              <a:endParaRPr sz="1013"/>
            </a:p>
          </p:txBody>
        </p:sp>
        <p:cxnSp>
          <p:nvCxnSpPr>
            <p:cNvPr id="185" name="Google Shape;185;p17"/>
            <p:cNvCxnSpPr/>
            <p:nvPr/>
          </p:nvCxnSpPr>
          <p:spPr>
            <a:xfrm>
              <a:off x="0" y="2900183"/>
              <a:ext cx="5181600" cy="0"/>
            </a:xfrm>
            <a:prstGeom prst="straightConnector1">
              <a:avLst/>
            </a:prstGeom>
            <a:solidFill>
              <a:srgbClr val="4372C3"/>
            </a:solidFill>
            <a:ln w="25400" cap="flat" cmpd="sng">
              <a:solidFill>
                <a:srgbClr val="4372C3"/>
              </a:solidFill>
              <a:prstDash val="solid"/>
              <a:round/>
              <a:headEnd type="none" w="sm" len="sm"/>
              <a:tailEnd type="none" w="sm" len="sm"/>
            </a:ln>
          </p:spPr>
        </p:cxnSp>
        <p:sp>
          <p:nvSpPr>
            <p:cNvPr id="186" name="Google Shape;186;p17"/>
            <p:cNvSpPr/>
            <p:nvPr/>
          </p:nvSpPr>
          <p:spPr>
            <a:xfrm>
              <a:off x="0" y="2900183"/>
              <a:ext cx="5181600" cy="1449029"/>
            </a:xfrm>
            <a:prstGeom prst="rect">
              <a:avLst/>
            </a:prstGeom>
            <a:noFill/>
            <a:ln>
              <a:noFill/>
            </a:ln>
          </p:spPr>
          <p:txBody>
            <a:bodyPr spcFirstLastPara="1" wrap="square" lIns="68569" tIns="68569" rIns="68569" bIns="68569" anchor="ctr" anchorCtr="0">
              <a:noAutofit/>
            </a:bodyPr>
            <a:lstStyle/>
            <a:p>
              <a:endParaRPr sz="1013"/>
            </a:p>
          </p:txBody>
        </p:sp>
        <p:sp>
          <p:nvSpPr>
            <p:cNvPr id="187" name="Google Shape;187;p17"/>
            <p:cNvSpPr txBox="1"/>
            <p:nvPr/>
          </p:nvSpPr>
          <p:spPr>
            <a:xfrm>
              <a:off x="0" y="2900183"/>
              <a:ext cx="5181600" cy="1449029"/>
            </a:xfrm>
            <a:prstGeom prst="rect">
              <a:avLst/>
            </a:prstGeom>
            <a:noFill/>
            <a:ln>
              <a:noFill/>
            </a:ln>
          </p:spPr>
          <p:txBody>
            <a:bodyPr spcFirstLastPara="1" wrap="square" lIns="62850" tIns="62850" rIns="62850" bIns="62850" anchor="t" anchorCtr="0">
              <a:noAutofit/>
            </a:bodyPr>
            <a:lstStyle/>
            <a:p>
              <a:pPr>
                <a:lnSpc>
                  <a:spcPct val="90000"/>
                </a:lnSpc>
                <a:buClr>
                  <a:srgbClr val="000000"/>
                </a:buClr>
                <a:buSzPts val="2200"/>
              </a:pPr>
              <a:r>
                <a:rPr lang="en-US" sz="1650">
                  <a:solidFill>
                    <a:srgbClr val="003865"/>
                  </a:solidFill>
                  <a:latin typeface="Montserrat"/>
                  <a:ea typeface="Montserrat"/>
                  <a:cs typeface="Montserrat"/>
                  <a:sym typeface="Montserrat"/>
                </a:rPr>
                <a:t>Broke into small groups to discuss the various opportunities and decide what they would like to do</a:t>
              </a:r>
              <a:endParaRPr sz="1013"/>
            </a:p>
          </p:txBody>
        </p:sp>
      </p:gr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18"/>
          <p:cNvSpPr txBox="1">
            <a:spLocks noGrp="1"/>
          </p:cNvSpPr>
          <p:nvPr>
            <p:ph type="title"/>
          </p:nvPr>
        </p:nvSpPr>
        <p:spPr>
          <a:xfrm>
            <a:off x="255182" y="3456267"/>
            <a:ext cx="3668233" cy="1345052"/>
          </a:xfrm>
          <a:prstGeom prst="rect">
            <a:avLst/>
          </a:prstGeom>
          <a:noFill/>
          <a:ln>
            <a:noFill/>
          </a:ln>
        </p:spPr>
        <p:txBody>
          <a:bodyPr spcFirstLastPara="1" vert="horz" wrap="square" lIns="68569" tIns="34275" rIns="68569" bIns="34275" rtlCol="0" anchor="b" anchorCtr="0">
            <a:normAutofit fontScale="90000"/>
          </a:bodyPr>
          <a:lstStyle/>
          <a:p>
            <a:pPr algn="ctr">
              <a:buSzPct val="95860"/>
            </a:pPr>
            <a:r>
              <a:rPr lang="en-US" sz="3825">
                <a:solidFill>
                  <a:srgbClr val="003865"/>
                </a:solidFill>
                <a:latin typeface="Montserrat"/>
                <a:ea typeface="Montserrat"/>
                <a:cs typeface="Montserrat"/>
                <a:sym typeface="Montserrat"/>
              </a:rPr>
              <a:t>Art Museum of Philadelphia</a:t>
            </a:r>
            <a:br>
              <a:rPr lang="en-US" sz="3825">
                <a:solidFill>
                  <a:srgbClr val="003865"/>
                </a:solidFill>
                <a:latin typeface="Montserrat"/>
                <a:ea typeface="Montserrat"/>
                <a:cs typeface="Montserrat"/>
                <a:sym typeface="Montserrat"/>
              </a:rPr>
            </a:br>
            <a:br>
              <a:rPr lang="en-US" sz="2025">
                <a:solidFill>
                  <a:srgbClr val="003865"/>
                </a:solidFill>
                <a:latin typeface="Arial"/>
                <a:ea typeface="Arial"/>
                <a:cs typeface="Arial"/>
                <a:sym typeface="Arial"/>
              </a:rPr>
            </a:br>
            <a:r>
              <a:rPr lang="en-US" sz="2025">
                <a:solidFill>
                  <a:srgbClr val="003865"/>
                </a:solidFill>
                <a:latin typeface="Arial"/>
                <a:ea typeface="Arial"/>
                <a:cs typeface="Arial"/>
                <a:sym typeface="Arial"/>
              </a:rPr>
              <a:t> </a:t>
            </a:r>
            <a:endParaRPr/>
          </a:p>
        </p:txBody>
      </p:sp>
      <p:pic>
        <p:nvPicPr>
          <p:cNvPr id="193" name="Google Shape;193;p18" descr="A statue of a person on a horse in front of a building&#10;&#10;Description automatically generated with medium confidence"/>
          <p:cNvPicPr preferRelativeResize="0"/>
          <p:nvPr/>
        </p:nvPicPr>
        <p:blipFill rotWithShape="1">
          <a:blip r:embed="rId3">
            <a:alphaModFix/>
          </a:blip>
          <a:srcRect/>
          <a:stretch/>
        </p:blipFill>
        <p:spPr>
          <a:xfrm>
            <a:off x="125371" y="342181"/>
            <a:ext cx="2999698" cy="2002298"/>
          </a:xfrm>
          <a:custGeom>
            <a:avLst/>
            <a:gdLst/>
            <a:ahLst/>
            <a:cxnLst/>
            <a:rect l="l" t="t" r="r" b="b"/>
            <a:pathLst>
              <a:path w="2565029" h="2588972" extrusionOk="0">
                <a:moveTo>
                  <a:pt x="69897" y="0"/>
                </a:moveTo>
                <a:lnTo>
                  <a:pt x="2495132" y="0"/>
                </a:lnTo>
                <a:cubicBezTo>
                  <a:pt x="2533735" y="0"/>
                  <a:pt x="2565029" y="31294"/>
                  <a:pt x="2565029" y="69897"/>
                </a:cubicBezTo>
                <a:lnTo>
                  <a:pt x="2565029" y="2519075"/>
                </a:lnTo>
                <a:cubicBezTo>
                  <a:pt x="2565029" y="2557678"/>
                  <a:pt x="2533735" y="2588972"/>
                  <a:pt x="2495132" y="2588972"/>
                </a:cubicBezTo>
                <a:lnTo>
                  <a:pt x="69897" y="2588972"/>
                </a:lnTo>
                <a:cubicBezTo>
                  <a:pt x="31294" y="2588972"/>
                  <a:pt x="0" y="2557678"/>
                  <a:pt x="0" y="2519075"/>
                </a:cubicBezTo>
                <a:lnTo>
                  <a:pt x="0" y="69897"/>
                </a:lnTo>
                <a:cubicBezTo>
                  <a:pt x="0" y="31294"/>
                  <a:pt x="31294" y="0"/>
                  <a:pt x="69897" y="0"/>
                </a:cubicBezTo>
                <a:close/>
              </a:path>
            </a:pathLst>
          </a:custGeom>
          <a:noFill/>
          <a:ln>
            <a:noFill/>
          </a:ln>
        </p:spPr>
      </p:pic>
      <p:pic>
        <p:nvPicPr>
          <p:cNvPr id="194" name="Google Shape;194;p18" descr="A statue of a person with the arms raised in front of a building&#10;&#10;Description automatically generated with medium confidence"/>
          <p:cNvPicPr preferRelativeResize="0"/>
          <p:nvPr/>
        </p:nvPicPr>
        <p:blipFill rotWithShape="1">
          <a:blip r:embed="rId4">
            <a:alphaModFix/>
          </a:blip>
          <a:srcRect/>
          <a:stretch/>
        </p:blipFill>
        <p:spPr>
          <a:xfrm>
            <a:off x="3619314" y="1203170"/>
            <a:ext cx="2839965" cy="1874376"/>
          </a:xfrm>
          <a:custGeom>
            <a:avLst/>
            <a:gdLst/>
            <a:ahLst/>
            <a:cxnLst/>
            <a:rect l="l" t="t" r="r" b="b"/>
            <a:pathLst>
              <a:path w="1964763" h="1856167" extrusionOk="0">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a:noFill/>
          <a:ln>
            <a:noFill/>
          </a:ln>
        </p:spPr>
      </p:pic>
      <p:pic>
        <p:nvPicPr>
          <p:cNvPr id="195" name="Google Shape;195;p18" descr="A picture containing ceiling, floor, indoor, room&#10;&#10;Description automatically generated"/>
          <p:cNvPicPr preferRelativeResize="0"/>
          <p:nvPr/>
        </p:nvPicPr>
        <p:blipFill rotWithShape="1">
          <a:blip r:embed="rId5">
            <a:alphaModFix/>
          </a:blip>
          <a:srcRect/>
          <a:stretch/>
        </p:blipFill>
        <p:spPr>
          <a:xfrm>
            <a:off x="6685110" y="33352"/>
            <a:ext cx="2550698" cy="2002298"/>
          </a:xfrm>
          <a:custGeom>
            <a:avLst/>
            <a:gdLst/>
            <a:ahLst/>
            <a:cxnLst/>
            <a:rect l="l" t="t" r="r" b="b"/>
            <a:pathLst>
              <a:path w="2565029" h="2588972" extrusionOk="0">
                <a:moveTo>
                  <a:pt x="69897" y="0"/>
                </a:moveTo>
                <a:lnTo>
                  <a:pt x="2495132" y="0"/>
                </a:lnTo>
                <a:cubicBezTo>
                  <a:pt x="2533735" y="0"/>
                  <a:pt x="2565029" y="31294"/>
                  <a:pt x="2565029" y="69897"/>
                </a:cubicBezTo>
                <a:lnTo>
                  <a:pt x="2565029" y="2519075"/>
                </a:lnTo>
                <a:cubicBezTo>
                  <a:pt x="2565029" y="2557678"/>
                  <a:pt x="2533735" y="2588972"/>
                  <a:pt x="2495132" y="2588972"/>
                </a:cubicBezTo>
                <a:lnTo>
                  <a:pt x="69897" y="2588972"/>
                </a:lnTo>
                <a:cubicBezTo>
                  <a:pt x="31294" y="2588972"/>
                  <a:pt x="0" y="2557678"/>
                  <a:pt x="0" y="2519075"/>
                </a:cubicBezTo>
                <a:lnTo>
                  <a:pt x="0" y="69897"/>
                </a:lnTo>
                <a:cubicBezTo>
                  <a:pt x="0" y="31294"/>
                  <a:pt x="31294" y="0"/>
                  <a:pt x="69897" y="0"/>
                </a:cubicBezTo>
                <a:close/>
              </a:path>
            </a:pathLst>
          </a:custGeom>
          <a:noFill/>
          <a:ln>
            <a:noFill/>
          </a:ln>
        </p:spPr>
      </p:pic>
      <p:pic>
        <p:nvPicPr>
          <p:cNvPr id="196" name="Google Shape;196;p18" descr="A picture containing stone, colonnade, arch&#10;&#10;Description automatically generated"/>
          <p:cNvPicPr preferRelativeResize="0"/>
          <p:nvPr/>
        </p:nvPicPr>
        <p:blipFill rotWithShape="1">
          <a:blip r:embed="rId6">
            <a:alphaModFix/>
          </a:blip>
          <a:srcRect/>
          <a:stretch/>
        </p:blipFill>
        <p:spPr>
          <a:xfrm>
            <a:off x="6459279" y="3655827"/>
            <a:ext cx="2597002" cy="1454321"/>
          </a:xfrm>
          <a:custGeom>
            <a:avLst/>
            <a:gdLst/>
            <a:ahLst/>
            <a:cxnLst/>
            <a:rect l="l" t="t" r="r" b="b"/>
            <a:pathLst>
              <a:path w="1964763" h="1856167" extrusionOk="0">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9"/>
          <p:cNvSpPr txBox="1">
            <a:spLocks noGrp="1"/>
          </p:cNvSpPr>
          <p:nvPr>
            <p:ph type="title"/>
          </p:nvPr>
        </p:nvSpPr>
        <p:spPr>
          <a:xfrm>
            <a:off x="4572000" y="614031"/>
            <a:ext cx="4751206" cy="1507165"/>
          </a:xfrm>
          <a:prstGeom prst="rect">
            <a:avLst/>
          </a:prstGeom>
          <a:noFill/>
          <a:ln>
            <a:noFill/>
          </a:ln>
        </p:spPr>
        <p:txBody>
          <a:bodyPr spcFirstLastPara="1" vert="horz" wrap="square" lIns="68569" tIns="34275" rIns="68569" bIns="34275" rtlCol="0" anchor="b" anchorCtr="0">
            <a:normAutofit/>
          </a:bodyPr>
          <a:lstStyle/>
          <a:p>
            <a:pPr algn="ctr"/>
            <a:r>
              <a:rPr lang="en-US" b="1">
                <a:solidFill>
                  <a:srgbClr val="003865"/>
                </a:solidFill>
                <a:latin typeface="Montserrat"/>
                <a:ea typeface="Montserrat"/>
                <a:cs typeface="Montserrat"/>
                <a:sym typeface="Montserrat"/>
              </a:rPr>
              <a:t>Independence Seaport Museum </a:t>
            </a:r>
            <a:br>
              <a:rPr lang="en-US" sz="4950">
                <a:solidFill>
                  <a:schemeClr val="dk1"/>
                </a:solidFill>
                <a:latin typeface="Arial"/>
                <a:ea typeface="Arial"/>
                <a:cs typeface="Arial"/>
                <a:sym typeface="Arial"/>
              </a:rPr>
            </a:br>
            <a:br>
              <a:rPr lang="en-US" sz="1650">
                <a:solidFill>
                  <a:schemeClr val="dk1"/>
                </a:solidFill>
                <a:latin typeface="Arial"/>
                <a:ea typeface="Arial"/>
                <a:cs typeface="Arial"/>
                <a:sym typeface="Arial"/>
              </a:rPr>
            </a:br>
            <a:endParaRPr sz="1650">
              <a:solidFill>
                <a:schemeClr val="dk1"/>
              </a:solidFill>
              <a:latin typeface="Arial"/>
              <a:ea typeface="Arial"/>
              <a:cs typeface="Arial"/>
              <a:sym typeface="Arial"/>
            </a:endParaRPr>
          </a:p>
        </p:txBody>
      </p:sp>
      <p:pic>
        <p:nvPicPr>
          <p:cNvPr id="202" name="Google Shape;202;p19" descr="A building with trees in front of it&#10;&#10;Description automatically generated with medium confidence"/>
          <p:cNvPicPr preferRelativeResize="0"/>
          <p:nvPr/>
        </p:nvPicPr>
        <p:blipFill rotWithShape="1">
          <a:blip r:embed="rId3">
            <a:alphaModFix/>
          </a:blip>
          <a:srcRect/>
          <a:stretch/>
        </p:blipFill>
        <p:spPr>
          <a:xfrm>
            <a:off x="4921831" y="2666964"/>
            <a:ext cx="3654977" cy="1918862"/>
          </a:xfrm>
          <a:custGeom>
            <a:avLst/>
            <a:gdLst/>
            <a:ahLst/>
            <a:cxnLst/>
            <a:rect l="l" t="t" r="r" b="b"/>
            <a:pathLst>
              <a:path w="1964763" h="1856167" extrusionOk="0">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a:noFill/>
          <a:ln>
            <a:noFill/>
          </a:ln>
        </p:spPr>
      </p:pic>
      <p:pic>
        <p:nvPicPr>
          <p:cNvPr id="203" name="Google Shape;203;p19" descr="A picture containing sky, outdoor, water, boat&#10;&#10;Description automatically generated"/>
          <p:cNvPicPr preferRelativeResize="0"/>
          <p:nvPr/>
        </p:nvPicPr>
        <p:blipFill rotWithShape="1">
          <a:blip r:embed="rId4">
            <a:alphaModFix/>
          </a:blip>
          <a:srcRect/>
          <a:stretch/>
        </p:blipFill>
        <p:spPr>
          <a:xfrm>
            <a:off x="287012" y="321485"/>
            <a:ext cx="3743969" cy="2676936"/>
          </a:xfrm>
          <a:custGeom>
            <a:avLst/>
            <a:gdLst/>
            <a:ahLst/>
            <a:cxnLst/>
            <a:rect l="l" t="t" r="r" b="b"/>
            <a:pathLst>
              <a:path w="2565029" h="2588972" extrusionOk="0">
                <a:moveTo>
                  <a:pt x="69897" y="0"/>
                </a:moveTo>
                <a:lnTo>
                  <a:pt x="2495132" y="0"/>
                </a:lnTo>
                <a:cubicBezTo>
                  <a:pt x="2533735" y="0"/>
                  <a:pt x="2565029" y="31294"/>
                  <a:pt x="2565029" y="69897"/>
                </a:cubicBezTo>
                <a:lnTo>
                  <a:pt x="2565029" y="2519075"/>
                </a:lnTo>
                <a:cubicBezTo>
                  <a:pt x="2565029" y="2557678"/>
                  <a:pt x="2533735" y="2588972"/>
                  <a:pt x="2495132" y="2588972"/>
                </a:cubicBezTo>
                <a:lnTo>
                  <a:pt x="69897" y="2588972"/>
                </a:lnTo>
                <a:cubicBezTo>
                  <a:pt x="31294" y="2588972"/>
                  <a:pt x="0" y="2557678"/>
                  <a:pt x="0" y="2519075"/>
                </a:cubicBezTo>
                <a:lnTo>
                  <a:pt x="0" y="69897"/>
                </a:lnTo>
                <a:cubicBezTo>
                  <a:pt x="0" y="31294"/>
                  <a:pt x="31294" y="0"/>
                  <a:pt x="69897" y="0"/>
                </a:cubicBezTo>
                <a:close/>
              </a:path>
            </a:pathLst>
          </a:custGeom>
          <a:noFill/>
          <a:ln>
            <a:noFill/>
          </a:ln>
        </p:spPr>
      </p:pic>
      <p:pic>
        <p:nvPicPr>
          <p:cNvPr id="204" name="Google Shape;204;p19" descr="A picture containing text, indoor, floor, room&#10;&#10;Description automatically generated"/>
          <p:cNvPicPr preferRelativeResize="0"/>
          <p:nvPr/>
        </p:nvPicPr>
        <p:blipFill rotWithShape="1">
          <a:blip r:embed="rId5">
            <a:alphaModFix/>
          </a:blip>
          <a:srcRect/>
          <a:stretch/>
        </p:blipFill>
        <p:spPr>
          <a:xfrm>
            <a:off x="642038" y="3153840"/>
            <a:ext cx="2506821" cy="1668176"/>
          </a:xfrm>
          <a:custGeom>
            <a:avLst/>
            <a:gdLst/>
            <a:ahLst/>
            <a:cxnLst/>
            <a:rect l="l" t="t" r="r" b="b"/>
            <a:pathLst>
              <a:path w="2565029" h="2588972" extrusionOk="0">
                <a:moveTo>
                  <a:pt x="69897" y="0"/>
                </a:moveTo>
                <a:lnTo>
                  <a:pt x="2495132" y="0"/>
                </a:lnTo>
                <a:cubicBezTo>
                  <a:pt x="2533735" y="0"/>
                  <a:pt x="2565029" y="31294"/>
                  <a:pt x="2565029" y="69897"/>
                </a:cubicBezTo>
                <a:lnTo>
                  <a:pt x="2565029" y="2519075"/>
                </a:lnTo>
                <a:cubicBezTo>
                  <a:pt x="2565029" y="2557678"/>
                  <a:pt x="2533735" y="2588972"/>
                  <a:pt x="2495132" y="2588972"/>
                </a:cubicBezTo>
                <a:lnTo>
                  <a:pt x="69897" y="2588972"/>
                </a:lnTo>
                <a:cubicBezTo>
                  <a:pt x="31294" y="2588972"/>
                  <a:pt x="0" y="2557678"/>
                  <a:pt x="0" y="2519075"/>
                </a:cubicBezTo>
                <a:lnTo>
                  <a:pt x="0" y="69897"/>
                </a:lnTo>
                <a:cubicBezTo>
                  <a:pt x="0" y="31294"/>
                  <a:pt x="31294" y="0"/>
                  <a:pt x="69897" y="0"/>
                </a:cubicBezTo>
                <a:close/>
              </a:path>
            </a:pathLst>
          </a:cu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0"/>
          <p:cNvSpPr txBox="1">
            <a:spLocks noGrp="1"/>
          </p:cNvSpPr>
          <p:nvPr>
            <p:ph type="title"/>
          </p:nvPr>
        </p:nvSpPr>
        <p:spPr>
          <a:xfrm>
            <a:off x="256582" y="113867"/>
            <a:ext cx="3868487" cy="1988049"/>
          </a:xfrm>
          <a:prstGeom prst="rect">
            <a:avLst/>
          </a:prstGeom>
          <a:noFill/>
          <a:ln>
            <a:noFill/>
          </a:ln>
        </p:spPr>
        <p:txBody>
          <a:bodyPr spcFirstLastPara="1" vert="horz" wrap="square" lIns="68569" tIns="34275" rIns="68569" bIns="34275" rtlCol="0" anchor="b" anchorCtr="0">
            <a:noAutofit/>
          </a:bodyPr>
          <a:lstStyle/>
          <a:p>
            <a:pPr algn="ctr"/>
            <a:r>
              <a:rPr lang="en-US" sz="3600">
                <a:solidFill>
                  <a:srgbClr val="003865"/>
                </a:solidFill>
                <a:latin typeface="Montserrat"/>
                <a:ea typeface="Montserrat"/>
                <a:cs typeface="Montserrat"/>
                <a:sym typeface="Montserrat"/>
              </a:rPr>
              <a:t>Academy of Natural Sciences </a:t>
            </a:r>
            <a:r>
              <a:rPr lang="en-US" sz="1800">
                <a:solidFill>
                  <a:schemeClr val="lt1"/>
                </a:solidFill>
                <a:latin typeface="Arial"/>
                <a:ea typeface="Arial"/>
                <a:cs typeface="Arial"/>
                <a:sym typeface="Arial"/>
              </a:rPr>
              <a:t>1900</a:t>
            </a:r>
            <a:endParaRPr/>
          </a:p>
        </p:txBody>
      </p:sp>
      <p:pic>
        <p:nvPicPr>
          <p:cNvPr id="210" name="Google Shape;210;p20" descr="A picture containing building, sky, outdoor, road&#10;&#10;Description automatically generated"/>
          <p:cNvPicPr preferRelativeResize="0"/>
          <p:nvPr/>
        </p:nvPicPr>
        <p:blipFill rotWithShape="1">
          <a:blip r:embed="rId3">
            <a:alphaModFix/>
          </a:blip>
          <a:srcRect/>
          <a:stretch/>
        </p:blipFill>
        <p:spPr>
          <a:xfrm>
            <a:off x="5200575" y="227993"/>
            <a:ext cx="3502660" cy="1873923"/>
          </a:xfrm>
          <a:custGeom>
            <a:avLst/>
            <a:gdLst/>
            <a:ahLst/>
            <a:cxnLst/>
            <a:rect l="l" t="t" r="r" b="b"/>
            <a:pathLst>
              <a:path w="1964763" h="1856167" extrusionOk="0">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a:noFill/>
          <a:ln>
            <a:noFill/>
          </a:ln>
        </p:spPr>
      </p:pic>
      <p:sp>
        <p:nvSpPr>
          <p:cNvPr id="211" name="Google Shape;211;p20"/>
          <p:cNvSpPr txBox="1">
            <a:spLocks noGrp="1"/>
          </p:cNvSpPr>
          <p:nvPr>
            <p:ph type="dt" idx="10"/>
          </p:nvPr>
        </p:nvSpPr>
        <p:spPr>
          <a:xfrm>
            <a:off x="482599" y="4767263"/>
            <a:ext cx="1561459" cy="273844"/>
          </a:xfrm>
          <a:prstGeom prst="rect">
            <a:avLst/>
          </a:prstGeom>
          <a:noFill/>
          <a:ln>
            <a:noFill/>
          </a:ln>
        </p:spPr>
        <p:txBody>
          <a:bodyPr spcFirstLastPara="1" vert="horz" wrap="square" lIns="68569" tIns="34275" rIns="68569" bIns="34275" rtlCol="0" anchor="ctr" anchorCtr="0">
            <a:normAutofit/>
          </a:bodyPr>
          <a:lstStyle/>
          <a:p>
            <a:pPr>
              <a:spcAft>
                <a:spcPts val="450"/>
              </a:spcAft>
              <a:buClr>
                <a:srgbClr val="FFFFFF"/>
              </a:buClr>
              <a:buSzPts val="1200"/>
            </a:pPr>
            <a:r>
              <a:rPr lang="en-US" b="0" i="0" u="none" strike="noStrike">
                <a:solidFill>
                  <a:srgbClr val="FFFFFF"/>
                </a:solidFill>
              </a:rPr>
              <a:t>9/3/20XX</a:t>
            </a:r>
            <a:endParaRPr/>
          </a:p>
        </p:txBody>
      </p:sp>
      <p:sp>
        <p:nvSpPr>
          <p:cNvPr id="212" name="Google Shape;212;p20"/>
          <p:cNvSpPr txBox="1">
            <a:spLocks noGrp="1"/>
          </p:cNvSpPr>
          <p:nvPr>
            <p:ph type="ftr" idx="11"/>
          </p:nvPr>
        </p:nvSpPr>
        <p:spPr>
          <a:xfrm>
            <a:off x="2190825" y="4767263"/>
            <a:ext cx="2103219" cy="273844"/>
          </a:xfrm>
          <a:prstGeom prst="rect">
            <a:avLst/>
          </a:prstGeom>
          <a:noFill/>
          <a:ln>
            <a:noFill/>
          </a:ln>
        </p:spPr>
        <p:txBody>
          <a:bodyPr spcFirstLastPara="1" wrap="square" lIns="68569" tIns="34275" rIns="68569" bIns="34275" anchor="ctr" anchorCtr="0">
            <a:normAutofit fontScale="85000" lnSpcReduction="20000"/>
          </a:bodyPr>
          <a:lstStyle/>
          <a:p>
            <a:pPr algn="r">
              <a:spcAft>
                <a:spcPts val="450"/>
              </a:spcAft>
              <a:buClr>
                <a:srgbClr val="FFFFFF"/>
              </a:buClr>
              <a:buSzPts val="1200"/>
            </a:pPr>
            <a:r>
              <a:rPr lang="en-US" b="0" i="0" u="none" strike="noStrike" cap="none">
                <a:solidFill>
                  <a:srgbClr val="FFFFFF"/>
                </a:solidFill>
                <a:latin typeface="Arial"/>
                <a:ea typeface="Arial"/>
                <a:cs typeface="Arial"/>
                <a:sym typeface="Arial"/>
              </a:rPr>
              <a:t>Presentation Title</a:t>
            </a:r>
            <a:endParaRPr/>
          </a:p>
        </p:txBody>
      </p:sp>
      <p:sp>
        <p:nvSpPr>
          <p:cNvPr id="213" name="Google Shape;213;p20"/>
          <p:cNvSpPr txBox="1">
            <a:spLocks noGrp="1"/>
          </p:cNvSpPr>
          <p:nvPr>
            <p:ph type="sldNum" idx="12"/>
          </p:nvPr>
        </p:nvSpPr>
        <p:spPr>
          <a:xfrm>
            <a:off x="6839624" y="4767263"/>
            <a:ext cx="1821778" cy="273844"/>
          </a:xfrm>
          <a:prstGeom prst="rect">
            <a:avLst/>
          </a:prstGeom>
          <a:noFill/>
          <a:ln>
            <a:noFill/>
          </a:ln>
        </p:spPr>
        <p:txBody>
          <a:bodyPr spcFirstLastPara="1" vert="horz" wrap="square" lIns="68569" tIns="34275" rIns="68569" bIns="34275" rtlCol="0" anchor="ctr" anchorCtr="0">
            <a:normAutofit/>
          </a:bodyPr>
          <a:lstStyle/>
          <a:p>
            <a:pPr>
              <a:spcAft>
                <a:spcPts val="450"/>
              </a:spcAft>
              <a:buClr>
                <a:srgbClr val="FFFFFF"/>
              </a:buClr>
            </a:pPr>
            <a:fld id="{00000000-1234-1234-1234-123412341234}" type="slidenum">
              <a:rPr lang="en-US" b="0" i="0" u="none" strike="noStrike">
                <a:solidFill>
                  <a:srgbClr val="FFFFFF"/>
                </a:solidFill>
              </a:rPr>
              <a:pPr>
                <a:spcAft>
                  <a:spcPts val="450"/>
                </a:spcAft>
                <a:buClr>
                  <a:srgbClr val="FFFFFF"/>
                </a:buClr>
              </a:pPr>
              <a:t>17</a:t>
            </a:fld>
            <a:endParaRPr b="0" i="0" u="none" strike="noStrike">
              <a:solidFill>
                <a:srgbClr val="FFFFFF"/>
              </a:solidFill>
            </a:endParaRPr>
          </a:p>
        </p:txBody>
      </p:sp>
      <p:pic>
        <p:nvPicPr>
          <p:cNvPr id="214" name="Google Shape;214;p20" descr="A picture containing indoor, window, stone&#10;&#10;Description automatically generated"/>
          <p:cNvPicPr preferRelativeResize="0"/>
          <p:nvPr/>
        </p:nvPicPr>
        <p:blipFill rotWithShape="1">
          <a:blip r:embed="rId4">
            <a:alphaModFix/>
          </a:blip>
          <a:srcRect/>
          <a:stretch/>
        </p:blipFill>
        <p:spPr>
          <a:xfrm>
            <a:off x="801118" y="2422921"/>
            <a:ext cx="3125786" cy="2344340"/>
          </a:xfrm>
          <a:prstGeom prst="rect">
            <a:avLst/>
          </a:prstGeom>
          <a:noFill/>
          <a:ln>
            <a:noFill/>
          </a:ln>
        </p:spPr>
      </p:pic>
      <p:pic>
        <p:nvPicPr>
          <p:cNvPr id="215" name="Google Shape;215;p20"/>
          <p:cNvPicPr preferRelativeResize="0"/>
          <p:nvPr/>
        </p:nvPicPr>
        <p:blipFill rotWithShape="1">
          <a:blip r:embed="rId5">
            <a:alphaModFix/>
          </a:blip>
          <a:srcRect/>
          <a:stretch/>
        </p:blipFill>
        <p:spPr>
          <a:xfrm>
            <a:off x="5119321" y="2230338"/>
            <a:ext cx="3502661" cy="234268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1"/>
          <p:cNvSpPr/>
          <p:nvPr/>
        </p:nvSpPr>
        <p:spPr>
          <a:xfrm>
            <a:off x="0" y="0"/>
            <a:ext cx="9141714" cy="5143500"/>
          </a:xfrm>
          <a:prstGeom prst="rect">
            <a:avLst/>
          </a:prstGeom>
          <a:solidFill>
            <a:schemeClr val="lt1"/>
          </a:solidFill>
          <a:ln>
            <a:noFill/>
          </a:ln>
        </p:spPr>
        <p:txBody>
          <a:bodyPr spcFirstLastPara="1" wrap="square" lIns="68569" tIns="34275" rIns="68569" bIns="34275" anchor="ctr" anchorCtr="0">
            <a:noAutofit/>
          </a:bodyPr>
          <a:lstStyle/>
          <a:p>
            <a:pPr algn="ctr"/>
            <a:endParaRPr sz="1050">
              <a:solidFill>
                <a:schemeClr val="lt1"/>
              </a:solidFill>
              <a:latin typeface="Arial"/>
              <a:ea typeface="Arial"/>
              <a:cs typeface="Arial"/>
              <a:sym typeface="Arial"/>
            </a:endParaRPr>
          </a:p>
        </p:txBody>
      </p:sp>
      <p:sp>
        <p:nvSpPr>
          <p:cNvPr id="221" name="Google Shape;221;p21"/>
          <p:cNvSpPr txBox="1">
            <a:spLocks noGrp="1"/>
          </p:cNvSpPr>
          <p:nvPr>
            <p:ph type="title"/>
          </p:nvPr>
        </p:nvSpPr>
        <p:spPr>
          <a:xfrm>
            <a:off x="480060" y="244027"/>
            <a:ext cx="3276452" cy="1467631"/>
          </a:xfrm>
          <a:prstGeom prst="rect">
            <a:avLst/>
          </a:prstGeom>
          <a:noFill/>
          <a:ln>
            <a:noFill/>
          </a:ln>
        </p:spPr>
        <p:txBody>
          <a:bodyPr spcFirstLastPara="1" vert="horz" wrap="square" lIns="68569" tIns="34275" rIns="68569" bIns="34275" rtlCol="0" anchor="b" anchorCtr="0">
            <a:normAutofit/>
          </a:bodyPr>
          <a:lstStyle/>
          <a:p>
            <a:pPr>
              <a:spcBef>
                <a:spcPts val="0"/>
              </a:spcBef>
              <a:buSzPts val="1800"/>
            </a:pPr>
            <a:r>
              <a:rPr lang="en-US" sz="4050">
                <a:solidFill>
                  <a:srgbClr val="003865"/>
                </a:solidFill>
                <a:latin typeface="Montserrat"/>
                <a:ea typeface="Montserrat"/>
                <a:cs typeface="Montserrat"/>
                <a:sym typeface="Montserrat"/>
              </a:rPr>
              <a:t>Choosing Amenities</a:t>
            </a:r>
            <a:endParaRPr sz="4050">
              <a:solidFill>
                <a:srgbClr val="003865"/>
              </a:solidFill>
              <a:latin typeface="Montserrat"/>
              <a:ea typeface="Montserrat"/>
              <a:cs typeface="Montserrat"/>
              <a:sym typeface="Montserrat"/>
            </a:endParaRPr>
          </a:p>
        </p:txBody>
      </p:sp>
      <p:sp>
        <p:nvSpPr>
          <p:cNvPr id="222" name="Google Shape;222;p21"/>
          <p:cNvSpPr/>
          <p:nvPr/>
        </p:nvSpPr>
        <p:spPr>
          <a:xfrm>
            <a:off x="480060" y="1940246"/>
            <a:ext cx="2606040" cy="13716"/>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68569" tIns="34275" rIns="68569" bIns="34275" anchor="ctr" anchorCtr="0">
            <a:noAutofit/>
          </a:bodyPr>
          <a:lstStyle/>
          <a:p>
            <a:pPr algn="ctr"/>
            <a:endParaRPr sz="1050">
              <a:solidFill>
                <a:schemeClr val="lt1"/>
              </a:solidFill>
              <a:latin typeface="Arial"/>
              <a:ea typeface="Arial"/>
              <a:cs typeface="Arial"/>
              <a:sym typeface="Arial"/>
            </a:endParaRPr>
          </a:p>
        </p:txBody>
      </p:sp>
      <p:sp>
        <p:nvSpPr>
          <p:cNvPr id="223" name="Google Shape;223;p21"/>
          <p:cNvSpPr txBox="1">
            <a:spLocks noGrp="1"/>
          </p:cNvSpPr>
          <p:nvPr>
            <p:ph type="body" idx="1"/>
          </p:nvPr>
        </p:nvSpPr>
        <p:spPr>
          <a:xfrm>
            <a:off x="480060" y="2154674"/>
            <a:ext cx="3182692" cy="2490501"/>
          </a:xfrm>
          <a:prstGeom prst="rect">
            <a:avLst/>
          </a:prstGeom>
          <a:noFill/>
          <a:ln>
            <a:noFill/>
          </a:ln>
        </p:spPr>
        <p:txBody>
          <a:bodyPr spcFirstLastPara="1" vert="horz" wrap="square" lIns="68569" tIns="34275" rIns="68569" bIns="34275" rtlCol="0" anchor="t" anchorCtr="0">
            <a:normAutofit lnSpcReduction="10000"/>
          </a:bodyPr>
          <a:lstStyle/>
          <a:p>
            <a:pPr marL="342900">
              <a:buSzPts val="1800"/>
              <a:buFont typeface="Arial"/>
              <a:buChar char="•"/>
            </a:pPr>
            <a:r>
              <a:rPr lang="en-US" sz="1500">
                <a:solidFill>
                  <a:srgbClr val="003865"/>
                </a:solidFill>
                <a:latin typeface="Montserrat"/>
                <a:ea typeface="Montserrat"/>
                <a:cs typeface="Montserrat"/>
                <a:sym typeface="Montserrat"/>
              </a:rPr>
              <a:t>3/3 groups chose the Adventure Aquarium and the Zoo</a:t>
            </a:r>
            <a:endParaRPr/>
          </a:p>
          <a:p>
            <a:pPr marL="342900">
              <a:buSzPts val="1800"/>
              <a:buFont typeface="Arial"/>
              <a:buChar char="•"/>
            </a:pPr>
            <a:r>
              <a:rPr lang="en-US" sz="1500">
                <a:solidFill>
                  <a:srgbClr val="003865"/>
                </a:solidFill>
                <a:latin typeface="Montserrat"/>
                <a:ea typeface="Montserrat"/>
                <a:cs typeface="Montserrat"/>
                <a:sym typeface="Montserrat"/>
              </a:rPr>
              <a:t>2/3 groups chose the Please Touch Museum</a:t>
            </a:r>
            <a:endParaRPr/>
          </a:p>
          <a:p>
            <a:pPr marL="342900">
              <a:buSzPts val="1800"/>
              <a:buFont typeface="Arial"/>
              <a:buChar char="•"/>
            </a:pPr>
            <a:r>
              <a:rPr lang="en-US" sz="1500">
                <a:solidFill>
                  <a:srgbClr val="003865"/>
                </a:solidFill>
                <a:latin typeface="Montserrat"/>
                <a:ea typeface="Montserrat"/>
                <a:cs typeface="Montserrat"/>
                <a:sym typeface="Montserrat"/>
              </a:rPr>
              <a:t>1 group chose the Insectarium</a:t>
            </a:r>
            <a:endParaRPr/>
          </a:p>
          <a:p>
            <a:pPr marL="342900">
              <a:buSzPts val="1800"/>
              <a:buFont typeface="Arial"/>
              <a:buChar char="•"/>
            </a:pPr>
            <a:r>
              <a:rPr lang="en-US" sz="1500">
                <a:solidFill>
                  <a:srgbClr val="003865"/>
                </a:solidFill>
                <a:latin typeface="Montserrat"/>
                <a:ea typeface="Montserrat"/>
                <a:cs typeface="Montserrat"/>
                <a:sym typeface="Montserrat"/>
              </a:rPr>
              <a:t>All were invited to </a:t>
            </a:r>
            <a:r>
              <a:rPr lang="en-US" sz="1500" i="1">
                <a:solidFill>
                  <a:srgbClr val="003865"/>
                </a:solidFill>
                <a:latin typeface="Montserrat"/>
                <a:ea typeface="Montserrat"/>
                <a:cs typeface="Montserrat"/>
                <a:sym typeface="Montserrat"/>
              </a:rPr>
              <a:t>Play-A-Palooza </a:t>
            </a:r>
            <a:r>
              <a:rPr lang="en-US" sz="1500">
                <a:solidFill>
                  <a:srgbClr val="003865"/>
                </a:solidFill>
                <a:latin typeface="Montserrat"/>
                <a:ea typeface="Montserrat"/>
                <a:cs typeface="Montserrat"/>
                <a:sym typeface="Montserrat"/>
              </a:rPr>
              <a:t>at Smith Memorial Playground</a:t>
            </a:r>
            <a:endParaRPr/>
          </a:p>
          <a:p>
            <a:pPr marL="342900" indent="-85725">
              <a:buSzPts val="1800"/>
              <a:buNone/>
            </a:pPr>
            <a:endParaRPr sz="1500">
              <a:solidFill>
                <a:schemeClr val="dk1"/>
              </a:solidFill>
              <a:latin typeface="Arial"/>
              <a:ea typeface="Arial"/>
              <a:cs typeface="Arial"/>
              <a:sym typeface="Arial"/>
            </a:endParaRPr>
          </a:p>
        </p:txBody>
      </p:sp>
      <p:pic>
        <p:nvPicPr>
          <p:cNvPr id="224" name="Google Shape;224;p21"/>
          <p:cNvPicPr preferRelativeResize="0"/>
          <p:nvPr/>
        </p:nvPicPr>
        <p:blipFill rotWithShape="1">
          <a:blip r:embed="rId3">
            <a:alphaModFix/>
          </a:blip>
          <a:srcRect l="16794" r="16794"/>
          <a:stretch/>
        </p:blipFill>
        <p:spPr>
          <a:xfrm>
            <a:off x="3983777" y="7"/>
            <a:ext cx="5159081" cy="5143493"/>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
        <p:nvSpPr>
          <p:cNvPr id="225" name="Google Shape;225;p21"/>
          <p:cNvSpPr txBox="1"/>
          <p:nvPr/>
        </p:nvSpPr>
        <p:spPr>
          <a:xfrm>
            <a:off x="3983777" y="5143501"/>
            <a:ext cx="5159081" cy="173094"/>
          </a:xfrm>
          <a:prstGeom prst="rect">
            <a:avLst/>
          </a:prstGeom>
          <a:noFill/>
          <a:ln>
            <a:noFill/>
          </a:ln>
        </p:spPr>
        <p:txBody>
          <a:bodyPr spcFirstLastPara="1" wrap="square" lIns="68569" tIns="34275" rIns="68569" bIns="34275" anchor="t" anchorCtr="0">
            <a:spAutoFit/>
          </a:bodyPr>
          <a:lstStyle/>
          <a:p>
            <a:r>
              <a:rPr lang="en-US" sz="675" u="sng">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This Photo</a:t>
            </a:r>
            <a:r>
              <a:rPr lang="en-US" sz="675">
                <a:solidFill>
                  <a:srgbClr val="000000"/>
                </a:solidFill>
                <a:latin typeface="Arial"/>
                <a:ea typeface="Arial"/>
                <a:cs typeface="Arial"/>
                <a:sym typeface="Arial"/>
              </a:rPr>
              <a:t> by Unknown Author is licensed under </a:t>
            </a:r>
            <a:r>
              <a:rPr lang="en-US" sz="675" u="sng">
                <a:solidFill>
                  <a:srgbClr val="000000"/>
                </a:solidFill>
                <a:latin typeface="Arial"/>
                <a:ea typeface="Arial"/>
                <a:cs typeface="Arial"/>
                <a:sym typeface="Arial"/>
                <a:hlinkClick r:id="rId5">
                  <a:extLst>
                    <a:ext uri="{A12FA001-AC4F-418D-AE19-62706E023703}">
                      <ahyp:hlinkClr xmlns:ahyp="http://schemas.microsoft.com/office/drawing/2018/hyperlinkcolor" val="tx"/>
                    </a:ext>
                  </a:extLst>
                </a:hlinkClick>
              </a:rPr>
              <a:t>CC BY-SA-NC</a:t>
            </a:r>
            <a:endParaRPr sz="675">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2"/>
          <p:cNvSpPr/>
          <p:nvPr/>
        </p:nvSpPr>
        <p:spPr>
          <a:xfrm>
            <a:off x="1" y="0"/>
            <a:ext cx="9143999" cy="5143024"/>
          </a:xfrm>
          <a:prstGeom prst="rect">
            <a:avLst/>
          </a:prstGeom>
          <a:solidFill>
            <a:schemeClr val="lt1"/>
          </a:solidFill>
          <a:ln>
            <a:noFill/>
          </a:ln>
        </p:spPr>
        <p:txBody>
          <a:bodyPr spcFirstLastPara="1" wrap="square" lIns="68569" tIns="34275" rIns="68569" bIns="34275" anchor="ctr" anchorCtr="0">
            <a:noAutofit/>
          </a:bodyPr>
          <a:lstStyle/>
          <a:p>
            <a:pPr algn="ctr"/>
            <a:endParaRPr sz="1050">
              <a:solidFill>
                <a:schemeClr val="lt1"/>
              </a:solidFill>
              <a:latin typeface="Arial"/>
              <a:ea typeface="Arial"/>
              <a:cs typeface="Arial"/>
              <a:sym typeface="Arial"/>
            </a:endParaRPr>
          </a:p>
        </p:txBody>
      </p:sp>
      <p:sp>
        <p:nvSpPr>
          <p:cNvPr id="231" name="Google Shape;231;p22"/>
          <p:cNvSpPr txBox="1">
            <a:spLocks noGrp="1"/>
          </p:cNvSpPr>
          <p:nvPr>
            <p:ph type="title"/>
          </p:nvPr>
        </p:nvSpPr>
        <p:spPr>
          <a:xfrm>
            <a:off x="253123" y="509798"/>
            <a:ext cx="2343113" cy="2802405"/>
          </a:xfrm>
          <a:prstGeom prst="rect">
            <a:avLst/>
          </a:prstGeom>
          <a:noFill/>
          <a:ln>
            <a:noFill/>
          </a:ln>
        </p:spPr>
        <p:txBody>
          <a:bodyPr spcFirstLastPara="1" vert="horz" wrap="square" lIns="68569" tIns="34275" rIns="68569" bIns="34275" rtlCol="0" anchor="b" anchorCtr="0">
            <a:normAutofit/>
          </a:bodyPr>
          <a:lstStyle/>
          <a:p>
            <a:pPr>
              <a:spcBef>
                <a:spcPts val="0"/>
              </a:spcBef>
              <a:buSzPts val="1800"/>
            </a:pPr>
            <a:r>
              <a:rPr lang="en-US" sz="3450">
                <a:solidFill>
                  <a:srgbClr val="003865"/>
                </a:solidFill>
                <a:latin typeface="Montserrat"/>
                <a:ea typeface="Montserrat"/>
                <a:cs typeface="Montserrat"/>
                <a:sym typeface="Montserrat"/>
              </a:rPr>
              <a:t>Please Touch Museum</a:t>
            </a:r>
            <a:endParaRPr/>
          </a:p>
        </p:txBody>
      </p:sp>
      <p:grpSp>
        <p:nvGrpSpPr>
          <p:cNvPr id="232" name="Google Shape;232;p22"/>
          <p:cNvGrpSpPr/>
          <p:nvPr/>
        </p:nvGrpSpPr>
        <p:grpSpPr>
          <a:xfrm>
            <a:off x="7062324" y="1"/>
            <a:ext cx="1834788" cy="4333356"/>
            <a:chOff x="329184" y="1"/>
            <a:chExt cx="524256" cy="5777808"/>
          </a:xfrm>
        </p:grpSpPr>
        <p:cxnSp>
          <p:nvCxnSpPr>
            <p:cNvPr id="233" name="Google Shape;233;p22"/>
            <p:cNvCxnSpPr/>
            <p:nvPr/>
          </p:nvCxnSpPr>
          <p:spPr>
            <a:xfrm rot="10800000">
              <a:off x="329184" y="5777809"/>
              <a:ext cx="521208" cy="0"/>
            </a:xfrm>
            <a:prstGeom prst="straightConnector1">
              <a:avLst/>
            </a:prstGeom>
            <a:noFill/>
            <a:ln w="152400" cap="flat" cmpd="sng">
              <a:solidFill>
                <a:schemeClr val="accent4"/>
              </a:solidFill>
              <a:prstDash val="solid"/>
              <a:round/>
              <a:headEnd type="none" w="sm" len="sm"/>
              <a:tailEnd type="none" w="sm" len="sm"/>
            </a:ln>
          </p:spPr>
        </p:cxnSp>
        <p:sp>
          <p:nvSpPr>
            <p:cNvPr id="234" name="Google Shape;234;p22"/>
            <p:cNvSpPr/>
            <p:nvPr/>
          </p:nvSpPr>
          <p:spPr>
            <a:xfrm>
              <a:off x="329184" y="1"/>
              <a:ext cx="524256" cy="5532119"/>
            </a:xfrm>
            <a:prstGeom prst="rect">
              <a:avLst/>
            </a:prstGeom>
            <a:solidFill>
              <a:schemeClr val="accent4"/>
            </a:solidFill>
            <a:ln>
              <a:noFill/>
            </a:ln>
          </p:spPr>
          <p:txBody>
            <a:bodyPr spcFirstLastPara="1" wrap="square" lIns="68569" tIns="34275" rIns="68569" bIns="34275" anchor="ctr" anchorCtr="0">
              <a:noAutofit/>
            </a:bodyPr>
            <a:lstStyle/>
            <a:p>
              <a:pPr algn="ctr"/>
              <a:endParaRPr sz="1050">
                <a:solidFill>
                  <a:schemeClr val="lt1"/>
                </a:solidFill>
                <a:latin typeface="Arial"/>
                <a:ea typeface="Arial"/>
                <a:cs typeface="Arial"/>
                <a:sym typeface="Arial"/>
              </a:endParaRPr>
            </a:p>
          </p:txBody>
        </p:sp>
      </p:grpSp>
      <p:sp>
        <p:nvSpPr>
          <p:cNvPr id="235" name="Google Shape;235;p22"/>
          <p:cNvSpPr/>
          <p:nvPr/>
        </p:nvSpPr>
        <p:spPr>
          <a:xfrm>
            <a:off x="2865813" y="509798"/>
            <a:ext cx="5761720" cy="4247159"/>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68569" tIns="34275" rIns="68569" bIns="34275" anchor="ctr" anchorCtr="0">
            <a:noAutofit/>
          </a:bodyPr>
          <a:lstStyle/>
          <a:p>
            <a:pPr algn="ctr"/>
            <a:endParaRPr sz="1050">
              <a:solidFill>
                <a:schemeClr val="lt1"/>
              </a:solidFill>
              <a:latin typeface="Arial"/>
              <a:ea typeface="Arial"/>
              <a:cs typeface="Arial"/>
              <a:sym typeface="Arial"/>
            </a:endParaRPr>
          </a:p>
        </p:txBody>
      </p:sp>
      <p:pic>
        <p:nvPicPr>
          <p:cNvPr id="236" name="Google Shape;236;p22" descr="A picture containing text&#10;&#10;Description automatically generated"/>
          <p:cNvPicPr preferRelativeResize="0"/>
          <p:nvPr/>
        </p:nvPicPr>
        <p:blipFill rotWithShape="1">
          <a:blip r:embed="rId3">
            <a:alphaModFix/>
          </a:blip>
          <a:srcRect t="10633" r="-3" b="-3"/>
          <a:stretch/>
        </p:blipFill>
        <p:spPr>
          <a:xfrm rot="5400000">
            <a:off x="2469640" y="1353347"/>
            <a:ext cx="3785801" cy="2537460"/>
          </a:xfrm>
          <a:prstGeom prst="rect">
            <a:avLst/>
          </a:prstGeom>
          <a:noFill/>
          <a:ln>
            <a:noFill/>
          </a:ln>
        </p:spPr>
      </p:pic>
      <p:pic>
        <p:nvPicPr>
          <p:cNvPr id="237" name="Google Shape;237;p22" descr="A child standing next to a table with food on it&#10;&#10;Description automatically generated with low confidence"/>
          <p:cNvPicPr preferRelativeResize="0"/>
          <p:nvPr/>
        </p:nvPicPr>
        <p:blipFill rotWithShape="1">
          <a:blip r:embed="rId4">
            <a:alphaModFix/>
          </a:blip>
          <a:srcRect r="-3" b="10629"/>
          <a:stretch/>
        </p:blipFill>
        <p:spPr>
          <a:xfrm rot="5400000">
            <a:off x="5235097" y="1353347"/>
            <a:ext cx="3785801" cy="253746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31"/>
                                        </p:tgtEl>
                                        <p:attrNameLst>
                                          <p:attrName>style.visibility</p:attrName>
                                        </p:attrNameLst>
                                      </p:cBhvr>
                                      <p:to>
                                        <p:strVal val="visible"/>
                                      </p:to>
                                    </p:set>
                                    <p:animEffect transition="in" filter="fade">
                                      <p:cBhvr>
                                        <p:cTn id="7" dur="4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3"/>
          <p:cNvSpPr/>
          <p:nvPr/>
        </p:nvSpPr>
        <p:spPr>
          <a:xfrm>
            <a:off x="0" y="0"/>
            <a:ext cx="9141714" cy="5143500"/>
          </a:xfrm>
          <a:prstGeom prst="rect">
            <a:avLst/>
          </a:prstGeom>
          <a:solidFill>
            <a:schemeClr val="lt1"/>
          </a:solidFill>
          <a:ln>
            <a:noFill/>
          </a:ln>
        </p:spPr>
        <p:txBody>
          <a:bodyPr spcFirstLastPara="1" wrap="square" lIns="68569" tIns="34275" rIns="68569" bIns="34275" anchor="ctr" anchorCtr="0">
            <a:noAutofit/>
          </a:bodyPr>
          <a:lstStyle/>
          <a:p>
            <a:pPr algn="ctr"/>
            <a:endParaRPr sz="1050">
              <a:solidFill>
                <a:schemeClr val="lt1"/>
              </a:solidFill>
              <a:latin typeface="Arial"/>
              <a:ea typeface="Arial"/>
              <a:cs typeface="Arial"/>
              <a:sym typeface="Arial"/>
            </a:endParaRPr>
          </a:p>
        </p:txBody>
      </p:sp>
      <p:sp>
        <p:nvSpPr>
          <p:cNvPr id="243" name="Google Shape;243;p23"/>
          <p:cNvSpPr txBox="1">
            <a:spLocks noGrp="1"/>
          </p:cNvSpPr>
          <p:nvPr>
            <p:ph type="title"/>
          </p:nvPr>
        </p:nvSpPr>
        <p:spPr>
          <a:xfrm>
            <a:off x="424053" y="3410393"/>
            <a:ext cx="8181594" cy="902970"/>
          </a:xfrm>
          <a:prstGeom prst="rect">
            <a:avLst/>
          </a:prstGeom>
          <a:noFill/>
          <a:ln>
            <a:noFill/>
          </a:ln>
        </p:spPr>
        <p:txBody>
          <a:bodyPr spcFirstLastPara="1" vert="horz" wrap="square" lIns="68569" tIns="34275" rIns="68569" bIns="34275" rtlCol="0" anchor="ctr" anchorCtr="0">
            <a:normAutofit/>
          </a:bodyPr>
          <a:lstStyle/>
          <a:p>
            <a:pPr algn="ctr">
              <a:spcBef>
                <a:spcPts val="0"/>
              </a:spcBef>
              <a:buSzPts val="1800"/>
            </a:pPr>
            <a:r>
              <a:rPr lang="en-US" sz="4950">
                <a:solidFill>
                  <a:srgbClr val="003865"/>
                </a:solidFill>
                <a:latin typeface="Montserrat"/>
                <a:ea typeface="Montserrat"/>
                <a:cs typeface="Montserrat"/>
                <a:sym typeface="Montserrat"/>
              </a:rPr>
              <a:t>The Philadelphia Zoo</a:t>
            </a:r>
            <a:endParaRPr/>
          </a:p>
        </p:txBody>
      </p:sp>
      <p:pic>
        <p:nvPicPr>
          <p:cNvPr id="244" name="Google Shape;244;p23" descr="A picture containing logo&#10;&#10;Description automatically generated"/>
          <p:cNvPicPr preferRelativeResize="0"/>
          <p:nvPr/>
        </p:nvPicPr>
        <p:blipFill rotWithShape="1">
          <a:blip r:embed="rId3">
            <a:alphaModFix/>
          </a:blip>
          <a:srcRect b="8250"/>
          <a:stretch/>
        </p:blipFill>
        <p:spPr>
          <a:xfrm>
            <a:off x="4" y="-8"/>
            <a:ext cx="4571996" cy="3146097"/>
          </a:xfrm>
          <a:custGeom>
            <a:avLst/>
            <a:gdLst/>
            <a:ahLst/>
            <a:cxnLst/>
            <a:rect l="l" t="t" r="r" b="b"/>
            <a:pathLst>
              <a:path w="6002835" h="4194796" extrusionOk="0">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a:noFill/>
          <a:ln>
            <a:noFill/>
          </a:ln>
        </p:spPr>
      </p:pic>
      <p:pic>
        <p:nvPicPr>
          <p:cNvPr id="245" name="Google Shape;245;p23" descr="A group of people sitting on a bench posing for the camera&#10;&#10;Description automatically generated with medium confidence"/>
          <p:cNvPicPr preferRelativeResize="0"/>
          <p:nvPr/>
        </p:nvPicPr>
        <p:blipFill rotWithShape="1">
          <a:blip r:embed="rId4">
            <a:alphaModFix/>
          </a:blip>
          <a:srcRect t="31992" b="29857"/>
          <a:stretch/>
        </p:blipFill>
        <p:spPr>
          <a:xfrm>
            <a:off x="4514851" y="10"/>
            <a:ext cx="4629146" cy="3139628"/>
          </a:xfrm>
          <a:custGeom>
            <a:avLst/>
            <a:gdLst/>
            <a:ahLst/>
            <a:cxnLst/>
            <a:rect l="l" t="t" r="r" b="b"/>
            <a:pathLst>
              <a:path w="6009490" h="4186171" extrusionOk="0">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a:noFill/>
          <a:ln>
            <a:noFill/>
          </a:ln>
        </p:spPr>
      </p:pic>
      <p:sp>
        <p:nvSpPr>
          <p:cNvPr id="246" name="Google Shape;246;p23"/>
          <p:cNvSpPr/>
          <p:nvPr/>
        </p:nvSpPr>
        <p:spPr>
          <a:xfrm>
            <a:off x="3337560" y="4198829"/>
            <a:ext cx="2468880" cy="13716"/>
          </a:xfrm>
          <a:custGeom>
            <a:avLst/>
            <a:gdLst/>
            <a:ahLst/>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68569" tIns="34275" rIns="68569" bIns="34275" anchor="ctr" anchorCtr="0">
            <a:noAutofit/>
          </a:bodyPr>
          <a:lstStyle/>
          <a:p>
            <a:pPr algn="ctr"/>
            <a:endParaRPr sz="1050">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43"/>
                                        </p:tgtEl>
                                        <p:attrNameLst>
                                          <p:attrName>style.visibility</p:attrName>
                                        </p:attrNameLst>
                                      </p:cBhvr>
                                      <p:to>
                                        <p:strVal val="visible"/>
                                      </p:to>
                                    </p:set>
                                    <p:animEffect transition="in" filter="fade">
                                      <p:cBhvr>
                                        <p:cTn id="7" dur="7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4"/>
          <p:cNvSpPr/>
          <p:nvPr/>
        </p:nvSpPr>
        <p:spPr>
          <a:xfrm>
            <a:off x="0" y="0"/>
            <a:ext cx="9141714" cy="5143500"/>
          </a:xfrm>
          <a:prstGeom prst="rect">
            <a:avLst/>
          </a:prstGeom>
          <a:solidFill>
            <a:schemeClr val="lt1"/>
          </a:solidFill>
          <a:ln>
            <a:noFill/>
          </a:ln>
        </p:spPr>
        <p:txBody>
          <a:bodyPr spcFirstLastPara="1" wrap="square" lIns="68569" tIns="34275" rIns="68569" bIns="34275" anchor="ctr" anchorCtr="0">
            <a:noAutofit/>
          </a:bodyPr>
          <a:lstStyle/>
          <a:p>
            <a:pPr algn="ctr"/>
            <a:endParaRPr sz="1050">
              <a:solidFill>
                <a:schemeClr val="lt1"/>
              </a:solidFill>
              <a:latin typeface="Arial"/>
              <a:ea typeface="Arial"/>
              <a:cs typeface="Arial"/>
              <a:sym typeface="Arial"/>
            </a:endParaRPr>
          </a:p>
        </p:txBody>
      </p:sp>
      <p:sp>
        <p:nvSpPr>
          <p:cNvPr id="252" name="Google Shape;252;p24"/>
          <p:cNvSpPr txBox="1">
            <a:spLocks noGrp="1"/>
          </p:cNvSpPr>
          <p:nvPr>
            <p:ph type="title"/>
          </p:nvPr>
        </p:nvSpPr>
        <p:spPr>
          <a:xfrm>
            <a:off x="3973321" y="246888"/>
            <a:ext cx="4688333" cy="1337310"/>
          </a:xfrm>
          <a:prstGeom prst="rect">
            <a:avLst/>
          </a:prstGeom>
          <a:noFill/>
          <a:ln>
            <a:noFill/>
          </a:ln>
        </p:spPr>
        <p:txBody>
          <a:bodyPr spcFirstLastPara="1" vert="horz" wrap="square" lIns="68569" tIns="34275" rIns="68569" bIns="34275" rtlCol="0" anchor="b" anchorCtr="0">
            <a:normAutofit/>
          </a:bodyPr>
          <a:lstStyle/>
          <a:p>
            <a:pPr>
              <a:spcBef>
                <a:spcPts val="0"/>
              </a:spcBef>
              <a:buSzPts val="1800"/>
            </a:pPr>
            <a:r>
              <a:rPr lang="en-US" sz="4050">
                <a:solidFill>
                  <a:srgbClr val="003865"/>
                </a:solidFill>
                <a:latin typeface="Montserrat"/>
                <a:ea typeface="Montserrat"/>
                <a:cs typeface="Montserrat"/>
                <a:sym typeface="Montserrat"/>
              </a:rPr>
              <a:t>Insectarium</a:t>
            </a:r>
            <a:endParaRPr/>
          </a:p>
        </p:txBody>
      </p:sp>
      <p:pic>
        <p:nvPicPr>
          <p:cNvPr id="253" name="Google Shape;253;p24"/>
          <p:cNvPicPr preferRelativeResize="0"/>
          <p:nvPr/>
        </p:nvPicPr>
        <p:blipFill rotWithShape="1">
          <a:blip r:embed="rId3">
            <a:alphaModFix/>
          </a:blip>
          <a:srcRect r="9451"/>
          <a:stretch/>
        </p:blipFill>
        <p:spPr>
          <a:xfrm>
            <a:off x="1" y="7"/>
            <a:ext cx="3493008" cy="5143493"/>
          </a:xfrm>
          <a:custGeom>
            <a:avLst/>
            <a:gdLst/>
            <a:ahLst/>
            <a:cxnLst/>
            <a:rect l="l" t="t" r="r" b="b"/>
            <a:pathLst>
              <a:path w="4657344" h="6858000" extrusionOk="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
        <p:nvSpPr>
          <p:cNvPr id="254" name="Google Shape;254;p24"/>
          <p:cNvSpPr/>
          <p:nvPr/>
        </p:nvSpPr>
        <p:spPr>
          <a:xfrm>
            <a:off x="3973322" y="1781210"/>
            <a:ext cx="3182692" cy="13716"/>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68569" tIns="34275" rIns="68569" bIns="34275" anchor="ctr" anchorCtr="0">
            <a:noAutofit/>
          </a:bodyPr>
          <a:lstStyle/>
          <a:p>
            <a:pPr algn="ctr"/>
            <a:endParaRPr sz="1050">
              <a:solidFill>
                <a:schemeClr val="lt1"/>
              </a:solidFill>
              <a:latin typeface="Arial"/>
              <a:ea typeface="Arial"/>
              <a:cs typeface="Arial"/>
              <a:sym typeface="Arial"/>
            </a:endParaRPr>
          </a:p>
        </p:txBody>
      </p:sp>
      <p:sp>
        <p:nvSpPr>
          <p:cNvPr id="255" name="Google Shape;255;p24"/>
          <p:cNvSpPr txBox="1">
            <a:spLocks noGrp="1"/>
          </p:cNvSpPr>
          <p:nvPr>
            <p:ph type="body" idx="2"/>
          </p:nvPr>
        </p:nvSpPr>
        <p:spPr>
          <a:xfrm>
            <a:off x="3973321" y="2029968"/>
            <a:ext cx="4688333" cy="2612898"/>
          </a:xfrm>
          <a:prstGeom prst="rect">
            <a:avLst/>
          </a:prstGeom>
          <a:noFill/>
          <a:ln>
            <a:noFill/>
          </a:ln>
        </p:spPr>
        <p:txBody>
          <a:bodyPr spcFirstLastPara="1" vert="horz" wrap="square" lIns="68569" tIns="34275" rIns="68569" bIns="34275" rtlCol="0" anchor="t" anchorCtr="0">
            <a:normAutofit/>
          </a:bodyPr>
          <a:lstStyle/>
          <a:p>
            <a:pPr marL="0" indent="0">
              <a:buSzPts val="1800"/>
              <a:buNone/>
            </a:pPr>
            <a:r>
              <a:rPr lang="en-US" sz="1650" i="1" dirty="0">
                <a:solidFill>
                  <a:srgbClr val="003865"/>
                </a:solidFill>
                <a:latin typeface="Montserrat"/>
                <a:ea typeface="Montserrat"/>
                <a:cs typeface="Montserrat"/>
                <a:sym typeface="Montserrat"/>
              </a:rPr>
              <a:t>“My child really enjoyed being to see touch hold and feel many insects and reptiles.”- Parent</a:t>
            </a:r>
            <a:endParaRPr dirty="0"/>
          </a:p>
          <a:p>
            <a:pPr marL="0" indent="0">
              <a:buSzPts val="1800"/>
              <a:buNone/>
            </a:pPr>
            <a:r>
              <a:rPr lang="en-US" sz="1650" i="1" dirty="0">
                <a:solidFill>
                  <a:srgbClr val="003865"/>
                </a:solidFill>
                <a:latin typeface="Montserrat"/>
                <a:ea typeface="Montserrat"/>
                <a:cs typeface="Montserrat"/>
                <a:sym typeface="Montserrat"/>
              </a:rPr>
              <a:t>“We had a really good time at the Insectarium.  This was the first time knowing about this place and coming to this place.  It was an awesome experience.”</a:t>
            </a:r>
            <a:endParaRPr dirty="0"/>
          </a:p>
          <a:p>
            <a:pPr marL="0" indent="85725">
              <a:buSzPts val="1800"/>
              <a:buNone/>
            </a:pPr>
            <a:endParaRPr sz="1650" i="1" dirty="0">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25"/>
          <p:cNvSpPr/>
          <p:nvPr/>
        </p:nvSpPr>
        <p:spPr>
          <a:xfrm>
            <a:off x="0" y="0"/>
            <a:ext cx="9144000" cy="5143500"/>
          </a:xfrm>
          <a:prstGeom prst="rect">
            <a:avLst/>
          </a:prstGeom>
          <a:solidFill>
            <a:schemeClr val="lt1"/>
          </a:solidFill>
          <a:ln>
            <a:noFill/>
          </a:ln>
        </p:spPr>
        <p:txBody>
          <a:bodyPr spcFirstLastPara="1" wrap="square" lIns="68569" tIns="34275" rIns="68569" bIns="34275" anchor="ctr" anchorCtr="0">
            <a:noAutofit/>
          </a:bodyPr>
          <a:lstStyle/>
          <a:p>
            <a:pPr algn="ctr"/>
            <a:endParaRPr sz="1050">
              <a:solidFill>
                <a:schemeClr val="lt1"/>
              </a:solidFill>
              <a:latin typeface="Arial"/>
              <a:ea typeface="Arial"/>
              <a:cs typeface="Arial"/>
              <a:sym typeface="Arial"/>
            </a:endParaRPr>
          </a:p>
        </p:txBody>
      </p:sp>
      <p:sp>
        <p:nvSpPr>
          <p:cNvPr id="261" name="Google Shape;261;p25"/>
          <p:cNvSpPr txBox="1">
            <a:spLocks noGrp="1"/>
          </p:cNvSpPr>
          <p:nvPr>
            <p:ph type="title"/>
          </p:nvPr>
        </p:nvSpPr>
        <p:spPr>
          <a:xfrm>
            <a:off x="473202" y="480060"/>
            <a:ext cx="3614166" cy="1110996"/>
          </a:xfrm>
          <a:prstGeom prst="rect">
            <a:avLst/>
          </a:prstGeom>
          <a:noFill/>
          <a:ln>
            <a:noFill/>
          </a:ln>
        </p:spPr>
        <p:txBody>
          <a:bodyPr spcFirstLastPara="1" vert="horz" wrap="square" lIns="68569" tIns="34275" rIns="68569" bIns="34275" rtlCol="0" anchor="b" anchorCtr="0">
            <a:normAutofit/>
          </a:bodyPr>
          <a:lstStyle/>
          <a:p>
            <a:pPr>
              <a:spcBef>
                <a:spcPts val="0"/>
              </a:spcBef>
              <a:buSzPts val="1800"/>
            </a:pPr>
            <a:r>
              <a:rPr lang="en-US" sz="3750">
                <a:solidFill>
                  <a:srgbClr val="003865"/>
                </a:solidFill>
                <a:latin typeface="Montserrat"/>
                <a:ea typeface="Montserrat"/>
                <a:cs typeface="Montserrat"/>
                <a:sym typeface="Montserrat"/>
              </a:rPr>
              <a:t>Adventure Aquarium</a:t>
            </a:r>
            <a:endParaRPr/>
          </a:p>
        </p:txBody>
      </p:sp>
      <p:sp>
        <p:nvSpPr>
          <p:cNvPr id="262" name="Google Shape;262;p25"/>
          <p:cNvSpPr/>
          <p:nvPr/>
        </p:nvSpPr>
        <p:spPr>
          <a:xfrm>
            <a:off x="482459" y="1779651"/>
            <a:ext cx="2441321" cy="13716"/>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68569" tIns="34275" rIns="68569" bIns="34275" anchor="ctr" anchorCtr="0">
            <a:noAutofit/>
          </a:bodyPr>
          <a:lstStyle/>
          <a:p>
            <a:pPr algn="ctr"/>
            <a:endParaRPr sz="1050">
              <a:solidFill>
                <a:schemeClr val="lt1"/>
              </a:solidFill>
              <a:latin typeface="Arial"/>
              <a:ea typeface="Arial"/>
              <a:cs typeface="Arial"/>
              <a:sym typeface="Arial"/>
            </a:endParaRPr>
          </a:p>
        </p:txBody>
      </p:sp>
      <p:sp>
        <p:nvSpPr>
          <p:cNvPr id="263" name="Google Shape;263;p25"/>
          <p:cNvSpPr txBox="1">
            <a:spLocks noGrp="1"/>
          </p:cNvSpPr>
          <p:nvPr>
            <p:ph type="body" idx="1"/>
          </p:nvPr>
        </p:nvSpPr>
        <p:spPr>
          <a:xfrm>
            <a:off x="473202" y="1995678"/>
            <a:ext cx="3614166" cy="2660904"/>
          </a:xfrm>
          <a:prstGeom prst="rect">
            <a:avLst/>
          </a:prstGeom>
          <a:noFill/>
          <a:ln>
            <a:noFill/>
          </a:ln>
        </p:spPr>
        <p:txBody>
          <a:bodyPr spcFirstLastPara="1" vert="horz" wrap="square" lIns="68569" tIns="34275" rIns="68569" bIns="34275" rtlCol="0" anchor="t" anchorCtr="0">
            <a:normAutofit fontScale="92500" lnSpcReduction="20000"/>
          </a:bodyPr>
          <a:lstStyle/>
          <a:p>
            <a:pPr marL="0" indent="0">
              <a:buSzPts val="1800"/>
              <a:buNone/>
            </a:pPr>
            <a:r>
              <a:rPr lang="en-US" sz="1500" i="1" dirty="0">
                <a:solidFill>
                  <a:srgbClr val="003865"/>
                </a:solidFill>
                <a:latin typeface="Montserrat"/>
                <a:ea typeface="Montserrat"/>
                <a:cs typeface="Montserrat"/>
                <a:sym typeface="Montserrat"/>
              </a:rPr>
              <a:t>“The mother was very happy yesterday during the zoom visit with the ELS.  She hear for the first time her spouse grateful to live in United States. He felt for the first time one program help to know a new place. He said probably the family never would go to the aquarium if this program never help. Also the mother said the father work a lot and sometimes feels nobody help the family, until now.” –Early Learning Specialist</a:t>
            </a:r>
          </a:p>
          <a:p>
            <a:pPr marL="0" indent="0">
              <a:buSzPts val="1800"/>
              <a:buNone/>
            </a:pPr>
            <a:r>
              <a:rPr lang="es-ES" dirty="0">
                <a:hlinkClick r:id="rId3"/>
              </a:rPr>
              <a:t>video acuario 2.3gp - Google Drive</a:t>
            </a:r>
            <a:endParaRPr dirty="0"/>
          </a:p>
        </p:txBody>
      </p:sp>
      <p:pic>
        <p:nvPicPr>
          <p:cNvPr id="264" name="Google Shape;264;p25"/>
          <p:cNvPicPr preferRelativeResize="0"/>
          <p:nvPr/>
        </p:nvPicPr>
        <p:blipFill rotWithShape="1">
          <a:blip r:embed="rId4">
            <a:alphaModFix/>
          </a:blip>
          <a:srcRect/>
          <a:stretch/>
        </p:blipFill>
        <p:spPr>
          <a:xfrm>
            <a:off x="4574286" y="1036415"/>
            <a:ext cx="4094226" cy="307067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4"/>
                                        </p:tgtEl>
                                        <p:attrNameLst>
                                          <p:attrName>style.visibility</p:attrName>
                                        </p:attrNameLst>
                                      </p:cBhvr>
                                      <p:to>
                                        <p:strVal val="visible"/>
                                      </p:to>
                                    </p:set>
                                    <p:animEffect transition="in" filter="fade">
                                      <p:cBhvr>
                                        <p:cTn id="7" dur="5000"/>
                                        <p:tgtEl>
                                          <p:spTgt spid="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6"/>
          <p:cNvSpPr/>
          <p:nvPr/>
        </p:nvSpPr>
        <p:spPr>
          <a:xfrm>
            <a:off x="0" y="0"/>
            <a:ext cx="9144000" cy="5143500"/>
          </a:xfrm>
          <a:prstGeom prst="rect">
            <a:avLst/>
          </a:prstGeom>
          <a:solidFill>
            <a:schemeClr val="lt1"/>
          </a:solidFill>
          <a:ln>
            <a:noFill/>
          </a:ln>
        </p:spPr>
        <p:txBody>
          <a:bodyPr spcFirstLastPara="1" wrap="square" lIns="68569" tIns="34275" rIns="68569" bIns="34275" anchor="ctr" anchorCtr="0">
            <a:noAutofit/>
          </a:bodyPr>
          <a:lstStyle/>
          <a:p>
            <a:pPr algn="ctr"/>
            <a:endParaRPr sz="1050">
              <a:solidFill>
                <a:schemeClr val="lt1"/>
              </a:solidFill>
              <a:latin typeface="Arial"/>
              <a:ea typeface="Arial"/>
              <a:cs typeface="Arial"/>
              <a:sym typeface="Arial"/>
            </a:endParaRPr>
          </a:p>
        </p:txBody>
      </p:sp>
      <p:sp>
        <p:nvSpPr>
          <p:cNvPr id="270" name="Google Shape;270;p26"/>
          <p:cNvSpPr txBox="1">
            <a:spLocks noGrp="1"/>
          </p:cNvSpPr>
          <p:nvPr>
            <p:ph type="title"/>
          </p:nvPr>
        </p:nvSpPr>
        <p:spPr>
          <a:xfrm>
            <a:off x="5054346" y="478567"/>
            <a:ext cx="3614166" cy="1107601"/>
          </a:xfrm>
          <a:prstGeom prst="rect">
            <a:avLst/>
          </a:prstGeom>
          <a:noFill/>
          <a:ln>
            <a:noFill/>
          </a:ln>
        </p:spPr>
        <p:txBody>
          <a:bodyPr spcFirstLastPara="1" vert="horz" wrap="square" lIns="68569" tIns="34275" rIns="68569" bIns="34275" rtlCol="0" anchor="b" anchorCtr="0">
            <a:normAutofit/>
          </a:bodyPr>
          <a:lstStyle/>
          <a:p>
            <a:pPr>
              <a:spcBef>
                <a:spcPts val="0"/>
              </a:spcBef>
              <a:buSzPts val="1800"/>
            </a:pPr>
            <a:r>
              <a:rPr lang="en-US" sz="4050">
                <a:solidFill>
                  <a:srgbClr val="003865"/>
                </a:solidFill>
                <a:latin typeface="Montserrat"/>
                <a:ea typeface="Montserrat"/>
                <a:cs typeface="Montserrat"/>
                <a:sym typeface="Montserrat"/>
              </a:rPr>
              <a:t>Support</a:t>
            </a:r>
            <a:r>
              <a:rPr lang="en-US" sz="4050">
                <a:solidFill>
                  <a:srgbClr val="003865"/>
                </a:solidFill>
                <a:latin typeface="Arial"/>
                <a:ea typeface="Arial"/>
                <a:cs typeface="Arial"/>
                <a:sym typeface="Arial"/>
              </a:rPr>
              <a:t>	</a:t>
            </a:r>
            <a:endParaRPr/>
          </a:p>
        </p:txBody>
      </p:sp>
      <p:pic>
        <p:nvPicPr>
          <p:cNvPr id="271" name="Google Shape;271;p26" descr="A picture containing text, table, colorful, dining table&#10;&#10;Description automatically generated"/>
          <p:cNvPicPr preferRelativeResize="0"/>
          <p:nvPr/>
        </p:nvPicPr>
        <p:blipFill rotWithShape="1">
          <a:blip r:embed="rId3">
            <a:alphaModFix/>
          </a:blip>
          <a:srcRect/>
          <a:stretch/>
        </p:blipFill>
        <p:spPr>
          <a:xfrm>
            <a:off x="951548" y="480060"/>
            <a:ext cx="3137535" cy="4183380"/>
          </a:xfrm>
          <a:prstGeom prst="rect">
            <a:avLst/>
          </a:prstGeom>
          <a:noFill/>
          <a:ln>
            <a:noFill/>
          </a:ln>
        </p:spPr>
      </p:pic>
      <p:sp>
        <p:nvSpPr>
          <p:cNvPr id="272" name="Google Shape;272;p26"/>
          <p:cNvSpPr/>
          <p:nvPr/>
        </p:nvSpPr>
        <p:spPr>
          <a:xfrm>
            <a:off x="5054347" y="1779651"/>
            <a:ext cx="2441321" cy="13716"/>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68569" tIns="34275" rIns="68569" bIns="34275" anchor="ctr" anchorCtr="0">
            <a:noAutofit/>
          </a:bodyPr>
          <a:lstStyle/>
          <a:p>
            <a:pPr algn="ctr"/>
            <a:endParaRPr sz="1050">
              <a:solidFill>
                <a:schemeClr val="lt1"/>
              </a:solidFill>
              <a:latin typeface="Arial"/>
              <a:ea typeface="Arial"/>
              <a:cs typeface="Arial"/>
              <a:sym typeface="Arial"/>
            </a:endParaRPr>
          </a:p>
        </p:txBody>
      </p:sp>
      <p:sp>
        <p:nvSpPr>
          <p:cNvPr id="273" name="Google Shape;273;p26"/>
          <p:cNvSpPr txBox="1">
            <a:spLocks noGrp="1"/>
          </p:cNvSpPr>
          <p:nvPr>
            <p:ph type="body" idx="1"/>
          </p:nvPr>
        </p:nvSpPr>
        <p:spPr>
          <a:xfrm>
            <a:off x="5054346" y="1986851"/>
            <a:ext cx="3614166" cy="2663092"/>
          </a:xfrm>
          <a:prstGeom prst="rect">
            <a:avLst/>
          </a:prstGeom>
          <a:noFill/>
          <a:ln>
            <a:noFill/>
          </a:ln>
        </p:spPr>
        <p:txBody>
          <a:bodyPr spcFirstLastPara="1" vert="horz" wrap="square" lIns="68569" tIns="34275" rIns="68569" bIns="34275" rtlCol="0" anchor="t" anchorCtr="0">
            <a:normAutofit/>
          </a:bodyPr>
          <a:lstStyle/>
          <a:p>
            <a:pPr marL="342900">
              <a:buSzPts val="1800"/>
              <a:buFont typeface="Arial"/>
              <a:buChar char="•"/>
            </a:pPr>
            <a:r>
              <a:rPr lang="en-US" sz="1650">
                <a:solidFill>
                  <a:srgbClr val="003865"/>
                </a:solidFill>
                <a:latin typeface="Montserrat"/>
                <a:ea typeface="Montserrat"/>
                <a:cs typeface="Montserrat"/>
                <a:sym typeface="Montserrat"/>
              </a:rPr>
              <a:t>Guide Sheets</a:t>
            </a:r>
            <a:endParaRPr/>
          </a:p>
          <a:p>
            <a:pPr marL="342900">
              <a:buSzPts val="1800"/>
              <a:buFont typeface="Arial"/>
              <a:buChar char="•"/>
            </a:pPr>
            <a:r>
              <a:rPr lang="en-US" sz="1650">
                <a:solidFill>
                  <a:srgbClr val="003865"/>
                </a:solidFill>
                <a:latin typeface="Montserrat"/>
                <a:ea typeface="Montserrat"/>
                <a:cs typeface="Montserrat"/>
                <a:sym typeface="Montserrat"/>
              </a:rPr>
              <a:t>Books</a:t>
            </a:r>
            <a:endParaRPr/>
          </a:p>
          <a:p>
            <a:pPr marL="342900">
              <a:buSzPts val="1800"/>
              <a:buFont typeface="Arial"/>
              <a:buChar char="•"/>
            </a:pPr>
            <a:r>
              <a:rPr lang="en-US" sz="1650">
                <a:solidFill>
                  <a:srgbClr val="003865"/>
                </a:solidFill>
                <a:latin typeface="Montserrat"/>
                <a:ea typeface="Montserrat"/>
                <a:cs typeface="Montserrat"/>
                <a:sym typeface="Montserrat"/>
              </a:rPr>
              <a:t>Activities</a:t>
            </a:r>
            <a:endParaRPr/>
          </a:p>
          <a:p>
            <a:pPr marL="342900">
              <a:buSzPts val="1800"/>
              <a:buFont typeface="Arial"/>
              <a:buChar char="•"/>
            </a:pPr>
            <a:r>
              <a:rPr lang="en-US" sz="1650">
                <a:solidFill>
                  <a:srgbClr val="003865"/>
                </a:solidFill>
                <a:latin typeface="Montserrat"/>
                <a:ea typeface="Montserrat"/>
                <a:cs typeface="Montserrat"/>
                <a:sym typeface="Montserrat"/>
              </a:rPr>
              <a:t>“Passport” and maps</a:t>
            </a:r>
            <a:endParaRPr/>
          </a:p>
          <a:p>
            <a:pPr marL="342900">
              <a:buSzPts val="1800"/>
              <a:buFont typeface="Arial"/>
              <a:buChar char="•"/>
            </a:pPr>
            <a:r>
              <a:rPr lang="en-US" sz="1650">
                <a:solidFill>
                  <a:srgbClr val="003865"/>
                </a:solidFill>
                <a:latin typeface="Montserrat"/>
                <a:ea typeface="Montserrat"/>
                <a:cs typeface="Montserrat"/>
                <a:sym typeface="Montserrat"/>
              </a:rPr>
              <a:t>Transportation, meals and tickets provided</a:t>
            </a:r>
            <a:endParaRPr/>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66900" y="11793"/>
            <a:ext cx="5143500" cy="51435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8053763" y="4053263"/>
            <a:ext cx="1090237" cy="1090237"/>
          </a:xfrm>
          <a:custGeom>
            <a:avLst/>
            <a:gdLst/>
            <a:ahLst/>
            <a:cxnLst/>
            <a:rect l="l" t="t" r="r" b="b"/>
            <a:pathLst>
              <a:path w="2180474" h="2180474">
                <a:moveTo>
                  <a:pt x="0" y="0"/>
                </a:moveTo>
                <a:lnTo>
                  <a:pt x="2180474" y="0"/>
                </a:lnTo>
                <a:lnTo>
                  <a:pt x="2180474" y="2180474"/>
                </a:lnTo>
                <a:lnTo>
                  <a:pt x="0" y="2180474"/>
                </a:lnTo>
                <a:lnTo>
                  <a:pt x="0" y="0"/>
                </a:lnTo>
                <a:close/>
              </a:path>
            </a:pathLst>
          </a:custGeom>
          <a:blipFill>
            <a:blip r:embed="rId3"/>
            <a:stretch>
              <a:fillRect/>
            </a:stretch>
          </a:blipFill>
        </p:spPr>
        <p:txBody>
          <a:bodyPr/>
          <a:lstStyle/>
          <a:p>
            <a:endParaRPr lang="en-US"/>
          </a:p>
        </p:txBody>
      </p:sp>
      <p:sp>
        <p:nvSpPr>
          <p:cNvPr id="4" name="Freeform 4"/>
          <p:cNvSpPr/>
          <p:nvPr/>
        </p:nvSpPr>
        <p:spPr>
          <a:xfrm flipH="1">
            <a:off x="-58541" y="791470"/>
            <a:ext cx="2901378" cy="4352067"/>
          </a:xfrm>
          <a:custGeom>
            <a:avLst/>
            <a:gdLst/>
            <a:ahLst/>
            <a:cxnLst/>
            <a:rect l="l" t="t" r="r" b="b"/>
            <a:pathLst>
              <a:path w="5802755" h="8704133">
                <a:moveTo>
                  <a:pt x="5802755" y="0"/>
                </a:moveTo>
                <a:lnTo>
                  <a:pt x="0" y="0"/>
                </a:lnTo>
                <a:lnTo>
                  <a:pt x="0" y="8704134"/>
                </a:lnTo>
                <a:lnTo>
                  <a:pt x="5802755" y="8704134"/>
                </a:lnTo>
                <a:lnTo>
                  <a:pt x="5802755" y="0"/>
                </a:lnTo>
                <a:close/>
              </a:path>
            </a:pathLst>
          </a:custGeom>
          <a:blipFill>
            <a:blip r:embed="rId4"/>
            <a:stretch>
              <a:fillRect/>
            </a:stretch>
          </a:blipFill>
        </p:spPr>
        <p:txBody>
          <a:bodyPr/>
          <a:lstStyle/>
          <a:p>
            <a:endParaRPr lang="en-US"/>
          </a:p>
        </p:txBody>
      </p:sp>
      <p:sp>
        <p:nvSpPr>
          <p:cNvPr id="5" name="TextBox 5"/>
          <p:cNvSpPr txBox="1"/>
          <p:nvPr/>
        </p:nvSpPr>
        <p:spPr>
          <a:xfrm>
            <a:off x="114300" y="246305"/>
            <a:ext cx="8648700" cy="738664"/>
          </a:xfrm>
          <a:prstGeom prst="rect">
            <a:avLst/>
          </a:prstGeom>
        </p:spPr>
        <p:txBody>
          <a:bodyPr wrap="square" lIns="0" tIns="0" rIns="0" bIns="0" rtlCol="0" anchor="t">
            <a:spAutoFit/>
          </a:bodyPr>
          <a:lstStyle/>
          <a:p>
            <a:r>
              <a:rPr lang="en-US" sz="2400" b="1" dirty="0">
                <a:solidFill>
                  <a:srgbClr val="002060"/>
                </a:solidFill>
              </a:rPr>
              <a:t>Improving Outcomes for Families Experiencing Intimate Partner Violence (IPV) Through the Precision Home Visiting Project</a:t>
            </a:r>
            <a:endParaRPr lang="en-US" sz="2400" dirty="0">
              <a:solidFill>
                <a:srgbClr val="002060"/>
              </a:solidFill>
            </a:endParaRPr>
          </a:p>
        </p:txBody>
      </p:sp>
      <p:sp>
        <p:nvSpPr>
          <p:cNvPr id="7" name="TextBox 6">
            <a:extLst>
              <a:ext uri="{FF2B5EF4-FFF2-40B4-BE49-F238E27FC236}">
                <a16:creationId xmlns:a16="http://schemas.microsoft.com/office/drawing/2014/main" id="{85A888BD-6D22-162A-39EC-C2ABC356A39A}"/>
              </a:ext>
            </a:extLst>
          </p:cNvPr>
          <p:cNvSpPr txBox="1"/>
          <p:nvPr/>
        </p:nvSpPr>
        <p:spPr>
          <a:xfrm>
            <a:off x="2971800" y="1238250"/>
            <a:ext cx="5319485" cy="3785652"/>
          </a:xfrm>
          <a:prstGeom prst="rect">
            <a:avLst/>
          </a:prstGeom>
          <a:noFill/>
        </p:spPr>
        <p:txBody>
          <a:bodyPr wrap="square">
            <a:spAutoFit/>
          </a:bodyPr>
          <a:lstStyle/>
          <a:p>
            <a:pPr marL="285750" indent="-285750">
              <a:buFont typeface="Arial" panose="020B0604020202020204" pitchFamily="34" charset="0"/>
              <a:buChar char="•"/>
            </a:pPr>
            <a:r>
              <a:rPr lang="en-US" sz="2000" b="1" dirty="0">
                <a:solidFill>
                  <a:srgbClr val="002060"/>
                </a:solidFill>
              </a:rPr>
              <a:t>In collaboration with IPV agencies, home visiting programs, city leadership, and lived experience experts, the project aims to strengthen services for families impacted by IPV.</a:t>
            </a:r>
          </a:p>
          <a:p>
            <a:pPr lvl="1">
              <a:buFont typeface="Arial" panose="020B0604020202020204" pitchFamily="34" charset="0"/>
              <a:buChar char="•"/>
            </a:pPr>
            <a:r>
              <a:rPr lang="en-US" sz="2000" b="1" dirty="0">
                <a:solidFill>
                  <a:srgbClr val="002060"/>
                </a:solidFill>
              </a:rPr>
              <a:t>The project has explored how IPV affects families in home visiting programs and piloted a research-informed training and interagency champion model since 2023.</a:t>
            </a:r>
          </a:p>
          <a:p>
            <a:pPr lvl="1">
              <a:buFont typeface="Arial" panose="020B0604020202020204" pitchFamily="34" charset="0"/>
              <a:buChar char="•"/>
            </a:pPr>
            <a:r>
              <a:rPr lang="en-US" sz="2000" b="1" dirty="0">
                <a:solidFill>
                  <a:srgbClr val="002060"/>
                </a:solidFill>
              </a:rPr>
              <a:t>We are excited about the new skills and insights this work is bringing to the home visiting landscape.</a:t>
            </a:r>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77AC1-A925-40B9-AD98-EA796C177EBF}"/>
              </a:ext>
            </a:extLst>
          </p:cNvPr>
          <p:cNvSpPr>
            <a:spLocks noGrp="1"/>
          </p:cNvSpPr>
          <p:nvPr>
            <p:ph type="title"/>
          </p:nvPr>
        </p:nvSpPr>
        <p:spPr>
          <a:xfrm>
            <a:off x="459486" y="273843"/>
            <a:ext cx="5239511" cy="1332363"/>
          </a:xfrm>
        </p:spPr>
        <p:txBody>
          <a:bodyPr vert="horz" lIns="91440" tIns="45720" rIns="91440" bIns="45720" rtlCol="0" anchor="b">
            <a:normAutofit/>
          </a:bodyPr>
          <a:lstStyle/>
          <a:p>
            <a:pPr defTabSz="914400"/>
            <a:r>
              <a:rPr lang="en-US" sz="2000" dirty="0">
                <a:latin typeface="+mn-lt"/>
                <a:ea typeface="+mj-ea"/>
                <a:cs typeface="+mj-cs"/>
              </a:rPr>
              <a:t>The </a:t>
            </a:r>
            <a:r>
              <a:rPr lang="en-US" sz="2000" b="1" dirty="0">
                <a:latin typeface="+mn-lt"/>
                <a:ea typeface="+mn-ea"/>
                <a:cs typeface="+mn-cs"/>
              </a:rPr>
              <a:t>Family Advocacy and Integrated Resources (FAIR) Project </a:t>
            </a:r>
            <a:br>
              <a:rPr lang="en-US" sz="2000" b="1" dirty="0">
                <a:latin typeface="+mn-lt"/>
                <a:ea typeface="+mn-ea"/>
                <a:cs typeface="+mn-cs"/>
              </a:rPr>
            </a:br>
            <a:r>
              <a:rPr lang="en-US" sz="2000" dirty="0">
                <a:latin typeface="+mn-lt"/>
                <a:ea typeface="+mj-ea"/>
                <a:cs typeface="+mj-cs"/>
              </a:rPr>
              <a:t> </a:t>
            </a:r>
          </a:p>
        </p:txBody>
      </p:sp>
      <p:pic>
        <p:nvPicPr>
          <p:cNvPr id="8" name="Content Placeholder 7" descr="A logo for a nurse&#10;&#10;AI-generated content may be incorrect.">
            <a:extLst>
              <a:ext uri="{FF2B5EF4-FFF2-40B4-BE49-F238E27FC236}">
                <a16:creationId xmlns:a16="http://schemas.microsoft.com/office/drawing/2014/main" id="{EC4DBB77-FEE0-EA38-D670-BFBCE3669DB6}"/>
              </a:ext>
            </a:extLst>
          </p:cNvPr>
          <p:cNvPicPr>
            <a:picLocks noGrp="1" noChangeAspect="1"/>
          </p:cNvPicPr>
          <p:nvPr>
            <p:ph sz="half" idx="1"/>
          </p:nvPr>
        </p:nvPicPr>
        <p:blipFill>
          <a:blip r:embed="rId3"/>
          <a:stretch>
            <a:fillRect/>
          </a:stretch>
        </p:blipFill>
        <p:spPr>
          <a:xfrm>
            <a:off x="6284556" y="308265"/>
            <a:ext cx="2649027" cy="1194121"/>
          </a:xfrm>
          <a:prstGeom prst="rect">
            <a:avLst/>
          </a:prstGeom>
        </p:spPr>
      </p:pic>
      <p:sp>
        <p:nvSpPr>
          <p:cNvPr id="39" name="TextBox 38">
            <a:extLst>
              <a:ext uri="{FF2B5EF4-FFF2-40B4-BE49-F238E27FC236}">
                <a16:creationId xmlns:a16="http://schemas.microsoft.com/office/drawing/2014/main" id="{FFED0E63-83F4-9943-A57B-B904ED98E1FE}"/>
              </a:ext>
            </a:extLst>
          </p:cNvPr>
          <p:cNvSpPr txBox="1"/>
          <p:nvPr/>
        </p:nvSpPr>
        <p:spPr>
          <a:xfrm>
            <a:off x="459486" y="1878614"/>
            <a:ext cx="5239512" cy="275410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lnSpcReduction="10000"/>
          </a:bodyPr>
          <a:lstStyle/>
          <a:p>
            <a:pPr marL="342900" indent="-285750" defTabSz="914400">
              <a:lnSpc>
                <a:spcPct val="90000"/>
              </a:lnSpc>
              <a:spcAft>
                <a:spcPts val="600"/>
              </a:spcAft>
              <a:buFont typeface="Arial"/>
              <a:buChar char="•"/>
            </a:pPr>
            <a:r>
              <a:rPr lang="en-US" sz="1600" b="1" dirty="0">
                <a:solidFill>
                  <a:srgbClr val="003865"/>
                </a:solidFill>
              </a:rPr>
              <a:t>In 2016, NNCC and HELP MLP In 2016, the Nursing-Legal Partnership (NLP) was created.</a:t>
            </a:r>
            <a:endParaRPr lang="en-US" sz="1600" b="1" dirty="0">
              <a:solidFill>
                <a:srgbClr val="003865"/>
              </a:solidFill>
              <a:ea typeface="Calibri"/>
              <a:cs typeface="Calibri"/>
            </a:endParaRPr>
          </a:p>
          <a:p>
            <a:pPr marL="628650" lvl="1" indent="-285750" defTabSz="914400">
              <a:spcBef>
                <a:spcPts val="640"/>
              </a:spcBef>
              <a:buFont typeface="Courier New" panose="020B0604020202020204" pitchFamily="34" charset="0"/>
              <a:buChar char="o"/>
            </a:pPr>
            <a:r>
              <a:rPr lang="en-US" sz="1600" b="1" dirty="0">
                <a:solidFill>
                  <a:srgbClr val="003865"/>
                </a:solidFill>
              </a:rPr>
              <a:t>Partners: Health, Education and Legal Assistance Project: A Medical-Legal Partnership (HELP: MLP) and National Nurse-Led Care Consortium (NNCC). </a:t>
            </a:r>
            <a:endParaRPr lang="en-US" sz="1600" b="1" dirty="0">
              <a:solidFill>
                <a:srgbClr val="003865"/>
              </a:solidFill>
              <a:ea typeface="Calibri"/>
              <a:cs typeface="Calibri"/>
            </a:endParaRPr>
          </a:p>
          <a:p>
            <a:pPr marL="628650" lvl="1" indent="-285750" defTabSz="914400">
              <a:spcBef>
                <a:spcPts val="640"/>
              </a:spcBef>
              <a:buFont typeface="Courier New" panose="020B0604020202020204" pitchFamily="34" charset="0"/>
              <a:buChar char="o"/>
            </a:pPr>
            <a:r>
              <a:rPr lang="en-US" sz="1600" b="1" dirty="0">
                <a:solidFill>
                  <a:srgbClr val="003865"/>
                </a:solidFill>
                <a:ea typeface="Calibri"/>
                <a:cs typeface="Calibri"/>
              </a:rPr>
              <a:t>Goal: Provide Legal Services along with HV to decrease stress and improve quality of life </a:t>
            </a:r>
          </a:p>
          <a:p>
            <a:pPr marL="285750" indent="-285750" defTabSz="914400">
              <a:spcBef>
                <a:spcPts val="640"/>
              </a:spcBef>
              <a:buFont typeface="Arial" panose="020B0604020202020204" pitchFamily="34" charset="0"/>
              <a:buChar char="•"/>
            </a:pPr>
            <a:r>
              <a:rPr lang="en-US" sz="1600" b="1" dirty="0">
                <a:solidFill>
                  <a:srgbClr val="003865"/>
                </a:solidFill>
                <a:ea typeface="Calibri"/>
                <a:cs typeface="Calibri"/>
              </a:rPr>
              <a:t>In 2022, the William Penn Foundation awarded $5.4 million to NNCC (National Nurse-Led Care Consortium) and partners.</a:t>
            </a:r>
          </a:p>
          <a:p>
            <a:pPr marL="285750" indent="-285750" defTabSz="914400">
              <a:spcBef>
                <a:spcPts val="640"/>
              </a:spcBef>
              <a:buFont typeface="Arial" panose="020B0604020202020204" pitchFamily="34" charset="0"/>
              <a:buChar char="•"/>
            </a:pPr>
            <a:endParaRPr lang="en-US" dirty="0">
              <a:ea typeface="Calibri"/>
              <a:cs typeface="Calibri"/>
            </a:endParaRPr>
          </a:p>
        </p:txBody>
      </p:sp>
      <p:pic>
        <p:nvPicPr>
          <p:cNvPr id="12" name="Picture 11" descr="A picture containing shape&#10;&#10;Description automatically generated">
            <a:extLst>
              <a:ext uri="{FF2B5EF4-FFF2-40B4-BE49-F238E27FC236}">
                <a16:creationId xmlns:a16="http://schemas.microsoft.com/office/drawing/2014/main" id="{357621F6-3697-39E0-480B-E43390C3F9DF}"/>
              </a:ext>
            </a:extLst>
          </p:cNvPr>
          <p:cNvPicPr>
            <a:picLocks noChangeAspect="1"/>
          </p:cNvPicPr>
          <p:nvPr/>
        </p:nvPicPr>
        <p:blipFill>
          <a:blip r:embed="rId4"/>
          <a:stretch>
            <a:fillRect/>
          </a:stretch>
        </p:blipFill>
        <p:spPr>
          <a:xfrm>
            <a:off x="6900885" y="1732564"/>
            <a:ext cx="1417665" cy="1417665"/>
          </a:xfrm>
          <a:prstGeom prst="rect">
            <a:avLst/>
          </a:prstGeom>
        </p:spPr>
      </p:pic>
      <p:pic>
        <p:nvPicPr>
          <p:cNvPr id="7" name="Content Placeholder 6" descr="A logo for a company&#10;&#10;AI-generated content may be incorrect.">
            <a:extLst>
              <a:ext uri="{FF2B5EF4-FFF2-40B4-BE49-F238E27FC236}">
                <a16:creationId xmlns:a16="http://schemas.microsoft.com/office/drawing/2014/main" id="{89EE4693-6A63-3221-627B-BFD84A10D202}"/>
              </a:ext>
            </a:extLst>
          </p:cNvPr>
          <p:cNvPicPr>
            <a:picLocks noGrp="1" noChangeAspect="1"/>
          </p:cNvPicPr>
          <p:nvPr>
            <p:ph sz="half" idx="2"/>
          </p:nvPr>
        </p:nvPicPr>
        <p:blipFill>
          <a:blip r:embed="rId5"/>
          <a:stretch>
            <a:fillRect/>
          </a:stretch>
        </p:blipFill>
        <p:spPr>
          <a:xfrm>
            <a:off x="6285852" y="3325464"/>
            <a:ext cx="2647731" cy="1304007"/>
          </a:xfrm>
          <a:prstGeom prst="rect">
            <a:avLst/>
          </a:prstGeom>
        </p:spPr>
      </p:pic>
      <p:sp>
        <p:nvSpPr>
          <p:cNvPr id="5" name="Slide Number Placeholder 4">
            <a:extLst>
              <a:ext uri="{FF2B5EF4-FFF2-40B4-BE49-F238E27FC236}">
                <a16:creationId xmlns:a16="http://schemas.microsoft.com/office/drawing/2014/main" id="{6299A9E7-3ABF-9943-3BA7-AD62483DF0D1}"/>
              </a:ext>
            </a:extLst>
          </p:cNvPr>
          <p:cNvSpPr>
            <a:spLocks noGrp="1"/>
          </p:cNvSpPr>
          <p:nvPr>
            <p:ph type="sldNum" sz="quarter" idx="12"/>
          </p:nvPr>
        </p:nvSpPr>
        <p:spPr>
          <a:xfrm>
            <a:off x="6457950" y="4767262"/>
            <a:ext cx="2057400" cy="273844"/>
          </a:xfrm>
        </p:spPr>
        <p:txBody>
          <a:bodyPr vert="horz" lIns="91440" tIns="45720" rIns="91440" bIns="45720" rtlCol="0" anchor="ctr">
            <a:normAutofit/>
          </a:bodyPr>
          <a:lstStyle/>
          <a:p>
            <a:pPr defTabSz="914400">
              <a:lnSpc>
                <a:spcPct val="90000"/>
              </a:lnSpc>
              <a:spcAft>
                <a:spcPts val="600"/>
              </a:spcAft>
            </a:pPr>
            <a:r>
              <a:rPr lang="en-US" sz="1200">
                <a:latin typeface="+mn-lt"/>
                <a:ea typeface="+mn-ea"/>
                <a:cs typeface="+mn-cs"/>
              </a:rPr>
              <a:t>ParentChild+     </a:t>
            </a:r>
            <a:fld id="{B6694ED6-95E1-1F45-9658-2ECC6C9484B2}" type="slidenum">
              <a:rPr lang="en-US" sz="1200" smtClean="0">
                <a:latin typeface="+mn-lt"/>
                <a:ea typeface="+mn-ea"/>
                <a:cs typeface="+mn-cs"/>
              </a:rPr>
              <a:pPr defTabSz="914400">
                <a:lnSpc>
                  <a:spcPct val="90000"/>
                </a:lnSpc>
                <a:spcAft>
                  <a:spcPts val="600"/>
                </a:spcAft>
              </a:pPr>
              <a:t>25</a:t>
            </a:fld>
            <a:endParaRPr lang="en-US" sz="1200">
              <a:latin typeface="+mn-lt"/>
              <a:ea typeface="+mn-ea"/>
              <a:cs typeface="+mn-cs"/>
            </a:endParaRPr>
          </a:p>
        </p:txBody>
      </p:sp>
    </p:spTree>
    <p:extLst>
      <p:ext uri="{BB962C8B-B14F-4D97-AF65-F5344CB8AC3E}">
        <p14:creationId xmlns:p14="http://schemas.microsoft.com/office/powerpoint/2010/main" val="3856897641"/>
      </p:ext>
    </p:extLst>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AABD9-8C17-B89D-351A-013E5AA72A62}"/>
              </a:ext>
            </a:extLst>
          </p:cNvPr>
          <p:cNvSpPr>
            <a:spLocks noGrp="1"/>
          </p:cNvSpPr>
          <p:nvPr>
            <p:ph type="title"/>
          </p:nvPr>
        </p:nvSpPr>
        <p:spPr>
          <a:xfrm>
            <a:off x="852297" y="376515"/>
            <a:ext cx="3992787" cy="1232227"/>
          </a:xfrm>
        </p:spPr>
        <p:txBody>
          <a:bodyPr vert="horz" lIns="91440" tIns="45720" rIns="91440" bIns="45720" rtlCol="0" anchor="b">
            <a:normAutofit/>
          </a:bodyPr>
          <a:lstStyle/>
          <a:p>
            <a:pPr defTabSz="914400"/>
            <a:r>
              <a:rPr lang="en-US" sz="3000" kern="1200" dirty="0">
                <a:solidFill>
                  <a:schemeClr val="tx1"/>
                </a:solidFill>
                <a:latin typeface="+mj-lt"/>
                <a:ea typeface="+mj-ea"/>
                <a:cs typeface="+mj-cs"/>
              </a:rPr>
              <a:t>The FAIR Project</a:t>
            </a:r>
          </a:p>
        </p:txBody>
      </p:sp>
      <p:sp>
        <p:nvSpPr>
          <p:cNvPr id="4" name="Content Placeholder 3">
            <a:extLst>
              <a:ext uri="{FF2B5EF4-FFF2-40B4-BE49-F238E27FC236}">
                <a16:creationId xmlns:a16="http://schemas.microsoft.com/office/drawing/2014/main" id="{E3C5A253-089D-A73C-8AF0-18979E053005}"/>
              </a:ext>
            </a:extLst>
          </p:cNvPr>
          <p:cNvSpPr>
            <a:spLocks noGrp="1"/>
          </p:cNvSpPr>
          <p:nvPr>
            <p:ph sz="half" idx="2"/>
          </p:nvPr>
        </p:nvSpPr>
        <p:spPr>
          <a:xfrm>
            <a:off x="858692" y="1804420"/>
            <a:ext cx="3986392" cy="2651312"/>
          </a:xfrm>
        </p:spPr>
        <p:txBody>
          <a:bodyPr vert="horz" lIns="91440" tIns="45720" rIns="91440" bIns="45720" rtlCol="0" anchor="t">
            <a:normAutofit/>
          </a:bodyPr>
          <a:lstStyle/>
          <a:p>
            <a:pPr indent="-228600" defTabSz="914400"/>
            <a:r>
              <a:rPr lang="en-US" sz="1400" b="1" dirty="0">
                <a:latin typeface="+mn-lt"/>
                <a:ea typeface="+mn-ea"/>
                <a:cs typeface="+mn-cs"/>
              </a:rPr>
              <a:t>In 2022, the Family Advocacy and Integrated Resources (FAIR) Project was created. </a:t>
            </a:r>
          </a:p>
          <a:p>
            <a:pPr lvl="1" indent="-228600" defTabSz="914400"/>
            <a:r>
              <a:rPr lang="en-US" sz="1400" b="1" dirty="0">
                <a:latin typeface="+mn-lt"/>
                <a:ea typeface="+mn-ea"/>
                <a:cs typeface="+mn-cs"/>
              </a:rPr>
              <a:t>no-cost civil legal services (housing, public benefits and income and insurance) </a:t>
            </a:r>
            <a:endParaRPr lang="en-US" sz="1400" b="1" dirty="0">
              <a:latin typeface="+mn-lt"/>
              <a:ea typeface="Calibri"/>
              <a:cs typeface="Calibri"/>
            </a:endParaRPr>
          </a:p>
          <a:p>
            <a:pPr lvl="1" indent="-228600" defTabSz="914400"/>
            <a:r>
              <a:rPr lang="en-US" sz="1400" b="1" dirty="0">
                <a:latin typeface="+mn-lt"/>
                <a:ea typeface="+mn-ea"/>
                <a:cs typeface="+mn-cs"/>
              </a:rPr>
              <a:t>crisis prevention funding (low barrier)  within maternal child health home visiting programs to improve outcomes for families with low incomes in Philadelphia.</a:t>
            </a:r>
          </a:p>
          <a:p>
            <a:pPr indent="-228600" defTabSz="914400"/>
            <a:r>
              <a:rPr lang="en-US" sz="1400" b="1" dirty="0">
                <a:latin typeface="+mn-lt"/>
                <a:ea typeface="+mn-ea"/>
                <a:cs typeface="+mn-cs"/>
              </a:rPr>
              <a:t>To date, over 2,400 legal matters have been resolved, and $1.1 million have been dispersed resulting in positive outcomes for families, including improved housing and income stability.</a:t>
            </a:r>
            <a:endParaRPr lang="en-US" sz="1400" b="1" dirty="0">
              <a:latin typeface="+mn-lt"/>
              <a:ea typeface="Calibri"/>
              <a:cs typeface="Calibri"/>
            </a:endParaRPr>
          </a:p>
        </p:txBody>
      </p:sp>
      <p:pic>
        <p:nvPicPr>
          <p:cNvPr id="7" name="Content Placeholder 6" descr="A logo for a company&#10;&#10;AI-generated content may be incorrect.">
            <a:extLst>
              <a:ext uri="{FF2B5EF4-FFF2-40B4-BE49-F238E27FC236}">
                <a16:creationId xmlns:a16="http://schemas.microsoft.com/office/drawing/2014/main" id="{C00E8C9E-E430-FC82-70F4-4053DF2805DD}"/>
              </a:ext>
            </a:extLst>
          </p:cNvPr>
          <p:cNvPicPr>
            <a:picLocks noChangeAspect="1"/>
          </p:cNvPicPr>
          <p:nvPr/>
        </p:nvPicPr>
        <p:blipFill>
          <a:blip r:embed="rId3"/>
          <a:stretch>
            <a:fillRect/>
          </a:stretch>
        </p:blipFill>
        <p:spPr>
          <a:xfrm>
            <a:off x="5306975" y="1813465"/>
            <a:ext cx="3127897" cy="1540489"/>
          </a:xfrm>
          <a:prstGeom prst="rect">
            <a:avLst/>
          </a:prstGeom>
        </p:spPr>
      </p:pic>
      <p:sp>
        <p:nvSpPr>
          <p:cNvPr id="5" name="Slide Number Placeholder 4">
            <a:extLst>
              <a:ext uri="{FF2B5EF4-FFF2-40B4-BE49-F238E27FC236}">
                <a16:creationId xmlns:a16="http://schemas.microsoft.com/office/drawing/2014/main" id="{98734B5A-83CF-6853-3861-EEB1DD1C4F83}"/>
              </a:ext>
            </a:extLst>
          </p:cNvPr>
          <p:cNvSpPr>
            <a:spLocks noGrp="1"/>
          </p:cNvSpPr>
          <p:nvPr>
            <p:ph type="sldNum" sz="quarter" idx="12"/>
          </p:nvPr>
        </p:nvSpPr>
        <p:spPr>
          <a:xfrm>
            <a:off x="8778240" y="4844533"/>
            <a:ext cx="336042" cy="273844"/>
          </a:xfrm>
        </p:spPr>
        <p:txBody>
          <a:bodyPr vert="horz" lIns="91440" tIns="45720" rIns="91440" bIns="45720" rtlCol="0" anchor="ctr">
            <a:normAutofit/>
          </a:bodyPr>
          <a:lstStyle/>
          <a:p>
            <a:pPr defTabSz="914400">
              <a:lnSpc>
                <a:spcPct val="90000"/>
              </a:lnSpc>
              <a:spcAft>
                <a:spcPts val="600"/>
              </a:spcAft>
            </a:pPr>
            <a:r>
              <a:rPr lang="en-US" sz="400">
                <a:solidFill>
                  <a:srgbClr val="FFFFFF"/>
                </a:solidFill>
                <a:latin typeface="+mn-lt"/>
                <a:ea typeface="+mn-ea"/>
                <a:cs typeface="+mn-cs"/>
              </a:rPr>
              <a:t>ParentChild+     </a:t>
            </a:r>
            <a:fld id="{B6694ED6-95E1-1F45-9658-2ECC6C9484B2}" type="slidenum">
              <a:rPr lang="en-US" sz="400">
                <a:solidFill>
                  <a:srgbClr val="FFFFFF"/>
                </a:solidFill>
                <a:latin typeface="+mn-lt"/>
                <a:ea typeface="+mn-ea"/>
                <a:cs typeface="+mn-cs"/>
              </a:rPr>
              <a:pPr defTabSz="914400">
                <a:lnSpc>
                  <a:spcPct val="90000"/>
                </a:lnSpc>
                <a:spcAft>
                  <a:spcPts val="600"/>
                </a:spcAft>
              </a:pPr>
              <a:t>26</a:t>
            </a:fld>
            <a:endParaRPr lang="en-US" sz="400">
              <a:solidFill>
                <a:srgbClr val="FFFFFF"/>
              </a:solidFill>
              <a:latin typeface="+mn-lt"/>
              <a:ea typeface="+mn-ea"/>
              <a:cs typeface="+mn-cs"/>
            </a:endParaRPr>
          </a:p>
        </p:txBody>
      </p:sp>
    </p:spTree>
    <p:extLst>
      <p:ext uri="{BB962C8B-B14F-4D97-AF65-F5344CB8AC3E}">
        <p14:creationId xmlns:p14="http://schemas.microsoft.com/office/powerpoint/2010/main" val="476398240"/>
      </p:ext>
    </p:extLst>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0" y="3871901"/>
            <a:ext cx="1307909" cy="1307909"/>
          </a:xfrm>
          <a:custGeom>
            <a:avLst/>
            <a:gdLst/>
            <a:ahLst/>
            <a:cxnLst/>
            <a:rect l="l" t="t" r="r" b="b"/>
            <a:pathLst>
              <a:path w="2615818" h="2615818">
                <a:moveTo>
                  <a:pt x="0" y="0"/>
                </a:moveTo>
                <a:lnTo>
                  <a:pt x="2615818" y="0"/>
                </a:lnTo>
                <a:lnTo>
                  <a:pt x="2615818" y="2615818"/>
                </a:lnTo>
                <a:lnTo>
                  <a:pt x="0" y="2615818"/>
                </a:lnTo>
                <a:lnTo>
                  <a:pt x="0" y="0"/>
                </a:lnTo>
                <a:close/>
              </a:path>
            </a:pathLst>
          </a:custGeom>
          <a:blipFill>
            <a:blip r:embed="rId2"/>
            <a:stretch>
              <a:fillRect/>
            </a:stretch>
          </a:blipFill>
        </p:spPr>
        <p:txBody>
          <a:bodyPr/>
          <a:lstStyle/>
          <a:p>
            <a:endParaRPr lang="en-US" sz="675"/>
          </a:p>
        </p:txBody>
      </p:sp>
      <p:sp>
        <p:nvSpPr>
          <p:cNvPr id="4" name="Freeform 4"/>
          <p:cNvSpPr/>
          <p:nvPr/>
        </p:nvSpPr>
        <p:spPr>
          <a:xfrm>
            <a:off x="4661671" y="1295399"/>
            <a:ext cx="4816673" cy="4816673"/>
          </a:xfrm>
          <a:custGeom>
            <a:avLst/>
            <a:gdLst/>
            <a:ahLst/>
            <a:cxnLst/>
            <a:rect l="l" t="t" r="r" b="b"/>
            <a:pathLst>
              <a:path w="9633346" h="9633346">
                <a:moveTo>
                  <a:pt x="0" y="0"/>
                </a:moveTo>
                <a:lnTo>
                  <a:pt x="9633346" y="0"/>
                </a:lnTo>
                <a:lnTo>
                  <a:pt x="9633346" y="9633346"/>
                </a:lnTo>
                <a:lnTo>
                  <a:pt x="0" y="9633346"/>
                </a:lnTo>
                <a:lnTo>
                  <a:pt x="0" y="0"/>
                </a:lnTo>
                <a:close/>
              </a:path>
            </a:pathLst>
          </a:custGeom>
          <a:blipFill>
            <a:blip r:embed="rId3"/>
            <a:stretch>
              <a:fillRect/>
            </a:stretch>
          </a:blipFill>
        </p:spPr>
        <p:txBody>
          <a:bodyPr/>
          <a:lstStyle/>
          <a:p>
            <a:endParaRPr lang="en-US" sz="675"/>
          </a:p>
        </p:txBody>
      </p:sp>
      <p:sp>
        <p:nvSpPr>
          <p:cNvPr id="5" name="Freeform 5"/>
          <p:cNvSpPr/>
          <p:nvPr/>
        </p:nvSpPr>
        <p:spPr>
          <a:xfrm>
            <a:off x="5870432" y="1439738"/>
            <a:ext cx="2902618" cy="4353927"/>
          </a:xfrm>
          <a:custGeom>
            <a:avLst/>
            <a:gdLst/>
            <a:ahLst/>
            <a:cxnLst/>
            <a:rect l="l" t="t" r="r" b="b"/>
            <a:pathLst>
              <a:path w="5805236" h="8707854">
                <a:moveTo>
                  <a:pt x="0" y="0"/>
                </a:moveTo>
                <a:lnTo>
                  <a:pt x="5805236" y="0"/>
                </a:lnTo>
                <a:lnTo>
                  <a:pt x="5805236" y="8707854"/>
                </a:lnTo>
                <a:lnTo>
                  <a:pt x="0" y="8707854"/>
                </a:lnTo>
                <a:lnTo>
                  <a:pt x="0" y="0"/>
                </a:lnTo>
                <a:close/>
              </a:path>
            </a:pathLst>
          </a:custGeom>
          <a:blipFill>
            <a:blip r:embed="rId4"/>
            <a:stretch>
              <a:fillRect/>
            </a:stretch>
          </a:blipFill>
        </p:spPr>
        <p:txBody>
          <a:bodyPr/>
          <a:lstStyle/>
          <a:p>
            <a:endParaRPr lang="en-US" sz="675"/>
          </a:p>
        </p:txBody>
      </p:sp>
      <p:sp>
        <p:nvSpPr>
          <p:cNvPr id="8" name="Title 7">
            <a:extLst>
              <a:ext uri="{FF2B5EF4-FFF2-40B4-BE49-F238E27FC236}">
                <a16:creationId xmlns:a16="http://schemas.microsoft.com/office/drawing/2014/main" id="{0A547FDD-032A-6F05-4CE5-51C474768D71}"/>
              </a:ext>
            </a:extLst>
          </p:cNvPr>
          <p:cNvSpPr>
            <a:spLocks noGrp="1"/>
          </p:cNvSpPr>
          <p:nvPr>
            <p:ph type="title"/>
          </p:nvPr>
        </p:nvSpPr>
        <p:spPr>
          <a:xfrm>
            <a:off x="457199" y="631546"/>
            <a:ext cx="5112327" cy="571500"/>
          </a:xfrm>
        </p:spPr>
        <p:txBody>
          <a:bodyPr>
            <a:noAutofit/>
          </a:bodyPr>
          <a:lstStyle/>
          <a:p>
            <a:r>
              <a:rPr lang="en-US" dirty="0">
                <a:latin typeface="+mn-lt"/>
                <a:ea typeface="+mj-ea"/>
                <a:cs typeface="+mj-cs"/>
              </a:rPr>
              <a:t>Impact on </a:t>
            </a:r>
            <a:r>
              <a:rPr lang="en-US" dirty="0" err="1">
                <a:latin typeface="+mn-lt"/>
                <a:ea typeface="+mj-ea"/>
                <a:cs typeface="+mj-cs"/>
              </a:rPr>
              <a:t>ParentChild</a:t>
            </a:r>
            <a:r>
              <a:rPr lang="en-US" dirty="0">
                <a:latin typeface="+mn-lt"/>
                <a:ea typeface="+mj-ea"/>
                <a:cs typeface="+mj-cs"/>
              </a:rPr>
              <a:t>+ Families</a:t>
            </a:r>
            <a:endParaRPr lang="en-US" dirty="0">
              <a:latin typeface="+mn-lt"/>
            </a:endParaRPr>
          </a:p>
        </p:txBody>
      </p:sp>
      <p:sp>
        <p:nvSpPr>
          <p:cNvPr id="9" name="Content Placeholder 8">
            <a:extLst>
              <a:ext uri="{FF2B5EF4-FFF2-40B4-BE49-F238E27FC236}">
                <a16:creationId xmlns:a16="http://schemas.microsoft.com/office/drawing/2014/main" id="{6B017BBF-421A-FCD7-56C9-730F6FD63BCC}"/>
              </a:ext>
            </a:extLst>
          </p:cNvPr>
          <p:cNvSpPr>
            <a:spLocks noGrp="1"/>
          </p:cNvSpPr>
          <p:nvPr>
            <p:ph idx="1"/>
          </p:nvPr>
        </p:nvSpPr>
        <p:spPr>
          <a:xfrm>
            <a:off x="776515" y="1439738"/>
            <a:ext cx="4114800" cy="2951678"/>
          </a:xfrm>
        </p:spPr>
        <p:txBody>
          <a:bodyPr>
            <a:normAutofit fontScale="92500" lnSpcReduction="10000"/>
          </a:bodyPr>
          <a:lstStyle/>
          <a:p>
            <a:pPr defTabSz="914400"/>
            <a:r>
              <a:rPr lang="en-US" sz="2400" b="1" dirty="0">
                <a:latin typeface="+mn-lt"/>
                <a:ea typeface="+mn-ea"/>
                <a:cs typeface="+mn-cs"/>
              </a:rPr>
              <a:t>To date, </a:t>
            </a:r>
            <a:r>
              <a:rPr lang="en-US" sz="2400" b="1" dirty="0" err="1">
                <a:latin typeface="+mn-lt"/>
                <a:ea typeface="+mn-ea"/>
                <a:cs typeface="+mn-cs"/>
              </a:rPr>
              <a:t>ParentChild</a:t>
            </a:r>
            <a:r>
              <a:rPr lang="en-US" sz="2400" b="1" dirty="0">
                <a:latin typeface="+mn-lt"/>
                <a:ea typeface="+mn-ea"/>
                <a:cs typeface="+mn-cs"/>
              </a:rPr>
              <a:t>+ staff referred 49 unique participants for support. Many participants had more than one unmet need. </a:t>
            </a:r>
          </a:p>
          <a:p>
            <a:pPr defTabSz="914400"/>
            <a:r>
              <a:rPr lang="en-US" sz="2400" b="1" dirty="0">
                <a:latin typeface="+mn-lt"/>
                <a:ea typeface="+mn-ea"/>
                <a:cs typeface="+mn-cs"/>
              </a:rPr>
              <a:t>Housing insecurity was most frequent need</a:t>
            </a:r>
          </a:p>
          <a:p>
            <a:pPr defTabSz="914400"/>
            <a:r>
              <a:rPr lang="en-US" sz="2400" b="1" dirty="0">
                <a:latin typeface="+mn-lt"/>
                <a:ea typeface="+mn-ea"/>
                <a:cs typeface="+mn-cs"/>
              </a:rPr>
              <a:t>Other needs included educational, utilities, furniture</a:t>
            </a:r>
          </a:p>
          <a:p>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70155189-D96C-4527-B0EC-654B946BE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1D4D7E-5E72-611A-AF1B-57B5504B7FCB}"/>
              </a:ext>
            </a:extLst>
          </p:cNvPr>
          <p:cNvSpPr>
            <a:spLocks noGrp="1"/>
          </p:cNvSpPr>
          <p:nvPr>
            <p:ph type="title"/>
          </p:nvPr>
        </p:nvSpPr>
        <p:spPr>
          <a:xfrm>
            <a:off x="628650" y="417891"/>
            <a:ext cx="7886700" cy="1542783"/>
          </a:xfrm>
        </p:spPr>
        <p:txBody>
          <a:bodyPr vert="horz" lIns="91440" tIns="45720" rIns="91440" bIns="45720" rtlCol="0" anchor="ctr">
            <a:normAutofit/>
          </a:bodyPr>
          <a:lstStyle/>
          <a:p>
            <a:pPr defTabSz="914400"/>
            <a:r>
              <a:rPr lang="en-US" sz="3900" kern="1200">
                <a:solidFill>
                  <a:schemeClr val="tx1"/>
                </a:solidFill>
                <a:latin typeface="+mj-lt"/>
                <a:ea typeface="+mj-ea"/>
                <a:cs typeface="+mj-cs"/>
              </a:rPr>
              <a:t>Impact on Systems</a:t>
            </a:r>
          </a:p>
        </p:txBody>
      </p:sp>
      <p:pic>
        <p:nvPicPr>
          <p:cNvPr id="9" name="Content Placeholder 8">
            <a:extLst>
              <a:ext uri="{FF2B5EF4-FFF2-40B4-BE49-F238E27FC236}">
                <a16:creationId xmlns:a16="http://schemas.microsoft.com/office/drawing/2014/main" id="{5FEBA448-AEAE-0076-F590-82CDEB6BA92F}"/>
              </a:ext>
            </a:extLst>
          </p:cNvPr>
          <p:cNvPicPr>
            <a:picLocks noGrp="1" noChangeAspect="1"/>
          </p:cNvPicPr>
          <p:nvPr>
            <p:ph sz="half" idx="2"/>
          </p:nvPr>
        </p:nvPicPr>
        <p:blipFill>
          <a:blip r:embed="rId2"/>
          <a:srcRect l="5830" r="10262" b="1"/>
          <a:stretch/>
        </p:blipFill>
        <p:spPr>
          <a:xfrm>
            <a:off x="145574" y="2452874"/>
            <a:ext cx="2848152" cy="1909316"/>
          </a:xfrm>
          <a:prstGeom prst="rect">
            <a:avLst/>
          </a:prstGeom>
        </p:spPr>
      </p:pic>
      <p:pic>
        <p:nvPicPr>
          <p:cNvPr id="3" name="Picture 2">
            <a:extLst>
              <a:ext uri="{FF2B5EF4-FFF2-40B4-BE49-F238E27FC236}">
                <a16:creationId xmlns:a16="http://schemas.microsoft.com/office/drawing/2014/main" id="{F52CA7DA-37EC-A946-70AE-9D68B45E3FF9}"/>
              </a:ext>
            </a:extLst>
          </p:cNvPr>
          <p:cNvPicPr>
            <a:picLocks noChangeAspect="1"/>
          </p:cNvPicPr>
          <p:nvPr/>
        </p:nvPicPr>
        <p:blipFill>
          <a:blip r:embed="rId3"/>
          <a:stretch>
            <a:fillRect/>
          </a:stretch>
        </p:blipFill>
        <p:spPr>
          <a:xfrm>
            <a:off x="3147295" y="1566454"/>
            <a:ext cx="2848152" cy="1602085"/>
          </a:xfrm>
          <a:prstGeom prst="rect">
            <a:avLst/>
          </a:prstGeom>
        </p:spPr>
      </p:pic>
      <p:pic>
        <p:nvPicPr>
          <p:cNvPr id="6" name="Content Placeholder 5">
            <a:extLst>
              <a:ext uri="{FF2B5EF4-FFF2-40B4-BE49-F238E27FC236}">
                <a16:creationId xmlns:a16="http://schemas.microsoft.com/office/drawing/2014/main" id="{73ACE816-E2E1-242B-F681-2EDE10E5465B}"/>
              </a:ext>
            </a:extLst>
          </p:cNvPr>
          <p:cNvPicPr>
            <a:picLocks noGrp="1" noChangeAspect="1"/>
          </p:cNvPicPr>
          <p:nvPr>
            <p:ph sz="half" idx="1"/>
          </p:nvPr>
        </p:nvPicPr>
        <p:blipFill>
          <a:blip r:embed="rId4"/>
          <a:srcRect l="16091" r="1" b="1"/>
          <a:stretch/>
        </p:blipFill>
        <p:spPr>
          <a:xfrm>
            <a:off x="6144504" y="2452874"/>
            <a:ext cx="2848152" cy="1909316"/>
          </a:xfrm>
          <a:prstGeom prst="rect">
            <a:avLst/>
          </a:prstGeom>
        </p:spPr>
      </p:pic>
      <p:sp>
        <p:nvSpPr>
          <p:cNvPr id="5" name="Slide Number Placeholder 4">
            <a:extLst>
              <a:ext uri="{FF2B5EF4-FFF2-40B4-BE49-F238E27FC236}">
                <a16:creationId xmlns:a16="http://schemas.microsoft.com/office/drawing/2014/main" id="{5BFB7F1F-3C4A-74F6-1B4F-6B4B19D902B5}"/>
              </a:ext>
            </a:extLst>
          </p:cNvPr>
          <p:cNvSpPr>
            <a:spLocks noGrp="1"/>
          </p:cNvSpPr>
          <p:nvPr>
            <p:ph type="sldNum" sz="quarter" idx="12"/>
          </p:nvPr>
        </p:nvSpPr>
        <p:spPr>
          <a:xfrm>
            <a:off x="6457950" y="4767262"/>
            <a:ext cx="2057400" cy="273844"/>
          </a:xfrm>
        </p:spPr>
        <p:txBody>
          <a:bodyPr vert="horz" lIns="91440" tIns="45720" rIns="91440" bIns="45720" rtlCol="0" anchor="ctr">
            <a:normAutofit/>
          </a:bodyPr>
          <a:lstStyle/>
          <a:p>
            <a:pPr defTabSz="914400">
              <a:lnSpc>
                <a:spcPct val="90000"/>
              </a:lnSpc>
              <a:spcAft>
                <a:spcPts val="600"/>
              </a:spcAft>
            </a:pPr>
            <a:r>
              <a:rPr lang="en-US" sz="1200">
                <a:latin typeface="+mn-lt"/>
                <a:ea typeface="+mn-ea"/>
                <a:cs typeface="+mn-cs"/>
              </a:rPr>
              <a:t>ParentChild+     </a:t>
            </a:r>
            <a:fld id="{B6694ED6-95E1-1F45-9658-2ECC6C9484B2}" type="slidenum">
              <a:rPr lang="en-US" sz="1200" smtClean="0">
                <a:latin typeface="+mn-lt"/>
                <a:ea typeface="+mn-ea"/>
                <a:cs typeface="+mn-cs"/>
              </a:rPr>
              <a:pPr defTabSz="914400">
                <a:lnSpc>
                  <a:spcPct val="90000"/>
                </a:lnSpc>
                <a:spcAft>
                  <a:spcPts val="600"/>
                </a:spcAft>
              </a:pPr>
              <a:t>28</a:t>
            </a:fld>
            <a:endParaRPr lang="en-US" sz="1200">
              <a:latin typeface="+mn-lt"/>
              <a:ea typeface="+mn-ea"/>
              <a:cs typeface="+mn-cs"/>
            </a:endParaRPr>
          </a:p>
        </p:txBody>
      </p:sp>
    </p:spTree>
    <p:extLst>
      <p:ext uri="{BB962C8B-B14F-4D97-AF65-F5344CB8AC3E}">
        <p14:creationId xmlns:p14="http://schemas.microsoft.com/office/powerpoint/2010/main" val="3702360209"/>
      </p:ext>
    </p:extLst>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27"/>
          <p:cNvSpPr/>
          <p:nvPr/>
        </p:nvSpPr>
        <p:spPr>
          <a:xfrm>
            <a:off x="0" y="0"/>
            <a:ext cx="9141714" cy="5143500"/>
          </a:xfrm>
          <a:prstGeom prst="rect">
            <a:avLst/>
          </a:prstGeom>
          <a:solidFill>
            <a:schemeClr val="lt1"/>
          </a:solidFill>
          <a:ln>
            <a:noFill/>
          </a:ln>
        </p:spPr>
        <p:txBody>
          <a:bodyPr spcFirstLastPara="1" wrap="square" lIns="68569" tIns="34275" rIns="68569" bIns="34275" anchor="ctr" anchorCtr="0">
            <a:noAutofit/>
          </a:bodyPr>
          <a:lstStyle/>
          <a:p>
            <a:pPr algn="ctr"/>
            <a:endParaRPr sz="1050">
              <a:solidFill>
                <a:schemeClr val="lt1"/>
              </a:solidFill>
              <a:latin typeface="Arial"/>
              <a:ea typeface="Arial"/>
              <a:cs typeface="Arial"/>
              <a:sym typeface="Arial"/>
            </a:endParaRPr>
          </a:p>
        </p:txBody>
      </p:sp>
      <p:sp>
        <p:nvSpPr>
          <p:cNvPr id="279" name="Google Shape;279;p27"/>
          <p:cNvSpPr txBox="1">
            <a:spLocks noGrp="1"/>
          </p:cNvSpPr>
          <p:nvPr>
            <p:ph type="title"/>
          </p:nvPr>
        </p:nvSpPr>
        <p:spPr>
          <a:xfrm>
            <a:off x="482603" y="445361"/>
            <a:ext cx="2563994" cy="4187361"/>
          </a:xfrm>
          <a:prstGeom prst="rect">
            <a:avLst/>
          </a:prstGeom>
          <a:noFill/>
          <a:ln>
            <a:noFill/>
          </a:ln>
        </p:spPr>
        <p:txBody>
          <a:bodyPr spcFirstLastPara="1" vert="horz" wrap="square" lIns="68569" tIns="34275" rIns="68569" bIns="34275" rtlCol="0" anchor="ctr" anchorCtr="0">
            <a:normAutofit/>
          </a:bodyPr>
          <a:lstStyle/>
          <a:p>
            <a:pPr>
              <a:spcBef>
                <a:spcPts val="0"/>
              </a:spcBef>
              <a:buClr>
                <a:schemeClr val="dk1"/>
              </a:buClr>
              <a:buSzPts val="1800"/>
            </a:pPr>
            <a:r>
              <a:rPr lang="en-US" sz="4050">
                <a:solidFill>
                  <a:srgbClr val="003865"/>
                </a:solidFill>
                <a:latin typeface="Montserrat"/>
                <a:ea typeface="Montserrat"/>
                <a:cs typeface="Montserrat"/>
                <a:sym typeface="Montserrat"/>
              </a:rPr>
              <a:t>Lessons Learned</a:t>
            </a:r>
            <a:endParaRPr/>
          </a:p>
        </p:txBody>
      </p:sp>
      <p:sp>
        <p:nvSpPr>
          <p:cNvPr id="280" name="Google Shape;280;p27"/>
          <p:cNvSpPr/>
          <p:nvPr/>
        </p:nvSpPr>
        <p:spPr>
          <a:xfrm rot="5400000">
            <a:off x="1220588" y="2597039"/>
            <a:ext cx="4057650" cy="13716"/>
          </a:xfrm>
          <a:custGeom>
            <a:avLst/>
            <a:gdLst/>
            <a:ahLst/>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68569" tIns="34275" rIns="68569" bIns="34275" anchor="ctr" anchorCtr="0">
            <a:noAutofit/>
          </a:bodyPr>
          <a:lstStyle/>
          <a:p>
            <a:pPr algn="ctr"/>
            <a:endParaRPr sz="1050">
              <a:solidFill>
                <a:schemeClr val="lt1"/>
              </a:solidFill>
              <a:latin typeface="Arial"/>
              <a:ea typeface="Arial"/>
              <a:cs typeface="Arial"/>
              <a:sym typeface="Arial"/>
            </a:endParaRPr>
          </a:p>
        </p:txBody>
      </p:sp>
      <p:grpSp>
        <p:nvGrpSpPr>
          <p:cNvPr id="281" name="Google Shape;281;p27"/>
          <p:cNvGrpSpPr/>
          <p:nvPr/>
        </p:nvGrpSpPr>
        <p:grpSpPr>
          <a:xfrm>
            <a:off x="3486014" y="482644"/>
            <a:ext cx="5175384" cy="4148051"/>
            <a:chOff x="0" y="2703"/>
            <a:chExt cx="6900512" cy="5530734"/>
          </a:xfrm>
        </p:grpSpPr>
        <p:cxnSp>
          <p:nvCxnSpPr>
            <p:cNvPr id="282" name="Google Shape;282;p27"/>
            <p:cNvCxnSpPr/>
            <p:nvPr/>
          </p:nvCxnSpPr>
          <p:spPr>
            <a:xfrm>
              <a:off x="0" y="2703"/>
              <a:ext cx="6900512" cy="0"/>
            </a:xfrm>
            <a:prstGeom prst="straightConnector1">
              <a:avLst/>
            </a:prstGeom>
            <a:solidFill>
              <a:schemeClr val="accent2"/>
            </a:solidFill>
            <a:ln w="25400" cap="flat" cmpd="sng">
              <a:solidFill>
                <a:schemeClr val="accent2"/>
              </a:solidFill>
              <a:prstDash val="solid"/>
              <a:round/>
              <a:headEnd type="none" w="sm" len="sm"/>
              <a:tailEnd type="none" w="sm" len="sm"/>
            </a:ln>
          </p:spPr>
        </p:cxnSp>
        <p:sp>
          <p:nvSpPr>
            <p:cNvPr id="283" name="Google Shape;283;p27"/>
            <p:cNvSpPr/>
            <p:nvPr/>
          </p:nvSpPr>
          <p:spPr>
            <a:xfrm>
              <a:off x="0" y="2703"/>
              <a:ext cx="6900512" cy="1843578"/>
            </a:xfrm>
            <a:prstGeom prst="rect">
              <a:avLst/>
            </a:prstGeom>
            <a:noFill/>
            <a:ln>
              <a:noFill/>
            </a:ln>
          </p:spPr>
          <p:txBody>
            <a:bodyPr spcFirstLastPara="1" wrap="square" lIns="68569" tIns="68569" rIns="68569" bIns="68569" anchor="ctr" anchorCtr="0">
              <a:noAutofit/>
            </a:bodyPr>
            <a:lstStyle/>
            <a:p>
              <a:endParaRPr sz="1013"/>
            </a:p>
          </p:txBody>
        </p:sp>
        <p:sp>
          <p:nvSpPr>
            <p:cNvPr id="284" name="Google Shape;284;p27"/>
            <p:cNvSpPr txBox="1"/>
            <p:nvPr/>
          </p:nvSpPr>
          <p:spPr>
            <a:xfrm>
              <a:off x="0" y="2703"/>
              <a:ext cx="6900512" cy="1843578"/>
            </a:xfrm>
            <a:prstGeom prst="rect">
              <a:avLst/>
            </a:prstGeom>
            <a:noFill/>
            <a:ln>
              <a:noFill/>
            </a:ln>
          </p:spPr>
          <p:txBody>
            <a:bodyPr spcFirstLastPara="1" wrap="square" lIns="145725" tIns="145725" rIns="145725" bIns="145725" anchor="t" anchorCtr="0">
              <a:noAutofit/>
            </a:bodyPr>
            <a:lstStyle/>
            <a:p>
              <a:pPr>
                <a:lnSpc>
                  <a:spcPct val="90000"/>
                </a:lnSpc>
                <a:buClr>
                  <a:srgbClr val="000000"/>
                </a:buClr>
                <a:buSzPts val="5100"/>
              </a:pPr>
              <a:r>
                <a:rPr lang="en-US" sz="3825">
                  <a:solidFill>
                    <a:srgbClr val="003865"/>
                  </a:solidFill>
                  <a:latin typeface="Montserrat"/>
                  <a:ea typeface="Montserrat"/>
                  <a:cs typeface="Montserrat"/>
                  <a:sym typeface="Montserrat"/>
                </a:rPr>
                <a:t>Communication </a:t>
              </a:r>
              <a:endParaRPr sz="3825">
                <a:solidFill>
                  <a:srgbClr val="003865"/>
                </a:solidFill>
                <a:latin typeface="Montserrat"/>
                <a:ea typeface="Montserrat"/>
                <a:cs typeface="Montserrat"/>
                <a:sym typeface="Montserrat"/>
              </a:endParaRPr>
            </a:p>
          </p:txBody>
        </p:sp>
        <p:cxnSp>
          <p:nvCxnSpPr>
            <p:cNvPr id="285" name="Google Shape;285;p27"/>
            <p:cNvCxnSpPr/>
            <p:nvPr/>
          </p:nvCxnSpPr>
          <p:spPr>
            <a:xfrm>
              <a:off x="0" y="1846281"/>
              <a:ext cx="6900512" cy="0"/>
            </a:xfrm>
            <a:prstGeom prst="straightConnector1">
              <a:avLst/>
            </a:prstGeom>
            <a:solidFill>
              <a:schemeClr val="accent3"/>
            </a:solidFill>
            <a:ln w="25400" cap="flat" cmpd="sng">
              <a:solidFill>
                <a:schemeClr val="accent3"/>
              </a:solidFill>
              <a:prstDash val="solid"/>
              <a:round/>
              <a:headEnd type="none" w="sm" len="sm"/>
              <a:tailEnd type="none" w="sm" len="sm"/>
            </a:ln>
          </p:spPr>
        </p:cxnSp>
        <p:sp>
          <p:nvSpPr>
            <p:cNvPr id="286" name="Google Shape;286;p27"/>
            <p:cNvSpPr/>
            <p:nvPr/>
          </p:nvSpPr>
          <p:spPr>
            <a:xfrm>
              <a:off x="0" y="1846281"/>
              <a:ext cx="6900512" cy="1843578"/>
            </a:xfrm>
            <a:prstGeom prst="rect">
              <a:avLst/>
            </a:prstGeom>
            <a:noFill/>
            <a:ln>
              <a:noFill/>
            </a:ln>
          </p:spPr>
          <p:txBody>
            <a:bodyPr spcFirstLastPara="1" wrap="square" lIns="68569" tIns="68569" rIns="68569" bIns="68569" anchor="ctr" anchorCtr="0">
              <a:noAutofit/>
            </a:bodyPr>
            <a:lstStyle/>
            <a:p>
              <a:endParaRPr sz="1013"/>
            </a:p>
          </p:txBody>
        </p:sp>
        <p:sp>
          <p:nvSpPr>
            <p:cNvPr id="287" name="Google Shape;287;p27"/>
            <p:cNvSpPr txBox="1"/>
            <p:nvPr/>
          </p:nvSpPr>
          <p:spPr>
            <a:xfrm>
              <a:off x="0" y="1846281"/>
              <a:ext cx="6900512" cy="1843578"/>
            </a:xfrm>
            <a:prstGeom prst="rect">
              <a:avLst/>
            </a:prstGeom>
            <a:noFill/>
            <a:ln>
              <a:noFill/>
            </a:ln>
          </p:spPr>
          <p:txBody>
            <a:bodyPr spcFirstLastPara="1" wrap="square" lIns="145725" tIns="145725" rIns="145725" bIns="145725" anchor="t" anchorCtr="0">
              <a:noAutofit/>
            </a:bodyPr>
            <a:lstStyle/>
            <a:p>
              <a:pPr>
                <a:lnSpc>
                  <a:spcPct val="90000"/>
                </a:lnSpc>
                <a:buClr>
                  <a:srgbClr val="000000"/>
                </a:buClr>
                <a:buSzPts val="5100"/>
              </a:pPr>
              <a:r>
                <a:rPr lang="en-US" sz="3825">
                  <a:solidFill>
                    <a:srgbClr val="003865"/>
                  </a:solidFill>
                  <a:latin typeface="Montserrat"/>
                  <a:ea typeface="Montserrat"/>
                  <a:cs typeface="Montserrat"/>
                  <a:sym typeface="Montserrat"/>
                </a:rPr>
                <a:t>Relationships</a:t>
              </a:r>
              <a:endParaRPr sz="3825">
                <a:solidFill>
                  <a:srgbClr val="003865"/>
                </a:solidFill>
                <a:latin typeface="Montserrat"/>
                <a:ea typeface="Montserrat"/>
                <a:cs typeface="Montserrat"/>
                <a:sym typeface="Montserrat"/>
              </a:endParaRPr>
            </a:p>
          </p:txBody>
        </p:sp>
        <p:cxnSp>
          <p:nvCxnSpPr>
            <p:cNvPr id="288" name="Google Shape;288;p27"/>
            <p:cNvCxnSpPr/>
            <p:nvPr/>
          </p:nvCxnSpPr>
          <p:spPr>
            <a:xfrm>
              <a:off x="0" y="3689859"/>
              <a:ext cx="6900512" cy="0"/>
            </a:xfrm>
            <a:prstGeom prst="straightConnector1">
              <a:avLst/>
            </a:prstGeom>
            <a:solidFill>
              <a:schemeClr val="accent4"/>
            </a:solidFill>
            <a:ln w="25400" cap="flat" cmpd="sng">
              <a:solidFill>
                <a:schemeClr val="accent4"/>
              </a:solidFill>
              <a:prstDash val="solid"/>
              <a:round/>
              <a:headEnd type="none" w="sm" len="sm"/>
              <a:tailEnd type="none" w="sm" len="sm"/>
            </a:ln>
          </p:spPr>
        </p:cxnSp>
        <p:sp>
          <p:nvSpPr>
            <p:cNvPr id="289" name="Google Shape;289;p27"/>
            <p:cNvSpPr/>
            <p:nvPr/>
          </p:nvSpPr>
          <p:spPr>
            <a:xfrm>
              <a:off x="0" y="3689859"/>
              <a:ext cx="6900512" cy="1843578"/>
            </a:xfrm>
            <a:prstGeom prst="rect">
              <a:avLst/>
            </a:prstGeom>
            <a:noFill/>
            <a:ln>
              <a:noFill/>
            </a:ln>
          </p:spPr>
          <p:txBody>
            <a:bodyPr spcFirstLastPara="1" wrap="square" lIns="68569" tIns="68569" rIns="68569" bIns="68569" anchor="ctr" anchorCtr="0">
              <a:noAutofit/>
            </a:bodyPr>
            <a:lstStyle/>
            <a:p>
              <a:endParaRPr sz="1013"/>
            </a:p>
          </p:txBody>
        </p:sp>
        <p:sp>
          <p:nvSpPr>
            <p:cNvPr id="290" name="Google Shape;290;p27"/>
            <p:cNvSpPr txBox="1"/>
            <p:nvPr/>
          </p:nvSpPr>
          <p:spPr>
            <a:xfrm>
              <a:off x="0" y="3689859"/>
              <a:ext cx="6900512" cy="1843578"/>
            </a:xfrm>
            <a:prstGeom prst="rect">
              <a:avLst/>
            </a:prstGeom>
            <a:noFill/>
            <a:ln>
              <a:noFill/>
            </a:ln>
          </p:spPr>
          <p:txBody>
            <a:bodyPr spcFirstLastPara="1" wrap="square" lIns="145725" tIns="145725" rIns="145725" bIns="145725" anchor="t" anchorCtr="0">
              <a:noAutofit/>
            </a:bodyPr>
            <a:lstStyle/>
            <a:p>
              <a:pPr>
                <a:lnSpc>
                  <a:spcPct val="90000"/>
                </a:lnSpc>
                <a:buClr>
                  <a:srgbClr val="000000"/>
                </a:buClr>
                <a:buSzPts val="5100"/>
              </a:pPr>
              <a:r>
                <a:rPr lang="en-US" sz="3825">
                  <a:solidFill>
                    <a:srgbClr val="003865"/>
                  </a:solidFill>
                  <a:latin typeface="Montserrat"/>
                  <a:ea typeface="Montserrat"/>
                  <a:cs typeface="Montserrat"/>
                  <a:sym typeface="Montserrat"/>
                </a:rPr>
                <a:t>Relinquishing control</a:t>
              </a:r>
              <a:endParaRPr sz="3825">
                <a:solidFill>
                  <a:srgbClr val="003865"/>
                </a:solidFill>
                <a:latin typeface="Montserrat"/>
                <a:ea typeface="Montserrat"/>
                <a:cs typeface="Montserrat"/>
                <a:sym typeface="Montserrat"/>
              </a:endParaRPr>
            </a:p>
          </p:txBody>
        </p:sp>
      </p:gr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51041" y="184872"/>
            <a:ext cx="5143500" cy="51435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8075524" y="4075024"/>
            <a:ext cx="1068476" cy="1068476"/>
          </a:xfrm>
          <a:custGeom>
            <a:avLst/>
            <a:gdLst/>
            <a:ahLst/>
            <a:cxnLst/>
            <a:rect l="l" t="t" r="r" b="b"/>
            <a:pathLst>
              <a:path w="2136952" h="2136952">
                <a:moveTo>
                  <a:pt x="0" y="0"/>
                </a:moveTo>
                <a:lnTo>
                  <a:pt x="2136952" y="0"/>
                </a:lnTo>
                <a:lnTo>
                  <a:pt x="2136952" y="2136952"/>
                </a:lnTo>
                <a:lnTo>
                  <a:pt x="0" y="2136952"/>
                </a:lnTo>
                <a:lnTo>
                  <a:pt x="0" y="0"/>
                </a:lnTo>
                <a:close/>
              </a:path>
            </a:pathLst>
          </a:custGeom>
          <a:blipFill>
            <a:blip r:embed="rId3"/>
            <a:stretch>
              <a:fillRect/>
            </a:stretch>
          </a:blipFill>
        </p:spPr>
        <p:txBody>
          <a:bodyPr/>
          <a:lstStyle/>
          <a:p>
            <a:endParaRPr lang="en-US"/>
          </a:p>
        </p:txBody>
      </p:sp>
      <p:sp>
        <p:nvSpPr>
          <p:cNvPr id="4" name="Freeform 4"/>
          <p:cNvSpPr/>
          <p:nvPr/>
        </p:nvSpPr>
        <p:spPr>
          <a:xfrm flipH="1">
            <a:off x="-1551041" y="1003319"/>
            <a:ext cx="6210272" cy="4140181"/>
          </a:xfrm>
          <a:custGeom>
            <a:avLst/>
            <a:gdLst/>
            <a:ahLst/>
            <a:cxnLst/>
            <a:rect l="l" t="t" r="r" b="b"/>
            <a:pathLst>
              <a:path w="12420543" h="8280362">
                <a:moveTo>
                  <a:pt x="12420543" y="0"/>
                </a:moveTo>
                <a:lnTo>
                  <a:pt x="0" y="0"/>
                </a:lnTo>
                <a:lnTo>
                  <a:pt x="0" y="8280362"/>
                </a:lnTo>
                <a:lnTo>
                  <a:pt x="12420543" y="8280362"/>
                </a:lnTo>
                <a:lnTo>
                  <a:pt x="12420543" y="0"/>
                </a:lnTo>
                <a:close/>
              </a:path>
            </a:pathLst>
          </a:custGeom>
          <a:blipFill>
            <a:blip r:embed="rId4"/>
            <a:stretch>
              <a:fillRect/>
            </a:stretch>
          </a:blipFill>
        </p:spPr>
        <p:txBody>
          <a:bodyPr/>
          <a:lstStyle/>
          <a:p>
            <a:endParaRPr lang="en-US"/>
          </a:p>
        </p:txBody>
      </p:sp>
      <p:sp>
        <p:nvSpPr>
          <p:cNvPr id="5" name="TextBox 5"/>
          <p:cNvSpPr txBox="1"/>
          <p:nvPr/>
        </p:nvSpPr>
        <p:spPr>
          <a:xfrm>
            <a:off x="3705896" y="383687"/>
            <a:ext cx="5080917" cy="3872855"/>
          </a:xfrm>
          <a:prstGeom prst="rect">
            <a:avLst/>
          </a:prstGeom>
        </p:spPr>
        <p:txBody>
          <a:bodyPr wrap="square" lIns="0" tIns="0" rIns="0" bIns="0" rtlCol="0" anchor="t">
            <a:spAutoFit/>
          </a:bodyPr>
          <a:lstStyle/>
          <a:p>
            <a:pPr>
              <a:lnSpc>
                <a:spcPts val="3780"/>
              </a:lnSpc>
            </a:pPr>
            <a:r>
              <a:rPr lang="en-US" sz="2700" dirty="0">
                <a:solidFill>
                  <a:srgbClr val="FFFFFF"/>
                </a:solidFill>
                <a:latin typeface="Arial"/>
                <a:ea typeface="Arial"/>
                <a:cs typeface="Arial"/>
                <a:sym typeface="Arial"/>
              </a:rPr>
              <a:t>Section </a:t>
            </a:r>
            <a:r>
              <a:rPr lang="en-US" sz="2700" b="1" u="sng" dirty="0">
                <a:solidFill>
                  <a:srgbClr val="002060"/>
                </a:solidFill>
                <a:ea typeface="Arial"/>
                <a:cs typeface="Arial"/>
                <a:sym typeface="Arial"/>
              </a:rPr>
              <a:t>Contact Info:</a:t>
            </a:r>
          </a:p>
          <a:p>
            <a:endParaRPr lang="en-US" sz="2000" b="1" dirty="0">
              <a:solidFill>
                <a:srgbClr val="002060"/>
              </a:solidFill>
              <a:ea typeface="Arial"/>
              <a:cs typeface="Arial"/>
              <a:sym typeface="Arial"/>
            </a:endParaRPr>
          </a:p>
          <a:p>
            <a:r>
              <a:rPr lang="en-US" sz="2000" b="1" dirty="0">
                <a:solidFill>
                  <a:srgbClr val="002060"/>
                </a:solidFill>
                <a:ea typeface="Arial"/>
                <a:cs typeface="Arial"/>
                <a:sym typeface="Arial"/>
              </a:rPr>
              <a:t>Katie Rubinstein</a:t>
            </a:r>
          </a:p>
          <a:p>
            <a:r>
              <a:rPr lang="en-US" sz="2000" b="1" dirty="0">
                <a:solidFill>
                  <a:srgbClr val="002060"/>
                </a:solidFill>
                <a:ea typeface="Arial"/>
                <a:cs typeface="Arial"/>
                <a:sym typeface="Arial"/>
              </a:rPr>
              <a:t>Director of Home-Based and Informal Learning Initiatives, Public Health Management Corporation(PHMC)</a:t>
            </a:r>
          </a:p>
          <a:p>
            <a:r>
              <a:rPr lang="en-US" sz="2000" b="1" dirty="0">
                <a:solidFill>
                  <a:srgbClr val="002060"/>
                </a:solidFill>
                <a:ea typeface="Arial"/>
                <a:cs typeface="Arial"/>
                <a:sym typeface="Arial"/>
                <a:hlinkClick r:id="rId5"/>
              </a:rPr>
              <a:t>kmeister@phmc.org</a:t>
            </a:r>
            <a:endParaRPr lang="en-US" sz="2000" b="1" dirty="0">
              <a:solidFill>
                <a:srgbClr val="002060"/>
              </a:solidFill>
              <a:ea typeface="Arial"/>
              <a:cs typeface="Arial"/>
              <a:sym typeface="Arial"/>
            </a:endParaRPr>
          </a:p>
          <a:p>
            <a:endParaRPr lang="en-US" sz="2000" b="1" dirty="0">
              <a:solidFill>
                <a:srgbClr val="002060"/>
              </a:solidFill>
              <a:ea typeface="Arial"/>
              <a:cs typeface="Arial"/>
              <a:sym typeface="Arial"/>
            </a:endParaRPr>
          </a:p>
          <a:p>
            <a:r>
              <a:rPr lang="en-US" sz="2000" b="1" dirty="0">
                <a:solidFill>
                  <a:srgbClr val="002060"/>
                </a:solidFill>
                <a:ea typeface="Arial"/>
                <a:cs typeface="Arial"/>
                <a:sym typeface="Arial"/>
              </a:rPr>
              <a:t>Malkia Singleton Ofori-Agyekum</a:t>
            </a:r>
          </a:p>
          <a:p>
            <a:r>
              <a:rPr lang="en-US" sz="2000" b="1" dirty="0">
                <a:solidFill>
                  <a:srgbClr val="002060"/>
                </a:solidFill>
                <a:ea typeface="Arial"/>
                <a:cs typeface="Arial"/>
                <a:sym typeface="Arial"/>
              </a:rPr>
              <a:t>Mid-Atlantic Regional Director,</a:t>
            </a:r>
          </a:p>
          <a:p>
            <a:r>
              <a:rPr lang="en-US" sz="2000" b="1" dirty="0" err="1">
                <a:solidFill>
                  <a:srgbClr val="002060"/>
                </a:solidFill>
                <a:ea typeface="Arial"/>
                <a:cs typeface="Arial"/>
                <a:sym typeface="Arial"/>
              </a:rPr>
              <a:t>ParentChild</a:t>
            </a:r>
            <a:r>
              <a:rPr lang="en-US" sz="2000" b="1" dirty="0">
                <a:solidFill>
                  <a:srgbClr val="002060"/>
                </a:solidFill>
                <a:ea typeface="Arial"/>
                <a:cs typeface="Arial"/>
                <a:sym typeface="Arial"/>
              </a:rPr>
              <a:t>+</a:t>
            </a:r>
          </a:p>
          <a:p>
            <a:r>
              <a:rPr lang="en-US" sz="2000" b="1" dirty="0">
                <a:solidFill>
                  <a:srgbClr val="002060"/>
                </a:solidFill>
                <a:ea typeface="Arial"/>
                <a:cs typeface="Arial"/>
                <a:sym typeface="Arial"/>
                <a:hlinkClick r:id="rId6"/>
              </a:rPr>
              <a:t>msingleton@parentchildplus.org</a:t>
            </a:r>
            <a:endParaRPr lang="en-US" sz="2000" b="1" dirty="0">
              <a:solidFill>
                <a:srgbClr val="002060"/>
              </a:solidFil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
      <a:dk1>
        <a:srgbClr val="004978"/>
      </a:dk1>
      <a:lt1>
        <a:srgbClr val="FFFFFF"/>
      </a:lt1>
      <a:dk2>
        <a:srgbClr val="003865"/>
      </a:dk2>
      <a:lt2>
        <a:srgbClr val="E7E6E6"/>
      </a:lt2>
      <a:accent1>
        <a:srgbClr val="00AB8E"/>
      </a:accent1>
      <a:accent2>
        <a:srgbClr val="FFB500"/>
      </a:accent2>
      <a:accent3>
        <a:srgbClr val="707371"/>
      </a:accent3>
      <a:accent4>
        <a:srgbClr val="E00058"/>
      </a:accent4>
      <a:accent5>
        <a:srgbClr val="00AB8E"/>
      </a:accent5>
      <a:accent6>
        <a:srgbClr val="FFB500"/>
      </a:accent6>
      <a:hlink>
        <a:srgbClr val="E0004D"/>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a:blip xmlns:r="http://schemas.openxmlformats.org/officeDocument/2006/relationships" r:embed="rId1"/>
          <a:stretch>
            <a:fillRect/>
          </a:stretch>
        </a:blipFill>
      </a:spPr>
      <a:bodyPr/>
      <a:lstStyle>
        <a:defPPr algn="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0290B01519DA843987B690BBBD04399" ma:contentTypeVersion="15" ma:contentTypeDescription="Create a new document." ma:contentTypeScope="" ma:versionID="229eb3a52e623229eae67dd37b28bd46">
  <xsd:schema xmlns:xsd="http://www.w3.org/2001/XMLSchema" xmlns:xs="http://www.w3.org/2001/XMLSchema" xmlns:p="http://schemas.microsoft.com/office/2006/metadata/properties" xmlns:ns2="479468a1-1719-47a5-8fc1-dd2f516ff861" xmlns:ns3="981a7878-17f0-4178-b901-21ce503fc889" targetNamespace="http://schemas.microsoft.com/office/2006/metadata/properties" ma:root="true" ma:fieldsID="257d20069ddf155f20eea70dec4b5024" ns2:_="" ns3:_="">
    <xsd:import namespace="479468a1-1719-47a5-8fc1-dd2f516ff861"/>
    <xsd:import namespace="981a7878-17f0-4178-b901-21ce503fc88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ObjectDetectorVersion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9468a1-1719-47a5-8fc1-dd2f516ff86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b3bf1ecc-3de7-489a-b66e-c93e9517701d}" ma:internalName="TaxCatchAll" ma:showField="CatchAllData" ma:web="479468a1-1719-47a5-8fc1-dd2f516ff86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1a7878-17f0-4178-b901-21ce503fc88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a2d5906-ebfb-4202-afee-66182c869d7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1a7878-17f0-4178-b901-21ce503fc889">
      <Terms xmlns="http://schemas.microsoft.com/office/infopath/2007/PartnerControls"/>
    </lcf76f155ced4ddcb4097134ff3c332f>
    <TaxCatchAll xmlns="479468a1-1719-47a5-8fc1-dd2f516ff861" xsi:nil="true"/>
  </documentManagement>
</p:properties>
</file>

<file path=customXml/itemProps1.xml><?xml version="1.0" encoding="utf-8"?>
<ds:datastoreItem xmlns:ds="http://schemas.openxmlformats.org/officeDocument/2006/customXml" ds:itemID="{81A2BA38-662A-4554-946D-5A3C65B7CA8E}">
  <ds:schemaRefs>
    <ds:schemaRef ds:uri="http://schemas.microsoft.com/sharepoint/v3/contenttype/forms"/>
  </ds:schemaRefs>
</ds:datastoreItem>
</file>

<file path=customXml/itemProps2.xml><?xml version="1.0" encoding="utf-8"?>
<ds:datastoreItem xmlns:ds="http://schemas.openxmlformats.org/officeDocument/2006/customXml" ds:itemID="{1D5ACAA7-5293-4701-B74E-F1DCF8700B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9468a1-1719-47a5-8fc1-dd2f516ff861"/>
    <ds:schemaRef ds:uri="981a7878-17f0-4178-b901-21ce503fc8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48D4880-1430-427D-8ED7-12E39FB725ED}">
  <ds:schemaRefs>
    <ds:schemaRef ds:uri="http://schemas.microsoft.com/office/2006/metadata/properties"/>
    <ds:schemaRef ds:uri="http://schemas.microsoft.com/office/infopath/2007/PartnerControls"/>
    <ds:schemaRef ds:uri="981a7878-17f0-4178-b901-21ce503fc889"/>
    <ds:schemaRef ds:uri="479468a1-1719-47a5-8fc1-dd2f516ff861"/>
  </ds:schemaRefs>
</ds:datastoreItem>
</file>

<file path=docProps/app.xml><?xml version="1.0" encoding="utf-8"?>
<Properties xmlns="http://schemas.openxmlformats.org/officeDocument/2006/extended-properties" xmlns:vt="http://schemas.openxmlformats.org/officeDocument/2006/docPropsVTypes">
  <Template>Office Theme</Template>
  <TotalTime>11707</TotalTime>
  <Words>1357</Words>
  <Application>Microsoft Macintosh PowerPoint</Application>
  <PresentationFormat>On-screen Show (16:9)</PresentationFormat>
  <Paragraphs>154</Paragraphs>
  <Slides>30</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Arial Black</vt:lpstr>
      <vt:lpstr>Arial Bold</vt:lpstr>
      <vt:lpstr>Calibri</vt:lpstr>
      <vt:lpstr>Courier New</vt:lpstr>
      <vt:lpstr>Montserrat</vt:lpstr>
      <vt:lpstr>Office Theme</vt:lpstr>
      <vt:lpstr>PowerPoint Presentation</vt:lpstr>
      <vt:lpstr>Agenda</vt:lpstr>
      <vt:lpstr>PowerPoint Presentation</vt:lpstr>
      <vt:lpstr>PowerPoint Presentation</vt:lpstr>
      <vt:lpstr>PowerPoint Presentation</vt:lpstr>
      <vt:lpstr>Philadelphia To Date</vt:lpstr>
      <vt:lpstr>Smith Memorial Playground and Playhouse Partnership </vt:lpstr>
      <vt:lpstr>Families Enjoying Smith</vt:lpstr>
      <vt:lpstr>Families Enjoying Smith</vt:lpstr>
      <vt:lpstr>PowerPoint Presentation</vt:lpstr>
      <vt:lpstr>Program model description</vt:lpstr>
      <vt:lpstr> Together We Can </vt:lpstr>
      <vt:lpstr>PowerPoint Presentation</vt:lpstr>
      <vt:lpstr>Choosing Amenities</vt:lpstr>
      <vt:lpstr>Art Museum of Philadelphia   </vt:lpstr>
      <vt:lpstr>Independence Seaport Museum   </vt:lpstr>
      <vt:lpstr>Academy of Natural Sciences 1900</vt:lpstr>
      <vt:lpstr>Choosing Amenities</vt:lpstr>
      <vt:lpstr>Please Touch Museum</vt:lpstr>
      <vt:lpstr>The Philadelphia Zoo</vt:lpstr>
      <vt:lpstr>Insectarium</vt:lpstr>
      <vt:lpstr>Adventure Aquarium</vt:lpstr>
      <vt:lpstr>Support </vt:lpstr>
      <vt:lpstr>PowerPoint Presentation</vt:lpstr>
      <vt:lpstr>The Family Advocacy and Integrated Resources (FAIR) Project   </vt:lpstr>
      <vt:lpstr>The FAIR Project</vt:lpstr>
      <vt:lpstr>Impact on ParentChild+ Families</vt:lpstr>
      <vt:lpstr>Impact on Systems</vt:lpstr>
      <vt:lpstr>Lessons Learned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See</dc:creator>
  <cp:lastModifiedBy>Jessica Faith</cp:lastModifiedBy>
  <cp:revision>112</cp:revision>
  <cp:lastPrinted>2019-03-14T17:39:43Z</cp:lastPrinted>
  <dcterms:created xsi:type="dcterms:W3CDTF">2019-01-24T21:16:37Z</dcterms:created>
  <dcterms:modified xsi:type="dcterms:W3CDTF">2025-05-28T16:52:15Z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0x010100B0290B01519DA843987B690BBBD04399</vt:lpwstr>
  </property>
</Properties>
</file>