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25" r:id="rId4"/>
  </p:sldMasterIdLst>
  <p:notesMasterIdLst>
    <p:notesMasterId r:id="rId26"/>
  </p:notesMasterIdLst>
  <p:sldIdLst>
    <p:sldId id="287" r:id="rId5"/>
    <p:sldId id="259" r:id="rId6"/>
    <p:sldId id="260" r:id="rId7"/>
    <p:sldId id="261" r:id="rId8"/>
    <p:sldId id="263" r:id="rId9"/>
    <p:sldId id="303" r:id="rId10"/>
    <p:sldId id="291" r:id="rId11"/>
    <p:sldId id="292" r:id="rId12"/>
    <p:sldId id="310" r:id="rId13"/>
    <p:sldId id="306" r:id="rId14"/>
    <p:sldId id="296" r:id="rId15"/>
    <p:sldId id="307" r:id="rId16"/>
    <p:sldId id="293" r:id="rId17"/>
    <p:sldId id="294" r:id="rId18"/>
    <p:sldId id="298" r:id="rId19"/>
    <p:sldId id="299" r:id="rId20"/>
    <p:sldId id="309" r:id="rId21"/>
    <p:sldId id="304" r:id="rId22"/>
    <p:sldId id="302" r:id="rId23"/>
    <p:sldId id="305" r:id="rId24"/>
    <p:sldId id="271" r:id="rId2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29467C03-4098-BED5-0D0F-C03344EBFF8E}" name="Dominique Martinez" initials="DM" userId="S::dmartinez@childtrends.org::7c648a6d-3ca7-4df8-b15e-49193fd7bf99" providerId="AD"/>
  <p188:author id="{7C1A2189-937F-5B21-83FA-3DF45B19A8D1}" name="Mavis Sanders" initials="MS" userId="S::mgsanders@childtrends.org::5c419f4d-bb7d-44e8-b5f3-cb1897cd90f1"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14C6C"/>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14873881-283B-427B-AFA7-BF8FCD57F3E2}" v="5" dt="2025-04-25T21:14:54.311"/>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10"/>
    <p:restoredTop sz="94605"/>
  </p:normalViewPr>
  <p:slideViewPr>
    <p:cSldViewPr snapToGrid="0">
      <p:cViewPr varScale="1">
        <p:scale>
          <a:sx n="101" d="100"/>
          <a:sy n="101" d="100"/>
        </p:scale>
        <p:origin x="1000" y="19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notesMaster" Target="notesMasters/notesMaster1.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microsoft.com/office/2018/10/relationships/authors" Target="author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viewProps" Target="viewProps.xml"/><Relationship Id="rId10" Type="http://schemas.openxmlformats.org/officeDocument/2006/relationships/slide" Target="slides/slide6.xml"/><Relationship Id="rId19" Type="http://schemas.openxmlformats.org/officeDocument/2006/relationships/slide" Target="slides/slide15.xml"/><Relationship Id="rId31" Type="http://schemas.microsoft.com/office/2015/10/relationships/revisionInfo" Target="revisionInfo.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presProps" Target="presProps.xml"/><Relationship Id="rId30"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AFBADF0-21E6-4627-A310-85055699E480}" type="datetimeFigureOut">
              <a:rPr lang="en-US" smtClean="0"/>
              <a:t>5/28/25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6CB6E72-6801-465E-A1B2-F2C3467D5DAC}" type="slidenum">
              <a:rPr lang="en-US" smtClean="0"/>
              <a:t>‹#›</a:t>
            </a:fld>
            <a:endParaRPr lang="en-US"/>
          </a:p>
        </p:txBody>
      </p:sp>
    </p:spTree>
    <p:extLst>
      <p:ext uri="{BB962C8B-B14F-4D97-AF65-F5344CB8AC3E}">
        <p14:creationId xmlns:p14="http://schemas.microsoft.com/office/powerpoint/2010/main" val="139727663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484753AF-D13A-3047-9869-7A3568FBE9A7}" type="slidenum">
              <a:rPr lang="en-US" smtClean="0"/>
              <a:t>4</a:t>
            </a:fld>
            <a:endParaRPr lang="en-US"/>
          </a:p>
        </p:txBody>
      </p:sp>
    </p:spTree>
    <p:extLst>
      <p:ext uri="{BB962C8B-B14F-4D97-AF65-F5344CB8AC3E}">
        <p14:creationId xmlns:p14="http://schemas.microsoft.com/office/powerpoint/2010/main" val="153904485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en-US" i="1">
                <a:solidFill>
                  <a:schemeClr val="tx1"/>
                </a:solidFill>
              </a:rPr>
              <a:t>Understanding the factors that shielded these children from the effects of racism on their identity development could have informed desegregation plans/methods, preserving sources of support, resilience, and protection for Black students. </a:t>
            </a:r>
          </a:p>
          <a:p>
            <a:endParaRPr lang="en-US"/>
          </a:p>
        </p:txBody>
      </p:sp>
      <p:sp>
        <p:nvSpPr>
          <p:cNvPr id="4" name="Slide Number Placeholder 3"/>
          <p:cNvSpPr>
            <a:spLocks noGrp="1"/>
          </p:cNvSpPr>
          <p:nvPr>
            <p:ph type="sldNum" sz="quarter" idx="5"/>
          </p:nvPr>
        </p:nvSpPr>
        <p:spPr/>
        <p:txBody>
          <a:bodyPr/>
          <a:lstStyle/>
          <a:p>
            <a:fld id="{B6CB6E72-6801-465E-A1B2-F2C3467D5DAC}" type="slidenum">
              <a:rPr lang="en-US" smtClean="0"/>
              <a:t>8</a:t>
            </a:fld>
            <a:endParaRPr lang="en-US"/>
          </a:p>
        </p:txBody>
      </p:sp>
    </p:spTree>
    <p:extLst>
      <p:ext uri="{BB962C8B-B14F-4D97-AF65-F5344CB8AC3E}">
        <p14:creationId xmlns:p14="http://schemas.microsoft.com/office/powerpoint/2010/main" val="392680501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7E22915-1E63-1763-291A-ED14AA70154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F9A77C8-245C-0A47-4EF3-34D2B228622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5E65787-B84E-794B-CFF1-8A31F638B46B}"/>
              </a:ext>
            </a:extLst>
          </p:cNvPr>
          <p:cNvSpPr>
            <a:spLocks noGrp="1"/>
          </p:cNvSpPr>
          <p:nvPr>
            <p:ph type="body" idx="1"/>
          </p:nvPr>
        </p:nvSpPr>
        <p:spPr/>
        <p:txBody>
          <a:bodyPr/>
          <a:lstStyle/>
          <a:p>
            <a:pPr lvl="0"/>
            <a:r>
              <a:rPr lang="en-US" i="1">
                <a:solidFill>
                  <a:schemeClr val="tx1"/>
                </a:solidFill>
              </a:rPr>
              <a:t>Understanding the factors that shielded these children from the effects of racism on their identity development could have informed desegregation plans/methods, preserving sources of support, resilience, and protection for Black students. </a:t>
            </a:r>
          </a:p>
          <a:p>
            <a:endParaRPr lang="en-US"/>
          </a:p>
        </p:txBody>
      </p:sp>
      <p:sp>
        <p:nvSpPr>
          <p:cNvPr id="4" name="Slide Number Placeholder 3">
            <a:extLst>
              <a:ext uri="{FF2B5EF4-FFF2-40B4-BE49-F238E27FC236}">
                <a16:creationId xmlns:a16="http://schemas.microsoft.com/office/drawing/2014/main" id="{1807EB52-59CD-65AE-5B64-05B3359FB2C3}"/>
              </a:ext>
            </a:extLst>
          </p:cNvPr>
          <p:cNvSpPr>
            <a:spLocks noGrp="1"/>
          </p:cNvSpPr>
          <p:nvPr>
            <p:ph type="sldNum" sz="quarter" idx="5"/>
          </p:nvPr>
        </p:nvSpPr>
        <p:spPr/>
        <p:txBody>
          <a:bodyPr/>
          <a:lstStyle/>
          <a:p>
            <a:fld id="{B6CB6E72-6801-465E-A1B2-F2C3467D5DAC}" type="slidenum">
              <a:rPr lang="en-US" smtClean="0"/>
              <a:t>9</a:t>
            </a:fld>
            <a:endParaRPr lang="en-US"/>
          </a:p>
        </p:txBody>
      </p:sp>
    </p:spTree>
    <p:extLst>
      <p:ext uri="{BB962C8B-B14F-4D97-AF65-F5344CB8AC3E}">
        <p14:creationId xmlns:p14="http://schemas.microsoft.com/office/powerpoint/2010/main" val="169358763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993D758-286E-DB9C-AA30-F82345B71E2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35DAC06-5962-F644-D0E6-A08ADCDA650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4B5C79D-DEE5-0633-EC88-1FEDCE1BB0EB}"/>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i="1">
                <a:effectLst/>
                <a:latin typeface="Aptos" panose="020B0004020202020204" pitchFamily="34" charset="0"/>
                <a:ea typeface="Aptos" panose="020B0004020202020204" pitchFamily="34" charset="0"/>
                <a:cs typeface="Aptos" panose="020B0004020202020204" pitchFamily="34" charset="0"/>
              </a:rPr>
              <a:t>The session will examine how these studies revealed the profound impact of racial bias on children's self-perception and identity, as well as the protective factors that shielded some children from its harmful effects.</a:t>
            </a:r>
            <a:endParaRPr lang="en-US" i="1"/>
          </a:p>
          <a:p>
            <a:endParaRPr lang="en-US"/>
          </a:p>
        </p:txBody>
      </p:sp>
      <p:sp>
        <p:nvSpPr>
          <p:cNvPr id="4" name="Slide Number Placeholder 3">
            <a:extLst>
              <a:ext uri="{FF2B5EF4-FFF2-40B4-BE49-F238E27FC236}">
                <a16:creationId xmlns:a16="http://schemas.microsoft.com/office/drawing/2014/main" id="{8DD62125-DBCA-E70B-4585-B6557F79E1C8}"/>
              </a:ext>
            </a:extLst>
          </p:cNvPr>
          <p:cNvSpPr>
            <a:spLocks noGrp="1"/>
          </p:cNvSpPr>
          <p:nvPr>
            <p:ph type="sldNum" sz="quarter" idx="5"/>
          </p:nvPr>
        </p:nvSpPr>
        <p:spPr/>
        <p:txBody>
          <a:bodyPr/>
          <a:lstStyle/>
          <a:p>
            <a:fld id="{B6CB6E72-6801-465E-A1B2-F2C3467D5DAC}" type="slidenum">
              <a:rPr lang="en-US" smtClean="0"/>
              <a:t>10</a:t>
            </a:fld>
            <a:endParaRPr lang="en-US"/>
          </a:p>
        </p:txBody>
      </p:sp>
    </p:spTree>
    <p:extLst>
      <p:ext uri="{BB962C8B-B14F-4D97-AF65-F5344CB8AC3E}">
        <p14:creationId xmlns:p14="http://schemas.microsoft.com/office/powerpoint/2010/main" val="163533908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1F138C2-86E3-C9CB-3207-51DDA5AB0DB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39D0924-8B6F-4F3B-FAEC-6B0115A2821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F283C72-AE83-1F4D-344E-D611F0DC1788}"/>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i="1">
                <a:effectLst/>
                <a:latin typeface="Aptos" panose="020B0004020202020204" pitchFamily="34" charset="0"/>
                <a:ea typeface="Aptos" panose="020B0004020202020204" pitchFamily="34" charset="0"/>
                <a:cs typeface="Aptos" panose="020B0004020202020204" pitchFamily="34" charset="0"/>
              </a:rPr>
              <a:t>The session will examine how these studies revealed the profound impact of racial bias on children's self-perception and identity, as well as the protective factors that shielded some children from its harmful effects.</a:t>
            </a:r>
            <a:endParaRPr lang="en-US" i="1"/>
          </a:p>
          <a:p>
            <a:endParaRPr lang="en-US"/>
          </a:p>
        </p:txBody>
      </p:sp>
      <p:sp>
        <p:nvSpPr>
          <p:cNvPr id="4" name="Slide Number Placeholder 3">
            <a:extLst>
              <a:ext uri="{FF2B5EF4-FFF2-40B4-BE49-F238E27FC236}">
                <a16:creationId xmlns:a16="http://schemas.microsoft.com/office/drawing/2014/main" id="{361BD32A-940C-F95D-1F5E-FCF4E15B4C4D}"/>
              </a:ext>
            </a:extLst>
          </p:cNvPr>
          <p:cNvSpPr>
            <a:spLocks noGrp="1"/>
          </p:cNvSpPr>
          <p:nvPr>
            <p:ph type="sldNum" sz="quarter" idx="5"/>
          </p:nvPr>
        </p:nvSpPr>
        <p:spPr/>
        <p:txBody>
          <a:bodyPr/>
          <a:lstStyle/>
          <a:p>
            <a:fld id="{B6CB6E72-6801-465E-A1B2-F2C3467D5DAC}" type="slidenum">
              <a:rPr lang="en-US" smtClean="0"/>
              <a:t>11</a:t>
            </a:fld>
            <a:endParaRPr lang="en-US"/>
          </a:p>
        </p:txBody>
      </p:sp>
    </p:spTree>
    <p:extLst>
      <p:ext uri="{BB962C8B-B14F-4D97-AF65-F5344CB8AC3E}">
        <p14:creationId xmlns:p14="http://schemas.microsoft.com/office/powerpoint/2010/main" val="190543775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35E9A1C-DCAB-5A5B-EDFD-6DB0ADA6817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C4E88C6-C03E-067D-807B-B4094163B3C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B6113CB-0D91-0388-681C-AE03773DF4B7}"/>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i="1">
                <a:effectLst/>
                <a:latin typeface="Aptos" panose="020B0004020202020204" pitchFamily="34" charset="0"/>
                <a:ea typeface="Aptos" panose="020B0004020202020204" pitchFamily="34" charset="0"/>
                <a:cs typeface="Aptos" panose="020B0004020202020204" pitchFamily="34" charset="0"/>
              </a:rPr>
              <a:t>The session will examine how these studies revealed the profound impact of racial bias on children's self-perception and identity, as well as the protective factors that shielded some children from its harmful effects.</a:t>
            </a:r>
            <a:endParaRPr lang="en-US" i="1"/>
          </a:p>
          <a:p>
            <a:endParaRPr lang="en-US"/>
          </a:p>
        </p:txBody>
      </p:sp>
      <p:sp>
        <p:nvSpPr>
          <p:cNvPr id="4" name="Slide Number Placeholder 3">
            <a:extLst>
              <a:ext uri="{FF2B5EF4-FFF2-40B4-BE49-F238E27FC236}">
                <a16:creationId xmlns:a16="http://schemas.microsoft.com/office/drawing/2014/main" id="{8E57CBB0-7B3B-19FF-15A9-F0D7F9A46AE4}"/>
              </a:ext>
            </a:extLst>
          </p:cNvPr>
          <p:cNvSpPr>
            <a:spLocks noGrp="1"/>
          </p:cNvSpPr>
          <p:nvPr>
            <p:ph type="sldNum" sz="quarter" idx="5"/>
          </p:nvPr>
        </p:nvSpPr>
        <p:spPr/>
        <p:txBody>
          <a:bodyPr/>
          <a:lstStyle/>
          <a:p>
            <a:fld id="{B6CB6E72-6801-465E-A1B2-F2C3467D5DAC}" type="slidenum">
              <a:rPr lang="en-US" smtClean="0"/>
              <a:t>12</a:t>
            </a:fld>
            <a:endParaRPr lang="en-US"/>
          </a:p>
        </p:txBody>
      </p:sp>
    </p:spTree>
    <p:extLst>
      <p:ext uri="{BB962C8B-B14F-4D97-AF65-F5344CB8AC3E}">
        <p14:creationId xmlns:p14="http://schemas.microsoft.com/office/powerpoint/2010/main" val="227740763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i="1">
                <a:effectLst/>
                <a:latin typeface="Aptos" panose="020B0004020202020204" pitchFamily="34" charset="0"/>
                <a:ea typeface="Aptos" panose="020B0004020202020204" pitchFamily="34" charset="0"/>
                <a:cs typeface="Aptos" panose="020B0004020202020204" pitchFamily="34" charset="0"/>
              </a:rPr>
              <a:t>Participants will also learn how more recent dolls studies continue to shape our understanding of identity development in Black children today</a:t>
            </a:r>
            <a:endParaRPr lang="en-US" i="1"/>
          </a:p>
          <a:p>
            <a:endParaRPr lang="en-US" i="1"/>
          </a:p>
        </p:txBody>
      </p:sp>
      <p:sp>
        <p:nvSpPr>
          <p:cNvPr id="4" name="Slide Number Placeholder 3"/>
          <p:cNvSpPr>
            <a:spLocks noGrp="1"/>
          </p:cNvSpPr>
          <p:nvPr>
            <p:ph type="sldNum" sz="quarter" idx="5"/>
          </p:nvPr>
        </p:nvSpPr>
        <p:spPr/>
        <p:txBody>
          <a:bodyPr/>
          <a:lstStyle/>
          <a:p>
            <a:fld id="{B6CB6E72-6801-465E-A1B2-F2C3467D5DAC}" type="slidenum">
              <a:rPr lang="en-US" smtClean="0"/>
              <a:t>14</a:t>
            </a:fld>
            <a:endParaRPr lang="en-US"/>
          </a:p>
        </p:txBody>
      </p:sp>
    </p:spTree>
    <p:extLst>
      <p:ext uri="{BB962C8B-B14F-4D97-AF65-F5344CB8AC3E}">
        <p14:creationId xmlns:p14="http://schemas.microsoft.com/office/powerpoint/2010/main" val="256157151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69E9DFD-C759-133A-30EA-46C03105AC5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453D4C4-963F-6106-C02B-BE186B785F8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00998CC-B8A3-BB30-43C2-87D23CEF2DED}"/>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i="1">
                <a:effectLst/>
                <a:latin typeface="Aptos" panose="020B0004020202020204" pitchFamily="34" charset="0"/>
                <a:ea typeface="Aptos" panose="020B0004020202020204" pitchFamily="34" charset="0"/>
                <a:cs typeface="Aptos" panose="020B0004020202020204" pitchFamily="34" charset="0"/>
              </a:rPr>
              <a:t>Participants will also learn how more recent dolls studies continue to shape our understanding of identity development in Black children today</a:t>
            </a:r>
            <a:endParaRPr lang="en-US" i="1"/>
          </a:p>
          <a:p>
            <a:endParaRPr lang="en-US" i="1"/>
          </a:p>
        </p:txBody>
      </p:sp>
      <p:sp>
        <p:nvSpPr>
          <p:cNvPr id="4" name="Slide Number Placeholder 3">
            <a:extLst>
              <a:ext uri="{FF2B5EF4-FFF2-40B4-BE49-F238E27FC236}">
                <a16:creationId xmlns:a16="http://schemas.microsoft.com/office/drawing/2014/main" id="{D0C94703-F7A1-EF26-EBD1-C731A80C2CFF}"/>
              </a:ext>
            </a:extLst>
          </p:cNvPr>
          <p:cNvSpPr>
            <a:spLocks noGrp="1"/>
          </p:cNvSpPr>
          <p:nvPr>
            <p:ph type="sldNum" sz="quarter" idx="5"/>
          </p:nvPr>
        </p:nvSpPr>
        <p:spPr/>
        <p:txBody>
          <a:bodyPr/>
          <a:lstStyle/>
          <a:p>
            <a:fld id="{B6CB6E72-6801-465E-A1B2-F2C3467D5DAC}" type="slidenum">
              <a:rPr lang="en-US" smtClean="0"/>
              <a:t>15</a:t>
            </a:fld>
            <a:endParaRPr lang="en-US"/>
          </a:p>
        </p:txBody>
      </p:sp>
    </p:spTree>
    <p:extLst>
      <p:ext uri="{BB962C8B-B14F-4D97-AF65-F5344CB8AC3E}">
        <p14:creationId xmlns:p14="http://schemas.microsoft.com/office/powerpoint/2010/main" val="119152049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68F4DAB-719E-DE42-63C8-191297EA3F0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0AD6203-2CB0-218A-ECC3-158BDD59E84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6BCDD2D-C00F-6BAE-1E88-8BF389E2A788}"/>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i="1">
                <a:effectLst/>
                <a:latin typeface="Aptos" panose="020B0004020202020204" pitchFamily="34" charset="0"/>
                <a:ea typeface="Aptos" panose="020B0004020202020204" pitchFamily="34" charset="0"/>
                <a:cs typeface="Aptos" panose="020B0004020202020204" pitchFamily="34" charset="0"/>
              </a:rPr>
              <a:t>Participants will also learn how more recent dolls studies continue to shape our understanding of identity development in Black children today</a:t>
            </a:r>
            <a:endParaRPr lang="en-US" i="1"/>
          </a:p>
          <a:p>
            <a:endParaRPr lang="en-US" i="1"/>
          </a:p>
        </p:txBody>
      </p:sp>
      <p:sp>
        <p:nvSpPr>
          <p:cNvPr id="4" name="Slide Number Placeholder 3">
            <a:extLst>
              <a:ext uri="{FF2B5EF4-FFF2-40B4-BE49-F238E27FC236}">
                <a16:creationId xmlns:a16="http://schemas.microsoft.com/office/drawing/2014/main" id="{68E6657E-1B26-58D3-6081-879B9D46B772}"/>
              </a:ext>
            </a:extLst>
          </p:cNvPr>
          <p:cNvSpPr>
            <a:spLocks noGrp="1"/>
          </p:cNvSpPr>
          <p:nvPr>
            <p:ph type="sldNum" sz="quarter" idx="5"/>
          </p:nvPr>
        </p:nvSpPr>
        <p:spPr/>
        <p:txBody>
          <a:bodyPr/>
          <a:lstStyle/>
          <a:p>
            <a:fld id="{B6CB6E72-6801-465E-A1B2-F2C3467D5DAC}" type="slidenum">
              <a:rPr lang="en-US" smtClean="0"/>
              <a:t>16</a:t>
            </a:fld>
            <a:endParaRPr lang="en-US"/>
          </a:p>
        </p:txBody>
      </p:sp>
    </p:spTree>
    <p:extLst>
      <p:ext uri="{BB962C8B-B14F-4D97-AF65-F5344CB8AC3E}">
        <p14:creationId xmlns:p14="http://schemas.microsoft.com/office/powerpoint/2010/main" val="358153450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B6CB6E72-6801-465E-A1B2-F2C3467D5DAC}" type="slidenum">
              <a:rPr lang="en-US" smtClean="0"/>
              <a:t>17</a:t>
            </a:fld>
            <a:endParaRPr lang="en-US"/>
          </a:p>
        </p:txBody>
      </p:sp>
    </p:spTree>
    <p:extLst>
      <p:ext uri="{BB962C8B-B14F-4D97-AF65-F5344CB8AC3E}">
        <p14:creationId xmlns:p14="http://schemas.microsoft.com/office/powerpoint/2010/main" val="156399690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userDrawn="1">
  <p:cSld name="1_Two Content">
    <p:spTree>
      <p:nvGrpSpPr>
        <p:cNvPr id="1" name=""/>
        <p:cNvGrpSpPr/>
        <p:nvPr/>
      </p:nvGrpSpPr>
      <p:grpSpPr>
        <a:xfrm>
          <a:off x="0" y="0"/>
          <a:ext cx="0" cy="0"/>
          <a:chOff x="0" y="0"/>
          <a:chExt cx="0" cy="0"/>
        </a:xfrm>
      </p:grpSpPr>
      <p:sp>
        <p:nvSpPr>
          <p:cNvPr id="8" name="Rectangle 5">
            <a:extLst>
              <a:ext uri="{FF2B5EF4-FFF2-40B4-BE49-F238E27FC236}">
                <a16:creationId xmlns:a16="http://schemas.microsoft.com/office/drawing/2014/main" id="{B480F53F-8C87-C4D3-B492-65C81DC8C066}"/>
              </a:ext>
            </a:extLst>
          </p:cNvPr>
          <p:cNvSpPr/>
          <p:nvPr userDrawn="1"/>
        </p:nvSpPr>
        <p:spPr>
          <a:xfrm>
            <a:off x="605149" y="0"/>
            <a:ext cx="11185069" cy="1233055"/>
          </a:xfrm>
          <a:custGeom>
            <a:avLst/>
            <a:gdLst>
              <a:gd name="connsiteX0" fmla="*/ 0 w 10255348"/>
              <a:gd name="connsiteY0" fmla="*/ 0 h 1420837"/>
              <a:gd name="connsiteX1" fmla="*/ 10255348 w 10255348"/>
              <a:gd name="connsiteY1" fmla="*/ 0 h 1420837"/>
              <a:gd name="connsiteX2" fmla="*/ 10255348 w 10255348"/>
              <a:gd name="connsiteY2" fmla="*/ 1420837 h 1420837"/>
              <a:gd name="connsiteX3" fmla="*/ 0 w 10255348"/>
              <a:gd name="connsiteY3" fmla="*/ 1420837 h 1420837"/>
              <a:gd name="connsiteX4" fmla="*/ 0 w 10255348"/>
              <a:gd name="connsiteY4" fmla="*/ 0 h 1420837"/>
              <a:gd name="connsiteX0" fmla="*/ 0 w 10255348"/>
              <a:gd name="connsiteY0" fmla="*/ 0 h 1420837"/>
              <a:gd name="connsiteX1" fmla="*/ 9903656 w 10255348"/>
              <a:gd name="connsiteY1" fmla="*/ 0 h 1420837"/>
              <a:gd name="connsiteX2" fmla="*/ 10255348 w 10255348"/>
              <a:gd name="connsiteY2" fmla="*/ 1420837 h 1420837"/>
              <a:gd name="connsiteX3" fmla="*/ 0 w 10255348"/>
              <a:gd name="connsiteY3" fmla="*/ 1420837 h 1420837"/>
              <a:gd name="connsiteX4" fmla="*/ 0 w 10255348"/>
              <a:gd name="connsiteY4" fmla="*/ 0 h 1420837"/>
              <a:gd name="connsiteX0" fmla="*/ 0 w 10255348"/>
              <a:gd name="connsiteY0" fmla="*/ 274149 h 1420837"/>
              <a:gd name="connsiteX1" fmla="*/ 9903656 w 10255348"/>
              <a:gd name="connsiteY1" fmla="*/ 0 h 1420837"/>
              <a:gd name="connsiteX2" fmla="*/ 10255348 w 10255348"/>
              <a:gd name="connsiteY2" fmla="*/ 1420837 h 1420837"/>
              <a:gd name="connsiteX3" fmla="*/ 0 w 10255348"/>
              <a:gd name="connsiteY3" fmla="*/ 1420837 h 1420837"/>
              <a:gd name="connsiteX4" fmla="*/ 0 w 10255348"/>
              <a:gd name="connsiteY4" fmla="*/ 274149 h 1420837"/>
              <a:gd name="connsiteX0" fmla="*/ 0 w 10255348"/>
              <a:gd name="connsiteY0" fmla="*/ 0 h 1146688"/>
              <a:gd name="connsiteX1" fmla="*/ 9934391 w 10255348"/>
              <a:gd name="connsiteY1" fmla="*/ 0 h 1146688"/>
              <a:gd name="connsiteX2" fmla="*/ 10255348 w 10255348"/>
              <a:gd name="connsiteY2" fmla="*/ 1146688 h 1146688"/>
              <a:gd name="connsiteX3" fmla="*/ 0 w 10255348"/>
              <a:gd name="connsiteY3" fmla="*/ 1146688 h 1146688"/>
              <a:gd name="connsiteX4" fmla="*/ 0 w 10255348"/>
              <a:gd name="connsiteY4" fmla="*/ 0 h 1146688"/>
              <a:gd name="connsiteX0" fmla="*/ 0 w 10255348"/>
              <a:gd name="connsiteY0" fmla="*/ 0 h 1146688"/>
              <a:gd name="connsiteX1" fmla="*/ 9960053 w 10255348"/>
              <a:gd name="connsiteY1" fmla="*/ 0 h 1146688"/>
              <a:gd name="connsiteX2" fmla="*/ 10255348 w 10255348"/>
              <a:gd name="connsiteY2" fmla="*/ 1146688 h 1146688"/>
              <a:gd name="connsiteX3" fmla="*/ 0 w 10255348"/>
              <a:gd name="connsiteY3" fmla="*/ 1146688 h 1146688"/>
              <a:gd name="connsiteX4" fmla="*/ 0 w 10255348"/>
              <a:gd name="connsiteY4" fmla="*/ 0 h 114668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255348" h="1146688">
                <a:moveTo>
                  <a:pt x="0" y="0"/>
                </a:moveTo>
                <a:lnTo>
                  <a:pt x="9960053" y="0"/>
                </a:lnTo>
                <a:lnTo>
                  <a:pt x="10255348" y="1146688"/>
                </a:lnTo>
                <a:lnTo>
                  <a:pt x="0" y="1146688"/>
                </a:lnTo>
                <a:lnTo>
                  <a:pt x="0" y="0"/>
                </a:lnTo>
                <a:close/>
              </a:path>
            </a:pathLst>
          </a:custGeom>
          <a:solidFill>
            <a:srgbClr val="D0EDF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b="1" i="0">
                <a:solidFill>
                  <a:schemeClr val="bg1">
                    <a:lumMod val="95000"/>
                  </a:schemeClr>
                </a:solidFill>
                <a:latin typeface="Gotham Bold" pitchFamily="2" charset="0"/>
                <a:cs typeface="Gotham Bold" pitchFamily="2" charset="0"/>
              </a:rPr>
              <a:t>X</a:t>
            </a:r>
          </a:p>
        </p:txBody>
      </p:sp>
      <p:sp>
        <p:nvSpPr>
          <p:cNvPr id="9" name="Rectangle 5">
            <a:extLst>
              <a:ext uri="{FF2B5EF4-FFF2-40B4-BE49-F238E27FC236}">
                <a16:creationId xmlns:a16="http://schemas.microsoft.com/office/drawing/2014/main" id="{067FCD39-849F-5801-AD7E-BD265893B010}"/>
              </a:ext>
            </a:extLst>
          </p:cNvPr>
          <p:cNvSpPr/>
          <p:nvPr userDrawn="1"/>
        </p:nvSpPr>
        <p:spPr>
          <a:xfrm>
            <a:off x="0" y="0"/>
            <a:ext cx="11586851" cy="1427018"/>
          </a:xfrm>
          <a:custGeom>
            <a:avLst/>
            <a:gdLst>
              <a:gd name="connsiteX0" fmla="*/ 0 w 10255348"/>
              <a:gd name="connsiteY0" fmla="*/ 0 h 1420837"/>
              <a:gd name="connsiteX1" fmla="*/ 10255348 w 10255348"/>
              <a:gd name="connsiteY1" fmla="*/ 0 h 1420837"/>
              <a:gd name="connsiteX2" fmla="*/ 10255348 w 10255348"/>
              <a:gd name="connsiteY2" fmla="*/ 1420837 h 1420837"/>
              <a:gd name="connsiteX3" fmla="*/ 0 w 10255348"/>
              <a:gd name="connsiteY3" fmla="*/ 1420837 h 1420837"/>
              <a:gd name="connsiteX4" fmla="*/ 0 w 10255348"/>
              <a:gd name="connsiteY4" fmla="*/ 0 h 1420837"/>
              <a:gd name="connsiteX0" fmla="*/ 0 w 10255348"/>
              <a:gd name="connsiteY0" fmla="*/ 0 h 1420837"/>
              <a:gd name="connsiteX1" fmla="*/ 9903656 w 10255348"/>
              <a:gd name="connsiteY1" fmla="*/ 0 h 1420837"/>
              <a:gd name="connsiteX2" fmla="*/ 10255348 w 10255348"/>
              <a:gd name="connsiteY2" fmla="*/ 1420837 h 1420837"/>
              <a:gd name="connsiteX3" fmla="*/ 0 w 10255348"/>
              <a:gd name="connsiteY3" fmla="*/ 1420837 h 1420837"/>
              <a:gd name="connsiteX4" fmla="*/ 0 w 10255348"/>
              <a:gd name="connsiteY4" fmla="*/ 0 h 142083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255348" h="1420837">
                <a:moveTo>
                  <a:pt x="0" y="0"/>
                </a:moveTo>
                <a:lnTo>
                  <a:pt x="9903656" y="0"/>
                </a:lnTo>
                <a:lnTo>
                  <a:pt x="10255348" y="1420837"/>
                </a:lnTo>
                <a:lnTo>
                  <a:pt x="0" y="1420837"/>
                </a:lnTo>
                <a:lnTo>
                  <a:pt x="0" y="0"/>
                </a:lnTo>
                <a:close/>
              </a:path>
            </a:pathLst>
          </a:custGeom>
          <a:solidFill>
            <a:srgbClr val="0A355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b="1" i="0">
              <a:solidFill>
                <a:schemeClr val="bg1">
                  <a:lumMod val="95000"/>
                </a:schemeClr>
              </a:solidFill>
              <a:latin typeface="Gotham Bold" pitchFamily="2" charset="0"/>
              <a:cs typeface="Gotham Bold" pitchFamily="2" charset="0"/>
            </a:endParaRPr>
          </a:p>
        </p:txBody>
      </p:sp>
      <p:sp>
        <p:nvSpPr>
          <p:cNvPr id="10" name="Title 1">
            <a:extLst>
              <a:ext uri="{FF2B5EF4-FFF2-40B4-BE49-F238E27FC236}">
                <a16:creationId xmlns:a16="http://schemas.microsoft.com/office/drawing/2014/main" id="{40B3A91E-61FE-67B7-BE2E-D5F14DC22142}"/>
              </a:ext>
            </a:extLst>
          </p:cNvPr>
          <p:cNvSpPr>
            <a:spLocks noGrp="1"/>
          </p:cNvSpPr>
          <p:nvPr>
            <p:ph type="title"/>
          </p:nvPr>
        </p:nvSpPr>
        <p:spPr>
          <a:xfrm>
            <a:off x="846239" y="159024"/>
            <a:ext cx="9894372" cy="1006475"/>
          </a:xfrm>
          <a:prstGeom prst="rect">
            <a:avLst/>
          </a:prstGeom>
        </p:spPr>
        <p:txBody>
          <a:bodyPr/>
          <a:lstStyle>
            <a:lvl1pPr>
              <a:defRPr>
                <a:solidFill>
                  <a:schemeClr val="bg1"/>
                </a:solidFill>
                <a:latin typeface="Lato" panose="020F0502020204030203" pitchFamily="34" charset="77"/>
              </a:defRPr>
            </a:lvl1pPr>
          </a:lstStyle>
          <a:p>
            <a:endParaRPr lang="en-US" sz="4000" b="1">
              <a:solidFill>
                <a:schemeClr val="bg1"/>
              </a:solidFill>
              <a:latin typeface="Gotham Bold" pitchFamily="2" charset="0"/>
              <a:cs typeface="Gotham Bold" pitchFamily="2" charset="0"/>
            </a:endParaRPr>
          </a:p>
        </p:txBody>
      </p:sp>
      <p:sp>
        <p:nvSpPr>
          <p:cNvPr id="16" name="Content Placeholder 2">
            <a:extLst>
              <a:ext uri="{FF2B5EF4-FFF2-40B4-BE49-F238E27FC236}">
                <a16:creationId xmlns:a16="http://schemas.microsoft.com/office/drawing/2014/main" id="{8F46B337-4626-78C8-D3F1-F53BDF319729}"/>
              </a:ext>
            </a:extLst>
          </p:cNvPr>
          <p:cNvSpPr>
            <a:spLocks noGrp="1"/>
          </p:cNvSpPr>
          <p:nvPr>
            <p:ph idx="1"/>
          </p:nvPr>
        </p:nvSpPr>
        <p:spPr>
          <a:xfrm>
            <a:off x="838200" y="1825625"/>
            <a:ext cx="10515600" cy="4351338"/>
          </a:xfrm>
          <a:prstGeom prst="rect">
            <a:avLst/>
          </a:prstGeom>
        </p:spPr>
        <p:txBody>
          <a:bodyPr/>
          <a:lstStyle>
            <a:lvl1pPr>
              <a:defRPr b="0" i="0">
                <a:latin typeface="Lato" panose="020F0502020204030203" pitchFamily="34" charset="77"/>
                <a:cs typeface="Gotham Book" pitchFamily="2" charset="0"/>
              </a:defRPr>
            </a:lvl1pPr>
            <a:lvl2pPr>
              <a:defRPr b="0" i="0">
                <a:latin typeface="Lato" panose="020F0502020204030203" pitchFamily="34" charset="77"/>
                <a:cs typeface="Gotham Book" pitchFamily="2" charset="0"/>
              </a:defRPr>
            </a:lvl2pPr>
            <a:lvl3pPr>
              <a:defRPr b="0" i="0">
                <a:latin typeface="Lato" panose="020F0502020204030203" pitchFamily="34" charset="77"/>
                <a:cs typeface="Gotham Book" pitchFamily="2" charset="0"/>
              </a:defRPr>
            </a:lvl3pPr>
            <a:lvl4pPr>
              <a:defRPr b="0" i="0">
                <a:latin typeface="Lato" panose="020F0502020204030203" pitchFamily="34" charset="77"/>
                <a:cs typeface="Gotham Book" pitchFamily="2" charset="0"/>
              </a:defRPr>
            </a:lvl4pPr>
            <a:lvl5pPr>
              <a:defRPr b="0" i="0">
                <a:latin typeface="Lato" panose="020F0502020204030203" pitchFamily="34" charset="77"/>
                <a:cs typeface="Gotham Book" pitchFamily="2"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74052893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Quote 1">
    <p:spTree>
      <p:nvGrpSpPr>
        <p:cNvPr id="1" name=""/>
        <p:cNvGrpSpPr/>
        <p:nvPr/>
      </p:nvGrpSpPr>
      <p:grpSpPr>
        <a:xfrm>
          <a:off x="0" y="0"/>
          <a:ext cx="0" cy="0"/>
          <a:chOff x="0" y="0"/>
          <a:chExt cx="0" cy="0"/>
        </a:xfrm>
      </p:grpSpPr>
      <p:pic>
        <p:nvPicPr>
          <p:cNvPr id="5" name="Picture 4" descr="A person and child smiling&#10;&#10;Description automatically generated">
            <a:extLst>
              <a:ext uri="{FF2B5EF4-FFF2-40B4-BE49-F238E27FC236}">
                <a16:creationId xmlns:a16="http://schemas.microsoft.com/office/drawing/2014/main" id="{96A3FEF7-507D-C1E3-8C1E-E16931DD7D78}"/>
              </a:ext>
            </a:extLst>
          </p:cNvPr>
          <p:cNvPicPr>
            <a:picLocks noChangeAspect="1"/>
          </p:cNvPicPr>
          <p:nvPr userDrawn="1"/>
        </p:nvPicPr>
        <p:blipFill rotWithShape="1">
          <a:blip r:embed="rId2"/>
          <a:srcRect l="1" t="8072" r="12794" b="1220"/>
          <a:stretch/>
        </p:blipFill>
        <p:spPr>
          <a:xfrm>
            <a:off x="1565575" y="1282"/>
            <a:ext cx="10632195" cy="6856718"/>
          </a:xfrm>
          <a:prstGeom prst="rect">
            <a:avLst/>
          </a:prstGeom>
        </p:spPr>
      </p:pic>
      <p:sp>
        <p:nvSpPr>
          <p:cNvPr id="6" name="Rectangle 15">
            <a:extLst>
              <a:ext uri="{FF2B5EF4-FFF2-40B4-BE49-F238E27FC236}">
                <a16:creationId xmlns:a16="http://schemas.microsoft.com/office/drawing/2014/main" id="{1D1B9F90-2BF0-66A9-E490-1B145B1E922D}"/>
              </a:ext>
            </a:extLst>
          </p:cNvPr>
          <p:cNvSpPr/>
          <p:nvPr userDrawn="1"/>
        </p:nvSpPr>
        <p:spPr>
          <a:xfrm>
            <a:off x="424250" y="481928"/>
            <a:ext cx="7045329" cy="6376072"/>
          </a:xfrm>
          <a:custGeom>
            <a:avLst/>
            <a:gdLst>
              <a:gd name="connsiteX0" fmla="*/ 0 w 5626100"/>
              <a:gd name="connsiteY0" fmla="*/ 0 h 6858000"/>
              <a:gd name="connsiteX1" fmla="*/ 5626100 w 5626100"/>
              <a:gd name="connsiteY1" fmla="*/ 0 h 6858000"/>
              <a:gd name="connsiteX2" fmla="*/ 5626100 w 5626100"/>
              <a:gd name="connsiteY2" fmla="*/ 6858000 h 6858000"/>
              <a:gd name="connsiteX3" fmla="*/ 0 w 5626100"/>
              <a:gd name="connsiteY3" fmla="*/ 6858000 h 6858000"/>
              <a:gd name="connsiteX4" fmla="*/ 0 w 5626100"/>
              <a:gd name="connsiteY4" fmla="*/ 0 h 6858000"/>
              <a:gd name="connsiteX0" fmla="*/ 0 w 5626100"/>
              <a:gd name="connsiteY0" fmla="*/ 12700 h 6870700"/>
              <a:gd name="connsiteX1" fmla="*/ 5092700 w 5626100"/>
              <a:gd name="connsiteY1" fmla="*/ 0 h 6870700"/>
              <a:gd name="connsiteX2" fmla="*/ 5626100 w 5626100"/>
              <a:gd name="connsiteY2" fmla="*/ 6870700 h 6870700"/>
              <a:gd name="connsiteX3" fmla="*/ 0 w 5626100"/>
              <a:gd name="connsiteY3" fmla="*/ 6870700 h 6870700"/>
              <a:gd name="connsiteX4" fmla="*/ 0 w 5626100"/>
              <a:gd name="connsiteY4" fmla="*/ 12700 h 6870700"/>
              <a:gd name="connsiteX0" fmla="*/ 0 w 5626100"/>
              <a:gd name="connsiteY0" fmla="*/ 26348 h 6884348"/>
              <a:gd name="connsiteX1" fmla="*/ 4615028 w 5626100"/>
              <a:gd name="connsiteY1" fmla="*/ 0 h 6884348"/>
              <a:gd name="connsiteX2" fmla="*/ 5626100 w 5626100"/>
              <a:gd name="connsiteY2" fmla="*/ 6884348 h 6884348"/>
              <a:gd name="connsiteX3" fmla="*/ 0 w 5626100"/>
              <a:gd name="connsiteY3" fmla="*/ 6884348 h 6884348"/>
              <a:gd name="connsiteX4" fmla="*/ 0 w 5626100"/>
              <a:gd name="connsiteY4" fmla="*/ 26348 h 68843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626100" h="6884348">
                <a:moveTo>
                  <a:pt x="0" y="26348"/>
                </a:moveTo>
                <a:lnTo>
                  <a:pt x="4615028" y="0"/>
                </a:lnTo>
                <a:lnTo>
                  <a:pt x="5626100" y="6884348"/>
                </a:lnTo>
                <a:lnTo>
                  <a:pt x="0" y="6884348"/>
                </a:lnTo>
                <a:lnTo>
                  <a:pt x="0" y="26348"/>
                </a:lnTo>
                <a:close/>
              </a:path>
            </a:pathLst>
          </a:custGeom>
          <a:solidFill>
            <a:schemeClr val="accent3">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bg1">
                  <a:lumMod val="95000"/>
                </a:schemeClr>
              </a:solidFill>
            </a:endParaRPr>
          </a:p>
        </p:txBody>
      </p:sp>
      <p:sp>
        <p:nvSpPr>
          <p:cNvPr id="7" name="Rectangle 15">
            <a:extLst>
              <a:ext uri="{FF2B5EF4-FFF2-40B4-BE49-F238E27FC236}">
                <a16:creationId xmlns:a16="http://schemas.microsoft.com/office/drawing/2014/main" id="{5C623732-161D-2028-197B-C939715646DE}"/>
              </a:ext>
            </a:extLst>
          </p:cNvPr>
          <p:cNvSpPr/>
          <p:nvPr userDrawn="1"/>
        </p:nvSpPr>
        <p:spPr>
          <a:xfrm>
            <a:off x="0" y="-97257"/>
            <a:ext cx="6807779" cy="7003885"/>
          </a:xfrm>
          <a:custGeom>
            <a:avLst/>
            <a:gdLst>
              <a:gd name="connsiteX0" fmla="*/ 0 w 5626100"/>
              <a:gd name="connsiteY0" fmla="*/ 0 h 6858000"/>
              <a:gd name="connsiteX1" fmla="*/ 5626100 w 5626100"/>
              <a:gd name="connsiteY1" fmla="*/ 0 h 6858000"/>
              <a:gd name="connsiteX2" fmla="*/ 5626100 w 5626100"/>
              <a:gd name="connsiteY2" fmla="*/ 6858000 h 6858000"/>
              <a:gd name="connsiteX3" fmla="*/ 0 w 5626100"/>
              <a:gd name="connsiteY3" fmla="*/ 6858000 h 6858000"/>
              <a:gd name="connsiteX4" fmla="*/ 0 w 5626100"/>
              <a:gd name="connsiteY4" fmla="*/ 0 h 6858000"/>
              <a:gd name="connsiteX0" fmla="*/ 0 w 5626100"/>
              <a:gd name="connsiteY0" fmla="*/ 12700 h 6870700"/>
              <a:gd name="connsiteX1" fmla="*/ 5092700 w 5626100"/>
              <a:gd name="connsiteY1" fmla="*/ 0 h 6870700"/>
              <a:gd name="connsiteX2" fmla="*/ 5626100 w 5626100"/>
              <a:gd name="connsiteY2" fmla="*/ 6870700 h 6870700"/>
              <a:gd name="connsiteX3" fmla="*/ 0 w 5626100"/>
              <a:gd name="connsiteY3" fmla="*/ 6870700 h 6870700"/>
              <a:gd name="connsiteX4" fmla="*/ 0 w 5626100"/>
              <a:gd name="connsiteY4" fmla="*/ 12700 h 6870700"/>
              <a:gd name="connsiteX0" fmla="*/ 0 w 5626100"/>
              <a:gd name="connsiteY0" fmla="*/ 26348 h 6884348"/>
              <a:gd name="connsiteX1" fmla="*/ 4615028 w 5626100"/>
              <a:gd name="connsiteY1" fmla="*/ 0 h 6884348"/>
              <a:gd name="connsiteX2" fmla="*/ 5626100 w 5626100"/>
              <a:gd name="connsiteY2" fmla="*/ 6884348 h 6884348"/>
              <a:gd name="connsiteX3" fmla="*/ 0 w 5626100"/>
              <a:gd name="connsiteY3" fmla="*/ 6884348 h 6884348"/>
              <a:gd name="connsiteX4" fmla="*/ 0 w 5626100"/>
              <a:gd name="connsiteY4" fmla="*/ 26348 h 68843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626100" h="6884348">
                <a:moveTo>
                  <a:pt x="0" y="26348"/>
                </a:moveTo>
                <a:lnTo>
                  <a:pt x="4615028" y="0"/>
                </a:lnTo>
                <a:lnTo>
                  <a:pt x="5626100" y="6884348"/>
                </a:lnTo>
                <a:lnTo>
                  <a:pt x="0" y="6884348"/>
                </a:lnTo>
                <a:lnTo>
                  <a:pt x="0" y="26348"/>
                </a:lnTo>
                <a:close/>
              </a:path>
            </a:pathLst>
          </a:custGeom>
          <a:solidFill>
            <a:srgbClr val="214C6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bg1">
                  <a:lumMod val="95000"/>
                </a:schemeClr>
              </a:solidFill>
            </a:endParaRPr>
          </a:p>
        </p:txBody>
      </p:sp>
      <p:sp>
        <p:nvSpPr>
          <p:cNvPr id="9" name="Text Placeholder 16">
            <a:extLst>
              <a:ext uri="{FF2B5EF4-FFF2-40B4-BE49-F238E27FC236}">
                <a16:creationId xmlns:a16="http://schemas.microsoft.com/office/drawing/2014/main" id="{D08C26A6-24DA-A737-4FE0-014AA95E0B6C}"/>
              </a:ext>
            </a:extLst>
          </p:cNvPr>
          <p:cNvSpPr>
            <a:spLocks noGrp="1"/>
          </p:cNvSpPr>
          <p:nvPr>
            <p:ph type="body" sz="quarter" idx="10" hasCustomPrompt="1"/>
          </p:nvPr>
        </p:nvSpPr>
        <p:spPr>
          <a:xfrm>
            <a:off x="872545" y="1519694"/>
            <a:ext cx="4817055" cy="3890505"/>
          </a:xfrm>
        </p:spPr>
        <p:txBody>
          <a:bodyPr>
            <a:normAutofit/>
          </a:bodyPr>
          <a:lstStyle>
            <a:lvl1pPr marL="0" indent="0">
              <a:buFontTx/>
              <a:buNone/>
              <a:defRPr sz="4400" b="0" i="0" u="none">
                <a:solidFill>
                  <a:srgbClr val="D0EDF8"/>
                </a:solidFill>
                <a:latin typeface="Lato" panose="020F0502020204030203" pitchFamily="34" charset="77"/>
              </a:defRPr>
            </a:lvl1pPr>
          </a:lstStyle>
          <a:p>
            <a:pPr marL="0" marR="0" lvl="0" indent="0" algn="l" defTabSz="914400" rtl="0" eaLnBrk="1" fontAlgn="auto" latinLnBrk="0" hangingPunct="1">
              <a:lnSpc>
                <a:spcPct val="100000"/>
              </a:lnSpc>
              <a:spcBef>
                <a:spcPts val="1000"/>
              </a:spcBef>
              <a:spcAft>
                <a:spcPts val="0"/>
              </a:spcAft>
              <a:buClrTx/>
              <a:buSzPct val="70000"/>
              <a:buFontTx/>
              <a:buNone/>
              <a:tabLst/>
              <a:defRPr/>
            </a:pPr>
            <a:r>
              <a:rPr lang="en-US" sz="4800" b="1">
                <a:solidFill>
                  <a:srgbClr val="D0EDF8"/>
                </a:solidFill>
                <a:effectLst/>
                <a:latin typeface="Lato" panose="020F0502020204030203" pitchFamily="34" charset="77"/>
                <a:cs typeface="Gotham Bold" pitchFamily="2" charset="0"/>
              </a:rPr>
              <a:t>“Childcare subsidies are an important part of the social safety net.”</a:t>
            </a:r>
          </a:p>
          <a:p>
            <a:pPr lvl="0"/>
            <a:endParaRPr lang="en-US"/>
          </a:p>
        </p:txBody>
      </p:sp>
    </p:spTree>
    <p:extLst>
      <p:ext uri="{BB962C8B-B14F-4D97-AF65-F5344CB8AC3E}">
        <p14:creationId xmlns:p14="http://schemas.microsoft.com/office/powerpoint/2010/main" val="66104048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95E7C8AE-B0F4-404F-BCAD-A14C18E50D99}"/>
              </a:ext>
            </a:extLst>
          </p:cNvPr>
          <p:cNvSpPr>
            <a:spLocks noGrp="1"/>
          </p:cNvSpPr>
          <p:nvPr>
            <p:ph idx="1"/>
          </p:nvPr>
        </p:nvSpPr>
        <p:spPr>
          <a:xfrm>
            <a:off x="1241453" y="1790714"/>
            <a:ext cx="9486901" cy="391809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5">
            <a:extLst>
              <a:ext uri="{FF2B5EF4-FFF2-40B4-BE49-F238E27FC236}">
                <a16:creationId xmlns:a16="http://schemas.microsoft.com/office/drawing/2014/main" id="{E4E54575-41CA-B048-92FE-B78A9119E3B4}"/>
              </a:ext>
            </a:extLst>
          </p:cNvPr>
          <p:cNvSpPr/>
          <p:nvPr userDrawn="1"/>
        </p:nvSpPr>
        <p:spPr>
          <a:xfrm>
            <a:off x="605149" y="0"/>
            <a:ext cx="11185069" cy="1233055"/>
          </a:xfrm>
          <a:custGeom>
            <a:avLst/>
            <a:gdLst>
              <a:gd name="connsiteX0" fmla="*/ 0 w 10255348"/>
              <a:gd name="connsiteY0" fmla="*/ 0 h 1420837"/>
              <a:gd name="connsiteX1" fmla="*/ 10255348 w 10255348"/>
              <a:gd name="connsiteY1" fmla="*/ 0 h 1420837"/>
              <a:gd name="connsiteX2" fmla="*/ 10255348 w 10255348"/>
              <a:gd name="connsiteY2" fmla="*/ 1420837 h 1420837"/>
              <a:gd name="connsiteX3" fmla="*/ 0 w 10255348"/>
              <a:gd name="connsiteY3" fmla="*/ 1420837 h 1420837"/>
              <a:gd name="connsiteX4" fmla="*/ 0 w 10255348"/>
              <a:gd name="connsiteY4" fmla="*/ 0 h 1420837"/>
              <a:gd name="connsiteX0" fmla="*/ 0 w 10255348"/>
              <a:gd name="connsiteY0" fmla="*/ 0 h 1420837"/>
              <a:gd name="connsiteX1" fmla="*/ 9903656 w 10255348"/>
              <a:gd name="connsiteY1" fmla="*/ 0 h 1420837"/>
              <a:gd name="connsiteX2" fmla="*/ 10255348 w 10255348"/>
              <a:gd name="connsiteY2" fmla="*/ 1420837 h 1420837"/>
              <a:gd name="connsiteX3" fmla="*/ 0 w 10255348"/>
              <a:gd name="connsiteY3" fmla="*/ 1420837 h 1420837"/>
              <a:gd name="connsiteX4" fmla="*/ 0 w 10255348"/>
              <a:gd name="connsiteY4" fmla="*/ 0 h 1420837"/>
              <a:gd name="connsiteX0" fmla="*/ 0 w 10255348"/>
              <a:gd name="connsiteY0" fmla="*/ 274149 h 1420837"/>
              <a:gd name="connsiteX1" fmla="*/ 9903656 w 10255348"/>
              <a:gd name="connsiteY1" fmla="*/ 0 h 1420837"/>
              <a:gd name="connsiteX2" fmla="*/ 10255348 w 10255348"/>
              <a:gd name="connsiteY2" fmla="*/ 1420837 h 1420837"/>
              <a:gd name="connsiteX3" fmla="*/ 0 w 10255348"/>
              <a:gd name="connsiteY3" fmla="*/ 1420837 h 1420837"/>
              <a:gd name="connsiteX4" fmla="*/ 0 w 10255348"/>
              <a:gd name="connsiteY4" fmla="*/ 274149 h 1420837"/>
              <a:gd name="connsiteX0" fmla="*/ 0 w 10255348"/>
              <a:gd name="connsiteY0" fmla="*/ 0 h 1146688"/>
              <a:gd name="connsiteX1" fmla="*/ 9934391 w 10255348"/>
              <a:gd name="connsiteY1" fmla="*/ 0 h 1146688"/>
              <a:gd name="connsiteX2" fmla="*/ 10255348 w 10255348"/>
              <a:gd name="connsiteY2" fmla="*/ 1146688 h 1146688"/>
              <a:gd name="connsiteX3" fmla="*/ 0 w 10255348"/>
              <a:gd name="connsiteY3" fmla="*/ 1146688 h 1146688"/>
              <a:gd name="connsiteX4" fmla="*/ 0 w 10255348"/>
              <a:gd name="connsiteY4" fmla="*/ 0 h 1146688"/>
              <a:gd name="connsiteX0" fmla="*/ 0 w 10255348"/>
              <a:gd name="connsiteY0" fmla="*/ 0 h 1146688"/>
              <a:gd name="connsiteX1" fmla="*/ 9960053 w 10255348"/>
              <a:gd name="connsiteY1" fmla="*/ 0 h 1146688"/>
              <a:gd name="connsiteX2" fmla="*/ 10255348 w 10255348"/>
              <a:gd name="connsiteY2" fmla="*/ 1146688 h 1146688"/>
              <a:gd name="connsiteX3" fmla="*/ 0 w 10255348"/>
              <a:gd name="connsiteY3" fmla="*/ 1146688 h 1146688"/>
              <a:gd name="connsiteX4" fmla="*/ 0 w 10255348"/>
              <a:gd name="connsiteY4" fmla="*/ 0 h 114668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255348" h="1146688">
                <a:moveTo>
                  <a:pt x="0" y="0"/>
                </a:moveTo>
                <a:lnTo>
                  <a:pt x="9960053" y="0"/>
                </a:lnTo>
                <a:lnTo>
                  <a:pt x="10255348" y="1146688"/>
                </a:lnTo>
                <a:lnTo>
                  <a:pt x="0" y="1146688"/>
                </a:lnTo>
                <a:lnTo>
                  <a:pt x="0" y="0"/>
                </a:lnTo>
                <a:close/>
              </a:path>
            </a:pathLst>
          </a:custGeom>
          <a:solidFill>
            <a:schemeClr val="accent3">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b="1" i="0">
                <a:solidFill>
                  <a:schemeClr val="bg1">
                    <a:lumMod val="95000"/>
                  </a:schemeClr>
                </a:solidFill>
                <a:latin typeface="Gotham Bold" pitchFamily="2" charset="0"/>
                <a:cs typeface="Gotham Bold" pitchFamily="2" charset="0"/>
              </a:rPr>
              <a:t>X</a:t>
            </a:r>
          </a:p>
        </p:txBody>
      </p:sp>
      <p:sp>
        <p:nvSpPr>
          <p:cNvPr id="8" name="Rectangle 5">
            <a:extLst>
              <a:ext uri="{FF2B5EF4-FFF2-40B4-BE49-F238E27FC236}">
                <a16:creationId xmlns:a16="http://schemas.microsoft.com/office/drawing/2014/main" id="{FB03982A-0D0A-2B90-8ABF-5A60DCD5C436}"/>
              </a:ext>
            </a:extLst>
          </p:cNvPr>
          <p:cNvSpPr/>
          <p:nvPr userDrawn="1"/>
        </p:nvSpPr>
        <p:spPr>
          <a:xfrm>
            <a:off x="0" y="0"/>
            <a:ext cx="11586851" cy="1427018"/>
          </a:xfrm>
          <a:custGeom>
            <a:avLst/>
            <a:gdLst>
              <a:gd name="connsiteX0" fmla="*/ 0 w 10255348"/>
              <a:gd name="connsiteY0" fmla="*/ 0 h 1420837"/>
              <a:gd name="connsiteX1" fmla="*/ 10255348 w 10255348"/>
              <a:gd name="connsiteY1" fmla="*/ 0 h 1420837"/>
              <a:gd name="connsiteX2" fmla="*/ 10255348 w 10255348"/>
              <a:gd name="connsiteY2" fmla="*/ 1420837 h 1420837"/>
              <a:gd name="connsiteX3" fmla="*/ 0 w 10255348"/>
              <a:gd name="connsiteY3" fmla="*/ 1420837 h 1420837"/>
              <a:gd name="connsiteX4" fmla="*/ 0 w 10255348"/>
              <a:gd name="connsiteY4" fmla="*/ 0 h 1420837"/>
              <a:gd name="connsiteX0" fmla="*/ 0 w 10255348"/>
              <a:gd name="connsiteY0" fmla="*/ 0 h 1420837"/>
              <a:gd name="connsiteX1" fmla="*/ 9903656 w 10255348"/>
              <a:gd name="connsiteY1" fmla="*/ 0 h 1420837"/>
              <a:gd name="connsiteX2" fmla="*/ 10255348 w 10255348"/>
              <a:gd name="connsiteY2" fmla="*/ 1420837 h 1420837"/>
              <a:gd name="connsiteX3" fmla="*/ 0 w 10255348"/>
              <a:gd name="connsiteY3" fmla="*/ 1420837 h 1420837"/>
              <a:gd name="connsiteX4" fmla="*/ 0 w 10255348"/>
              <a:gd name="connsiteY4" fmla="*/ 0 h 142083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255348" h="1420837">
                <a:moveTo>
                  <a:pt x="0" y="0"/>
                </a:moveTo>
                <a:lnTo>
                  <a:pt x="9903656" y="0"/>
                </a:lnTo>
                <a:lnTo>
                  <a:pt x="10255348" y="1420837"/>
                </a:lnTo>
                <a:lnTo>
                  <a:pt x="0" y="1420837"/>
                </a:lnTo>
                <a:lnTo>
                  <a:pt x="0" y="0"/>
                </a:lnTo>
                <a:close/>
              </a:path>
            </a:pathLst>
          </a:custGeom>
          <a:solidFill>
            <a:srgbClr val="0A355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b="1" i="0">
              <a:solidFill>
                <a:schemeClr val="bg1">
                  <a:lumMod val="95000"/>
                </a:schemeClr>
              </a:solidFill>
              <a:latin typeface="Gotham Bold" pitchFamily="2" charset="0"/>
              <a:cs typeface="Gotham Bold" pitchFamily="2" charset="0"/>
            </a:endParaRPr>
          </a:p>
        </p:txBody>
      </p:sp>
      <p:sp>
        <p:nvSpPr>
          <p:cNvPr id="2" name="Title 1">
            <a:extLst>
              <a:ext uri="{FF2B5EF4-FFF2-40B4-BE49-F238E27FC236}">
                <a16:creationId xmlns:a16="http://schemas.microsoft.com/office/drawing/2014/main" id="{FA49B412-EBAB-4569-B3D9-6B346BF837B2}"/>
              </a:ext>
            </a:extLst>
          </p:cNvPr>
          <p:cNvSpPr>
            <a:spLocks noGrp="1"/>
          </p:cNvSpPr>
          <p:nvPr>
            <p:ph type="title" hasCustomPrompt="1"/>
          </p:nvPr>
        </p:nvSpPr>
        <p:spPr>
          <a:xfrm>
            <a:off x="1109794" y="-273863"/>
            <a:ext cx="9486900" cy="1371600"/>
          </a:xfrm>
        </p:spPr>
        <p:txBody>
          <a:bodyPr>
            <a:normAutofit/>
          </a:bodyPr>
          <a:lstStyle>
            <a:lvl1pPr algn="l">
              <a:defRPr sz="4000" cap="none" spc="300" baseline="0">
                <a:solidFill>
                  <a:schemeClr val="accent3">
                    <a:lumMod val="40000"/>
                    <a:lumOff val="60000"/>
                  </a:schemeClr>
                </a:solidFill>
              </a:defRPr>
            </a:lvl1pPr>
          </a:lstStyle>
          <a:p>
            <a:r>
              <a:rPr lang="en-US"/>
              <a:t>Header</a:t>
            </a:r>
          </a:p>
        </p:txBody>
      </p:sp>
    </p:spTree>
    <p:extLst>
      <p:ext uri="{BB962C8B-B14F-4D97-AF65-F5344CB8AC3E}">
        <p14:creationId xmlns:p14="http://schemas.microsoft.com/office/powerpoint/2010/main" val="1298770219"/>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334202DE-82CD-407D-8C68-174B0CBB57F7}"/>
              </a:ext>
            </a:extLst>
          </p:cNvPr>
          <p:cNvSpPr>
            <a:spLocks noGrp="1"/>
          </p:cNvSpPr>
          <p:nvPr>
            <p:ph type="body" idx="1"/>
          </p:nvPr>
        </p:nvSpPr>
        <p:spPr>
          <a:xfrm>
            <a:off x="1241453" y="1469951"/>
            <a:ext cx="9486901" cy="391809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 name="Title Placeholder 1">
            <a:extLst>
              <a:ext uri="{FF2B5EF4-FFF2-40B4-BE49-F238E27FC236}">
                <a16:creationId xmlns:a16="http://schemas.microsoft.com/office/drawing/2014/main" id="{63AA0686-7BAC-45C0-BA30-0D0CBCE5CE63}"/>
              </a:ext>
            </a:extLst>
          </p:cNvPr>
          <p:cNvSpPr>
            <a:spLocks noGrp="1"/>
          </p:cNvSpPr>
          <p:nvPr>
            <p:ph type="title"/>
          </p:nvPr>
        </p:nvSpPr>
        <p:spPr>
          <a:xfrm>
            <a:off x="1175046" y="-216839"/>
            <a:ext cx="9486900" cy="1371600"/>
          </a:xfrm>
          <a:prstGeom prst="rect">
            <a:avLst/>
          </a:prstGeom>
        </p:spPr>
        <p:txBody>
          <a:bodyPr vert="horz" lIns="91440" tIns="45720" rIns="91440" bIns="45720" rtlCol="0" anchor="b">
            <a:normAutofit/>
          </a:bodyPr>
          <a:lstStyle/>
          <a:p>
            <a:r>
              <a:rPr lang="en-US"/>
              <a:t>HEADER</a:t>
            </a:r>
          </a:p>
        </p:txBody>
      </p:sp>
    </p:spTree>
    <p:extLst>
      <p:ext uri="{BB962C8B-B14F-4D97-AF65-F5344CB8AC3E}">
        <p14:creationId xmlns:p14="http://schemas.microsoft.com/office/powerpoint/2010/main" val="549241212"/>
      </p:ext>
    </p:extLst>
  </p:cSld>
  <p:clrMap bg1="lt1" tx1="dk1" bg2="lt2" tx2="dk2" accent1="accent1" accent2="accent2" accent3="accent3" accent4="accent4" accent5="accent5" accent6="accent6" hlink="hlink" folHlink="folHlink"/>
  <p:sldLayoutIdLst>
    <p:sldLayoutId id="2147483726" r:id="rId1"/>
    <p:sldLayoutId id="2147483719" r:id="rId2"/>
    <p:sldLayoutId id="2147483715" r:id="rId3"/>
  </p:sldLayoutIdLst>
  <p:hf sldNum="0" hdr="0" ftr="0" dt="0"/>
  <p:txStyles>
    <p:titleStyle>
      <a:lvl1pPr algn="l" defTabSz="914400" rtl="0" eaLnBrk="1" latinLnBrk="0" hangingPunct="1">
        <a:lnSpc>
          <a:spcPct val="90000"/>
        </a:lnSpc>
        <a:spcBef>
          <a:spcPct val="0"/>
        </a:spcBef>
        <a:buNone/>
        <a:defRPr sz="4000" b="1" kern="1200">
          <a:solidFill>
            <a:srgbClr val="0A345B"/>
          </a:solidFill>
          <a:latin typeface="Lato" panose="020F0502020204030203" pitchFamily="34" charset="77"/>
          <a:ea typeface="+mj-ea"/>
          <a:cs typeface="+mj-cs"/>
        </a:defRPr>
      </a:lvl1pPr>
    </p:titleStyle>
    <p:bodyStyle>
      <a:lvl1pPr marL="228600" indent="-228600" algn="l" defTabSz="914400" rtl="0" eaLnBrk="1" latinLnBrk="0" hangingPunct="1">
        <a:lnSpc>
          <a:spcPct val="100000"/>
        </a:lnSpc>
        <a:spcBef>
          <a:spcPts val="1000"/>
        </a:spcBef>
        <a:buSzPct val="70000"/>
        <a:buFont typeface="Arial" panose="020B0604020202020204" pitchFamily="34" charset="0"/>
        <a:buChar char="•"/>
        <a:defRPr sz="2400" kern="1200">
          <a:solidFill>
            <a:schemeClr val="tx2"/>
          </a:solidFill>
          <a:latin typeface="Lato" panose="020F0502020204030203" pitchFamily="34" charset="77"/>
          <a:ea typeface="+mn-ea"/>
          <a:cs typeface="+mn-cs"/>
        </a:defRPr>
      </a:lvl1pPr>
      <a:lvl2pPr marL="685800" indent="-228600" algn="l" defTabSz="914400" rtl="0" eaLnBrk="1" latinLnBrk="0" hangingPunct="1">
        <a:lnSpc>
          <a:spcPct val="100000"/>
        </a:lnSpc>
        <a:spcBef>
          <a:spcPts val="500"/>
        </a:spcBef>
        <a:buSzPct val="70000"/>
        <a:buFont typeface="Arial" panose="020B0604020202020204" pitchFamily="34" charset="0"/>
        <a:buChar char="•"/>
        <a:defRPr sz="2400" kern="1200">
          <a:solidFill>
            <a:schemeClr val="tx2"/>
          </a:solidFill>
          <a:latin typeface="Lato" panose="020F0502020204030203" pitchFamily="34" charset="77"/>
          <a:ea typeface="+mn-ea"/>
          <a:cs typeface="+mn-cs"/>
        </a:defRPr>
      </a:lvl2pPr>
      <a:lvl3pPr marL="1143000" indent="-228600" algn="l" defTabSz="914400" rtl="0" eaLnBrk="1" latinLnBrk="0" hangingPunct="1">
        <a:lnSpc>
          <a:spcPct val="100000"/>
        </a:lnSpc>
        <a:spcBef>
          <a:spcPts val="500"/>
        </a:spcBef>
        <a:buSzPct val="70000"/>
        <a:buFont typeface="Arial" panose="020B0604020202020204" pitchFamily="34" charset="0"/>
        <a:buChar char="•"/>
        <a:defRPr sz="2400" kern="1200">
          <a:solidFill>
            <a:schemeClr val="tx2"/>
          </a:solidFill>
          <a:latin typeface="Lato" panose="020F0502020204030203" pitchFamily="34" charset="77"/>
          <a:ea typeface="+mn-ea"/>
          <a:cs typeface="+mn-cs"/>
        </a:defRPr>
      </a:lvl3pPr>
      <a:lvl4pPr marL="1600200" indent="-228600" algn="l" defTabSz="914400" rtl="0" eaLnBrk="1" latinLnBrk="0" hangingPunct="1">
        <a:lnSpc>
          <a:spcPct val="100000"/>
        </a:lnSpc>
        <a:spcBef>
          <a:spcPts val="500"/>
        </a:spcBef>
        <a:buSzPct val="70000"/>
        <a:buFont typeface="Arial" panose="020B0604020202020204" pitchFamily="34" charset="0"/>
        <a:buChar char="•"/>
        <a:defRPr sz="2400" kern="1200">
          <a:solidFill>
            <a:schemeClr val="tx2"/>
          </a:solidFill>
          <a:latin typeface="Lato" panose="020F0502020204030203" pitchFamily="34" charset="77"/>
          <a:ea typeface="+mn-ea"/>
          <a:cs typeface="+mn-cs"/>
        </a:defRPr>
      </a:lvl4pPr>
      <a:lvl5pPr marL="2057400" indent="-228600" algn="l" defTabSz="914400" rtl="0" eaLnBrk="1" latinLnBrk="0" hangingPunct="1">
        <a:lnSpc>
          <a:spcPct val="100000"/>
        </a:lnSpc>
        <a:spcBef>
          <a:spcPts val="500"/>
        </a:spcBef>
        <a:buSzPct val="70000"/>
        <a:buFont typeface="Arial" panose="020B0604020202020204" pitchFamily="34" charset="0"/>
        <a:buChar char="•"/>
        <a:defRPr sz="2400" kern="1200">
          <a:solidFill>
            <a:schemeClr val="tx2"/>
          </a:solidFill>
          <a:latin typeface="Lato" panose="020F0502020204030203" pitchFamily="34" charset="77"/>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1.xml"/><Relationship Id="rId1" Type="http://schemas.openxmlformats.org/officeDocument/2006/relationships/slideLayout" Target="../slideLayouts/slideLayout3.xml"/><Relationship Id="rId4" Type="http://schemas.openxmlformats.org/officeDocument/2006/relationships/image" Target="../media/image5.jpe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4.xml"/><Relationship Id="rId1" Type="http://schemas.openxmlformats.org/officeDocument/2006/relationships/slideLayout" Target="../slideLayouts/slideLayout1.xml"/><Relationship Id="rId4" Type="http://schemas.openxmlformats.org/officeDocument/2006/relationships/image" Target="../media/image9.jpeg"/></Relationships>
</file>

<file path=ppt/slides/_rels/slide1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5.xml"/><Relationship Id="rId1" Type="http://schemas.openxmlformats.org/officeDocument/2006/relationships/slideLayout" Target="../slideLayouts/slideLayout1.xml"/><Relationship Id="rId6" Type="http://schemas.openxmlformats.org/officeDocument/2006/relationships/hyperlink" Target="https://www.jstor.org/stable/26529244" TargetMode="External"/><Relationship Id="rId5" Type="http://schemas.openxmlformats.org/officeDocument/2006/relationships/hyperlink" Target="https://journals.sagepub.com/doi/pdf/10.1177/00957984950211003?casa_token=XjqAQUhUdvoAAAAA:q2dWf-Et6_AjQQl1bLOOr2-ElaYgJPwHwuX2xv6pHpEZ3QDgztXYwKfmpSIKuwXbBB8zY1Cx23BGkQ" TargetMode="External"/><Relationship Id="rId4" Type="http://schemas.openxmlformats.org/officeDocument/2006/relationships/hyperlink" Target="https://spssi.onlinelibrary.wiley.com/doi/abs/10.1111/j.1540-4560.1969.tb02584.x" TargetMode="External"/></Relationships>
</file>

<file path=ppt/slides/_rels/slide12.xml.rels><?xml version="1.0" encoding="UTF-8" standalone="yes"?>
<Relationships xmlns="http://schemas.openxmlformats.org/package/2006/relationships"><Relationship Id="rId3" Type="http://schemas.openxmlformats.org/officeDocument/2006/relationships/hyperlink" Target="https://journals.sagepub.com/doi/10.1177/00957984880142004" TargetMode="External"/><Relationship Id="rId2" Type="http://schemas.openxmlformats.org/officeDocument/2006/relationships/notesSlide" Target="../notesSlides/notesSlide6.xml"/><Relationship Id="rId1" Type="http://schemas.openxmlformats.org/officeDocument/2006/relationships/slideLayout" Target="../slideLayouts/slideLayout1.xml"/><Relationship Id="rId5" Type="http://schemas.openxmlformats.org/officeDocument/2006/relationships/image" Target="../media/image12.png"/><Relationship Id="rId4" Type="http://schemas.openxmlformats.org/officeDocument/2006/relationships/image" Target="../media/image11.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hyperlink" Target="https://equity-coalition.fpg.unc.edu/wp-content/uploads/IIruka-et-al_Ethnic-Racial-Identity-Collaborative-Research-Summary-2021.pdf" TargetMode="External"/><Relationship Id="rId2" Type="http://schemas.openxmlformats.org/officeDocument/2006/relationships/notesSlide" Target="../notesSlides/notesSlide7.xml"/><Relationship Id="rId1" Type="http://schemas.openxmlformats.org/officeDocument/2006/relationships/slideLayout" Target="../slideLayouts/slideLayout1.xml"/><Relationship Id="rId4" Type="http://schemas.openxmlformats.org/officeDocument/2006/relationships/image" Target="../media/image13.png"/></Relationships>
</file>

<file path=ppt/slides/_rels/slide15.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9.xml"/><Relationship Id="rId1" Type="http://schemas.openxmlformats.org/officeDocument/2006/relationships/slideLayout" Target="../slideLayouts/slideLayout1.xml"/><Relationship Id="rId4" Type="http://schemas.openxmlformats.org/officeDocument/2006/relationships/hyperlink" Target="https://umbc.app.box.com/s/eeo8yfn8cuey63ophnlzysagyi7pad0j" TargetMode="External"/></Relationships>
</file>

<file path=ppt/slides/_rels/slide17.xml.rels><?xml version="1.0" encoding="UTF-8" standalone="yes"?>
<Relationships xmlns="http://schemas.openxmlformats.org/package/2006/relationships"><Relationship Id="rId8" Type="http://schemas.openxmlformats.org/officeDocument/2006/relationships/image" Target="../media/image17.jpeg"/><Relationship Id="rId3" Type="http://schemas.openxmlformats.org/officeDocument/2006/relationships/slideLayout" Target="../slideLayouts/slideLayout1.xml"/><Relationship Id="rId7" Type="http://schemas.openxmlformats.org/officeDocument/2006/relationships/image" Target="../media/image16.jpeg"/><Relationship Id="rId2" Type="http://schemas.openxmlformats.org/officeDocument/2006/relationships/video" Target="https://www.youtube.com/embed/kkAd4si49X0?feature=oembed" TargetMode="External"/><Relationship Id="rId1" Type="http://schemas.openxmlformats.org/officeDocument/2006/relationships/video" Target="https://www.youtube.com/embed/YT-n-uL9n6A?feature=oembed" TargetMode="External"/><Relationship Id="rId6" Type="http://schemas.openxmlformats.org/officeDocument/2006/relationships/hyperlink" Target="https://www.youtube.com/watch?v=kkAd4si49X0" TargetMode="External"/><Relationship Id="rId5" Type="http://schemas.openxmlformats.org/officeDocument/2006/relationships/hyperlink" Target="https://www.youtube.com/watch?v=YT-n-uL9n6A" TargetMode="External"/><Relationship Id="rId4" Type="http://schemas.openxmlformats.org/officeDocument/2006/relationships/notesSlide" Target="../notesSlides/notesSlide10.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hyperlink" Target="mailto:msanders@learningpolicyinstitute.org" TargetMode="External"/><Relationship Id="rId2" Type="http://schemas.openxmlformats.org/officeDocument/2006/relationships/hyperlink" Target="https://www.childtrends.org/" TargetMode="External"/><Relationship Id="rId1" Type="http://schemas.openxmlformats.org/officeDocument/2006/relationships/slideLayout" Target="../slideLayouts/slideLayout3.xml"/><Relationship Id="rId6" Type="http://schemas.openxmlformats.org/officeDocument/2006/relationships/image" Target="../media/image20.svg"/><Relationship Id="rId5" Type="http://schemas.openxmlformats.org/officeDocument/2006/relationships/image" Target="../media/image19.png"/><Relationship Id="rId4" Type="http://schemas.openxmlformats.org/officeDocument/2006/relationships/hyperlink" Target="mailto:dmartinez@childtrends.org"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C7C0151D-83ED-6142-BFDB-F8A218E2D19C}"/>
              </a:ext>
            </a:extLst>
          </p:cNvPr>
          <p:cNvPicPr>
            <a:picLocks noChangeAspect="1"/>
          </p:cNvPicPr>
          <p:nvPr/>
        </p:nvPicPr>
        <p:blipFill>
          <a:blip r:embed="rId2"/>
          <a:srcRect r="17451"/>
          <a:stretch/>
        </p:blipFill>
        <p:spPr>
          <a:xfrm>
            <a:off x="-2" y="-135392"/>
            <a:ext cx="12268865" cy="5160616"/>
          </a:xfrm>
          <a:prstGeom prst="rect">
            <a:avLst/>
          </a:prstGeom>
        </p:spPr>
      </p:pic>
      <p:sp>
        <p:nvSpPr>
          <p:cNvPr id="3" name="Rectangle 15">
            <a:extLst>
              <a:ext uri="{FF2B5EF4-FFF2-40B4-BE49-F238E27FC236}">
                <a16:creationId xmlns:a16="http://schemas.microsoft.com/office/drawing/2014/main" id="{2D78E438-E3B4-933D-D8D7-AD10D61BF9EB}"/>
              </a:ext>
            </a:extLst>
          </p:cNvPr>
          <p:cNvSpPr/>
          <p:nvPr/>
        </p:nvSpPr>
        <p:spPr>
          <a:xfrm>
            <a:off x="9773897" y="4938176"/>
            <a:ext cx="3064902" cy="1919824"/>
          </a:xfrm>
          <a:custGeom>
            <a:avLst/>
            <a:gdLst>
              <a:gd name="connsiteX0" fmla="*/ 0 w 5626100"/>
              <a:gd name="connsiteY0" fmla="*/ 0 h 6858000"/>
              <a:gd name="connsiteX1" fmla="*/ 5626100 w 5626100"/>
              <a:gd name="connsiteY1" fmla="*/ 0 h 6858000"/>
              <a:gd name="connsiteX2" fmla="*/ 5626100 w 5626100"/>
              <a:gd name="connsiteY2" fmla="*/ 6858000 h 6858000"/>
              <a:gd name="connsiteX3" fmla="*/ 0 w 5626100"/>
              <a:gd name="connsiteY3" fmla="*/ 6858000 h 6858000"/>
              <a:gd name="connsiteX4" fmla="*/ 0 w 5626100"/>
              <a:gd name="connsiteY4" fmla="*/ 0 h 6858000"/>
              <a:gd name="connsiteX0" fmla="*/ 0 w 5626100"/>
              <a:gd name="connsiteY0" fmla="*/ 12700 h 6870700"/>
              <a:gd name="connsiteX1" fmla="*/ 5092700 w 5626100"/>
              <a:gd name="connsiteY1" fmla="*/ 0 h 6870700"/>
              <a:gd name="connsiteX2" fmla="*/ 5626100 w 5626100"/>
              <a:gd name="connsiteY2" fmla="*/ 6870700 h 6870700"/>
              <a:gd name="connsiteX3" fmla="*/ 0 w 5626100"/>
              <a:gd name="connsiteY3" fmla="*/ 6870700 h 6870700"/>
              <a:gd name="connsiteX4" fmla="*/ 0 w 5626100"/>
              <a:gd name="connsiteY4" fmla="*/ 12700 h 6870700"/>
              <a:gd name="connsiteX0" fmla="*/ 0 w 5626100"/>
              <a:gd name="connsiteY0" fmla="*/ 26348 h 6884348"/>
              <a:gd name="connsiteX1" fmla="*/ 4615028 w 5626100"/>
              <a:gd name="connsiteY1" fmla="*/ 0 h 6884348"/>
              <a:gd name="connsiteX2" fmla="*/ 5626100 w 5626100"/>
              <a:gd name="connsiteY2" fmla="*/ 6884348 h 6884348"/>
              <a:gd name="connsiteX3" fmla="*/ 0 w 5626100"/>
              <a:gd name="connsiteY3" fmla="*/ 6884348 h 6884348"/>
              <a:gd name="connsiteX4" fmla="*/ 0 w 5626100"/>
              <a:gd name="connsiteY4" fmla="*/ 26348 h 68843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626100" h="6884348">
                <a:moveTo>
                  <a:pt x="0" y="26348"/>
                </a:moveTo>
                <a:lnTo>
                  <a:pt x="4615028" y="0"/>
                </a:lnTo>
                <a:lnTo>
                  <a:pt x="5626100" y="6884348"/>
                </a:lnTo>
                <a:lnTo>
                  <a:pt x="0" y="6884348"/>
                </a:lnTo>
                <a:lnTo>
                  <a:pt x="0" y="26348"/>
                </a:lnTo>
                <a:close/>
              </a:path>
            </a:pathLst>
          </a:custGeom>
          <a:solidFill>
            <a:schemeClr val="accent3">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lumMod val="95000"/>
                </a:srgbClr>
              </a:solidFill>
              <a:effectLst/>
              <a:uLnTx/>
              <a:uFillTx/>
              <a:latin typeface="Gill Sans MT"/>
              <a:ea typeface="+mn-ea"/>
              <a:cs typeface="+mn-cs"/>
            </a:endParaRPr>
          </a:p>
        </p:txBody>
      </p:sp>
      <p:sp>
        <p:nvSpPr>
          <p:cNvPr id="4" name="Rectangle 3">
            <a:extLst>
              <a:ext uri="{FF2B5EF4-FFF2-40B4-BE49-F238E27FC236}">
                <a16:creationId xmlns:a16="http://schemas.microsoft.com/office/drawing/2014/main" id="{620F1AA7-5D9C-FA74-9314-E41D43B97608}"/>
              </a:ext>
            </a:extLst>
          </p:cNvPr>
          <p:cNvSpPr/>
          <p:nvPr/>
        </p:nvSpPr>
        <p:spPr>
          <a:xfrm>
            <a:off x="-1" y="4534383"/>
            <a:ext cx="11817987" cy="2501531"/>
          </a:xfrm>
          <a:custGeom>
            <a:avLst/>
            <a:gdLst>
              <a:gd name="connsiteX0" fmla="*/ 0 w 11151704"/>
              <a:gd name="connsiteY0" fmla="*/ 0 h 2206487"/>
              <a:gd name="connsiteX1" fmla="*/ 11151704 w 11151704"/>
              <a:gd name="connsiteY1" fmla="*/ 0 h 2206487"/>
              <a:gd name="connsiteX2" fmla="*/ 11151704 w 11151704"/>
              <a:gd name="connsiteY2" fmla="*/ 2206487 h 2206487"/>
              <a:gd name="connsiteX3" fmla="*/ 0 w 11151704"/>
              <a:gd name="connsiteY3" fmla="*/ 2206487 h 2206487"/>
              <a:gd name="connsiteX4" fmla="*/ 0 w 11151704"/>
              <a:gd name="connsiteY4" fmla="*/ 0 h 2206487"/>
              <a:gd name="connsiteX0" fmla="*/ 0 w 11151704"/>
              <a:gd name="connsiteY0" fmla="*/ 39756 h 2246243"/>
              <a:gd name="connsiteX1" fmla="*/ 10555357 w 11151704"/>
              <a:gd name="connsiteY1" fmla="*/ 0 h 2246243"/>
              <a:gd name="connsiteX2" fmla="*/ 11151704 w 11151704"/>
              <a:gd name="connsiteY2" fmla="*/ 2246243 h 2246243"/>
              <a:gd name="connsiteX3" fmla="*/ 0 w 11151704"/>
              <a:gd name="connsiteY3" fmla="*/ 2246243 h 2246243"/>
              <a:gd name="connsiteX4" fmla="*/ 0 w 11151704"/>
              <a:gd name="connsiteY4" fmla="*/ 39756 h 2246243"/>
              <a:gd name="connsiteX0" fmla="*/ 0 w 11151704"/>
              <a:gd name="connsiteY0" fmla="*/ 0 h 2206487"/>
              <a:gd name="connsiteX1" fmla="*/ 10992679 w 11151704"/>
              <a:gd name="connsiteY1" fmla="*/ 9939 h 2206487"/>
              <a:gd name="connsiteX2" fmla="*/ 11151704 w 11151704"/>
              <a:gd name="connsiteY2" fmla="*/ 2206487 h 2206487"/>
              <a:gd name="connsiteX3" fmla="*/ 0 w 11151704"/>
              <a:gd name="connsiteY3" fmla="*/ 2206487 h 2206487"/>
              <a:gd name="connsiteX4" fmla="*/ 0 w 11151704"/>
              <a:gd name="connsiteY4" fmla="*/ 0 h 2206487"/>
              <a:gd name="connsiteX0" fmla="*/ 0 w 11151704"/>
              <a:gd name="connsiteY0" fmla="*/ 0 h 2206487"/>
              <a:gd name="connsiteX1" fmla="*/ 10853531 w 11151704"/>
              <a:gd name="connsiteY1" fmla="*/ 19878 h 2206487"/>
              <a:gd name="connsiteX2" fmla="*/ 11151704 w 11151704"/>
              <a:gd name="connsiteY2" fmla="*/ 2206487 h 2206487"/>
              <a:gd name="connsiteX3" fmla="*/ 0 w 11151704"/>
              <a:gd name="connsiteY3" fmla="*/ 2206487 h 2206487"/>
              <a:gd name="connsiteX4" fmla="*/ 0 w 11151704"/>
              <a:gd name="connsiteY4" fmla="*/ 0 h 2206487"/>
              <a:gd name="connsiteX0" fmla="*/ 0 w 11151704"/>
              <a:gd name="connsiteY0" fmla="*/ 0 h 2206487"/>
              <a:gd name="connsiteX1" fmla="*/ 10112252 w 11151704"/>
              <a:gd name="connsiteY1" fmla="*/ 2810 h 2206487"/>
              <a:gd name="connsiteX2" fmla="*/ 11151704 w 11151704"/>
              <a:gd name="connsiteY2" fmla="*/ 2206487 h 2206487"/>
              <a:gd name="connsiteX3" fmla="*/ 0 w 11151704"/>
              <a:gd name="connsiteY3" fmla="*/ 2206487 h 2206487"/>
              <a:gd name="connsiteX4" fmla="*/ 0 w 11151704"/>
              <a:gd name="connsiteY4" fmla="*/ 0 h 2206487"/>
              <a:gd name="connsiteX0" fmla="*/ 0 w 11151704"/>
              <a:gd name="connsiteY0" fmla="*/ 0 h 2206487"/>
              <a:gd name="connsiteX1" fmla="*/ 10059304 w 11151704"/>
              <a:gd name="connsiteY1" fmla="*/ 11344 h 2206487"/>
              <a:gd name="connsiteX2" fmla="*/ 11151704 w 11151704"/>
              <a:gd name="connsiteY2" fmla="*/ 2206487 h 2206487"/>
              <a:gd name="connsiteX3" fmla="*/ 0 w 11151704"/>
              <a:gd name="connsiteY3" fmla="*/ 2206487 h 2206487"/>
              <a:gd name="connsiteX4" fmla="*/ 0 w 11151704"/>
              <a:gd name="connsiteY4" fmla="*/ 0 h 2206487"/>
              <a:gd name="connsiteX0" fmla="*/ 0 w 11151704"/>
              <a:gd name="connsiteY0" fmla="*/ 0 h 2206487"/>
              <a:gd name="connsiteX1" fmla="*/ 10553527 w 11151704"/>
              <a:gd name="connsiteY1" fmla="*/ 2285 h 2206487"/>
              <a:gd name="connsiteX2" fmla="*/ 11151704 w 11151704"/>
              <a:gd name="connsiteY2" fmla="*/ 2206487 h 2206487"/>
              <a:gd name="connsiteX3" fmla="*/ 0 w 11151704"/>
              <a:gd name="connsiteY3" fmla="*/ 2206487 h 2206487"/>
              <a:gd name="connsiteX4" fmla="*/ 0 w 11151704"/>
              <a:gd name="connsiteY4" fmla="*/ 0 h 2206487"/>
              <a:gd name="connsiteX0" fmla="*/ 0 w 11151704"/>
              <a:gd name="connsiteY0" fmla="*/ 0 h 2206487"/>
              <a:gd name="connsiteX1" fmla="*/ 10642234 w 11151704"/>
              <a:gd name="connsiteY1" fmla="*/ 11345 h 2206487"/>
              <a:gd name="connsiteX2" fmla="*/ 11151704 w 11151704"/>
              <a:gd name="connsiteY2" fmla="*/ 2206487 h 2206487"/>
              <a:gd name="connsiteX3" fmla="*/ 0 w 11151704"/>
              <a:gd name="connsiteY3" fmla="*/ 2206487 h 2206487"/>
              <a:gd name="connsiteX4" fmla="*/ 0 w 11151704"/>
              <a:gd name="connsiteY4" fmla="*/ 0 h 220648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151704" h="2206487">
                <a:moveTo>
                  <a:pt x="0" y="0"/>
                </a:moveTo>
                <a:lnTo>
                  <a:pt x="10642234" y="11345"/>
                </a:lnTo>
                <a:lnTo>
                  <a:pt x="11151704" y="2206487"/>
                </a:lnTo>
                <a:lnTo>
                  <a:pt x="0" y="2206487"/>
                </a:lnTo>
                <a:lnTo>
                  <a:pt x="0" y="0"/>
                </a:lnTo>
                <a:close/>
              </a:path>
            </a:pathLst>
          </a:custGeom>
          <a:solidFill>
            <a:srgbClr val="0A345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Gill Sans MT"/>
              <a:ea typeface="+mn-ea"/>
              <a:cs typeface="+mn-cs"/>
            </a:endParaRPr>
          </a:p>
        </p:txBody>
      </p:sp>
      <p:sp>
        <p:nvSpPr>
          <p:cNvPr id="14" name="Title 1">
            <a:extLst>
              <a:ext uri="{FF2B5EF4-FFF2-40B4-BE49-F238E27FC236}">
                <a16:creationId xmlns:a16="http://schemas.microsoft.com/office/drawing/2014/main" id="{C1A6CCDD-91F2-EDD5-12AF-C093D92AC8F7}"/>
              </a:ext>
            </a:extLst>
          </p:cNvPr>
          <p:cNvSpPr txBox="1">
            <a:spLocks/>
          </p:cNvSpPr>
          <p:nvPr/>
        </p:nvSpPr>
        <p:spPr>
          <a:xfrm>
            <a:off x="374014" y="4715239"/>
            <a:ext cx="10550660" cy="1580485"/>
          </a:xfrm>
          <a:prstGeom prst="rect">
            <a:avLst/>
          </a:prstGeom>
        </p:spPr>
        <p:txBody>
          <a:bodyPr>
            <a:noAutofit/>
          </a:bodyPr>
          <a:lstStyle>
            <a:lvl1pPr algn="ctr" defTabSz="914400" rtl="0" eaLnBrk="1" latinLnBrk="0" hangingPunct="1">
              <a:lnSpc>
                <a:spcPct val="90000"/>
              </a:lnSpc>
              <a:spcBef>
                <a:spcPct val="0"/>
              </a:spcBef>
              <a:buNone/>
              <a:defRPr sz="6000" kern="1200">
                <a:solidFill>
                  <a:srgbClr val="D0EDF8"/>
                </a:solidFill>
                <a:latin typeface="Lato" panose="020F0502020204030203" pitchFamily="34" charset="77"/>
                <a:ea typeface="+mj-ea"/>
                <a:cs typeface="Gotham Medium" pitchFamily="2" charset="0"/>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sz="4800" b="1" i="0" u="none" strike="noStrike" kern="1200" cap="none" spc="0" normalizeH="0" baseline="0" noProof="0">
                <a:ln>
                  <a:noFill/>
                </a:ln>
                <a:solidFill>
                  <a:schemeClr val="accent3">
                    <a:lumMod val="40000"/>
                    <a:lumOff val="60000"/>
                  </a:schemeClr>
                </a:solidFill>
                <a:effectLst/>
                <a:uLnTx/>
                <a:uFillTx/>
                <a:latin typeface="Lato" panose="020F0502020204030203" pitchFamily="34" charset="77"/>
                <a:ea typeface="+mj-ea"/>
                <a:cs typeface="Gotham Bold" pitchFamily="2" charset="0"/>
              </a:rPr>
              <a:t>Promoting Black Children’s Positive Identity Development 70 Years After Brown v. Board</a:t>
            </a:r>
          </a:p>
        </p:txBody>
      </p:sp>
      <p:sp>
        <p:nvSpPr>
          <p:cNvPr id="15" name="Subtitle 2">
            <a:extLst>
              <a:ext uri="{FF2B5EF4-FFF2-40B4-BE49-F238E27FC236}">
                <a16:creationId xmlns:a16="http://schemas.microsoft.com/office/drawing/2014/main" id="{34DB9B4F-1121-8F41-BF75-F6AD30B64CB7}"/>
              </a:ext>
            </a:extLst>
          </p:cNvPr>
          <p:cNvSpPr txBox="1">
            <a:spLocks/>
          </p:cNvSpPr>
          <p:nvPr/>
        </p:nvSpPr>
        <p:spPr>
          <a:xfrm>
            <a:off x="1136072" y="5794313"/>
            <a:ext cx="9144000" cy="615714"/>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800" b="0" i="0" kern="1200">
                <a:solidFill>
                  <a:srgbClr val="E6E7E8"/>
                </a:solidFill>
                <a:latin typeface="Lato" panose="020F0502020204030203" pitchFamily="34" charset="77"/>
                <a:ea typeface="+mn-ea"/>
                <a:cs typeface="Gotham Book" pitchFamily="2"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b="0" i="0" kern="1200">
                <a:solidFill>
                  <a:schemeClr val="tx1"/>
                </a:solidFill>
                <a:latin typeface="Lato" panose="020F0502020204030203" pitchFamily="34" charset="77"/>
                <a:ea typeface="+mn-ea"/>
                <a:cs typeface="Gotham Book" pitchFamily="2"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chemeClr val="tx1"/>
                </a:solidFill>
                <a:latin typeface="Lato" panose="020F0502020204030203" pitchFamily="34" charset="77"/>
                <a:ea typeface="+mn-ea"/>
                <a:cs typeface="Gotham Book" pitchFamily="2"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Lato" panose="020F0502020204030203" pitchFamily="34" charset="77"/>
                <a:ea typeface="+mn-ea"/>
                <a:cs typeface="Gotham Book" pitchFamily="2"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Lato" panose="020F0502020204030203" pitchFamily="34" charset="77"/>
                <a:ea typeface="+mn-ea"/>
                <a:cs typeface="Gotham Book" pitchFamily="2"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en-US" sz="2800" b="1" i="0" u="none" strike="noStrike" kern="1200" cap="none" spc="0" normalizeH="0" baseline="0" noProof="0">
              <a:ln>
                <a:noFill/>
              </a:ln>
              <a:solidFill>
                <a:srgbClr val="FFFFFF"/>
              </a:solidFill>
              <a:effectLst/>
              <a:uLnTx/>
              <a:uFillTx/>
              <a:latin typeface="Lato" panose="020F0502020204030203" pitchFamily="34" charset="77"/>
              <a:ea typeface="+mn-ea"/>
              <a:cs typeface="Gotham Book" pitchFamily="2" charset="0"/>
            </a:endParaRPr>
          </a:p>
        </p:txBody>
      </p:sp>
      <p:pic>
        <p:nvPicPr>
          <p:cNvPr id="16" name="Picture 15">
            <a:extLst>
              <a:ext uri="{FF2B5EF4-FFF2-40B4-BE49-F238E27FC236}">
                <a16:creationId xmlns:a16="http://schemas.microsoft.com/office/drawing/2014/main" id="{02627A98-1C88-1231-5C82-C08D247C68A0}"/>
              </a:ext>
            </a:extLst>
          </p:cNvPr>
          <p:cNvPicPr>
            <a:picLocks noChangeAspect="1"/>
          </p:cNvPicPr>
          <p:nvPr/>
        </p:nvPicPr>
        <p:blipFill>
          <a:blip r:embed="rId3"/>
          <a:srcRect/>
          <a:stretch/>
        </p:blipFill>
        <p:spPr>
          <a:xfrm>
            <a:off x="9013275" y="5901193"/>
            <a:ext cx="2269442" cy="1134721"/>
          </a:xfrm>
          <a:prstGeom prst="rect">
            <a:avLst/>
          </a:prstGeom>
        </p:spPr>
      </p:pic>
    </p:spTree>
    <p:extLst>
      <p:ext uri="{BB962C8B-B14F-4D97-AF65-F5344CB8AC3E}">
        <p14:creationId xmlns:p14="http://schemas.microsoft.com/office/powerpoint/2010/main" val="238441963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Content Placeholder 4">
            <a:extLst>
              <a:ext uri="{FF2B5EF4-FFF2-40B4-BE49-F238E27FC236}">
                <a16:creationId xmlns:a16="http://schemas.microsoft.com/office/drawing/2014/main" id="{601B8227-9EF5-F6A8-876C-F423109CF98F}"/>
              </a:ext>
            </a:extLst>
          </p:cNvPr>
          <p:cNvGraphicFramePr>
            <a:graphicFrameLocks noGrp="1"/>
          </p:cNvGraphicFramePr>
          <p:nvPr>
            <p:ph idx="1"/>
            <p:extLst>
              <p:ext uri="{D42A27DB-BD31-4B8C-83A1-F6EECF244321}">
                <p14:modId xmlns:p14="http://schemas.microsoft.com/office/powerpoint/2010/main" val="200780272"/>
              </p:ext>
            </p:extLst>
          </p:nvPr>
        </p:nvGraphicFramePr>
        <p:xfrm>
          <a:off x="1134416" y="1698033"/>
          <a:ext cx="9693730" cy="4444548"/>
        </p:xfrm>
        <a:graphic>
          <a:graphicData uri="http://schemas.openxmlformats.org/drawingml/2006/table">
            <a:tbl>
              <a:tblPr firstRow="1" bandRow="1">
                <a:tableStyleId>{5C22544A-7EE6-4342-B048-85BDC9FD1C3A}</a:tableStyleId>
              </a:tblPr>
              <a:tblGrid>
                <a:gridCol w="9693730">
                  <a:extLst>
                    <a:ext uri="{9D8B030D-6E8A-4147-A177-3AD203B41FA5}">
                      <a16:colId xmlns:a16="http://schemas.microsoft.com/office/drawing/2014/main" val="68877478"/>
                    </a:ext>
                  </a:extLst>
                </a:gridCol>
              </a:tblGrid>
              <a:tr h="740758">
                <a:tc>
                  <a:txBody>
                    <a:bodyPr/>
                    <a:lstStyle/>
                    <a:p>
                      <a:r>
                        <a:rPr lang="en-US" sz="2800" b="0" i="0">
                          <a:solidFill>
                            <a:schemeClr val="tx1"/>
                          </a:solidFill>
                          <a:latin typeface="Lato" panose="020F0502020204030203" pitchFamily="34" charset="77"/>
                          <a:cs typeface="Gotham Book" pitchFamily="2" charset="0"/>
                        </a:rPr>
                        <a:t>Introductions (10 mins)</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2497349215"/>
                  </a:ext>
                </a:extLst>
              </a:tr>
              <a:tr h="740758">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800" b="0" i="0">
                          <a:solidFill>
                            <a:schemeClr val="tx1"/>
                          </a:solidFill>
                          <a:latin typeface="Lato" panose="020F0502020204030203" pitchFamily="34" charset="77"/>
                          <a:cs typeface="Gotham Book" pitchFamily="2" charset="0"/>
                        </a:rPr>
                        <a:t>Opening Activity (25 mins)</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2682509725"/>
                  </a:ext>
                </a:extLst>
              </a:tr>
              <a:tr h="740758">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800" b="0" i="0">
                          <a:solidFill>
                            <a:schemeClr val="tx1"/>
                          </a:solidFill>
                          <a:latin typeface="Lato" panose="020F0502020204030203" pitchFamily="34" charset="77"/>
                          <a:cs typeface="Gotham Book" pitchFamily="2" charset="0"/>
                        </a:rPr>
                        <a:t>Past Research (15 mins)</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1695527852"/>
                  </a:ext>
                </a:extLst>
              </a:tr>
              <a:tr h="740758">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800" b="0" i="0">
                          <a:solidFill>
                            <a:schemeClr val="tx1"/>
                          </a:solidFill>
                          <a:latin typeface="Lato" panose="020F0502020204030203" pitchFamily="34" charset="77"/>
                          <a:cs typeface="Gotham Book" pitchFamily="2" charset="0"/>
                        </a:rPr>
                        <a:t>Recent Research (20 mins)</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2600448186"/>
                  </a:ext>
                </a:extLst>
              </a:tr>
              <a:tr h="740758">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800" b="0" i="0">
                          <a:solidFill>
                            <a:schemeClr val="tx1"/>
                          </a:solidFill>
                          <a:latin typeface="Lato" panose="020F0502020204030203" pitchFamily="34" charset="77"/>
                          <a:cs typeface="Gotham Book" pitchFamily="2" charset="0"/>
                        </a:rPr>
                        <a:t>Concluding Activity (15 mins)</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3397254240"/>
                  </a:ext>
                </a:extLst>
              </a:tr>
              <a:tr h="740758">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800" b="0" i="0">
                          <a:solidFill>
                            <a:schemeClr val="tx1"/>
                          </a:solidFill>
                          <a:latin typeface="Lato" panose="020F0502020204030203" pitchFamily="34" charset="77"/>
                          <a:cs typeface="Gotham Book" pitchFamily="2" charset="0"/>
                        </a:rPr>
                        <a:t>Closing Thoughts (5 mins)</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2230015271"/>
                  </a:ext>
                </a:extLst>
              </a:tr>
            </a:tbl>
          </a:graphicData>
        </a:graphic>
      </p:graphicFrame>
      <p:sp>
        <p:nvSpPr>
          <p:cNvPr id="6" name="Title 1">
            <a:extLst>
              <a:ext uri="{FF2B5EF4-FFF2-40B4-BE49-F238E27FC236}">
                <a16:creationId xmlns:a16="http://schemas.microsoft.com/office/drawing/2014/main" id="{CB8E80E3-F8DC-55F2-8132-85A5E8EFCD12}"/>
              </a:ext>
            </a:extLst>
          </p:cNvPr>
          <p:cNvSpPr>
            <a:spLocks noGrp="1"/>
          </p:cNvSpPr>
          <p:nvPr>
            <p:ph type="title"/>
          </p:nvPr>
        </p:nvSpPr>
        <p:spPr>
          <a:xfrm>
            <a:off x="933774" y="1006259"/>
            <a:ext cx="9894372" cy="1006475"/>
          </a:xfrm>
        </p:spPr>
        <p:txBody>
          <a:bodyPr>
            <a:normAutofit fontScale="90000"/>
          </a:bodyPr>
          <a:lstStyle/>
          <a:p>
            <a:pPr algn="ctr"/>
            <a:r>
              <a:rPr lang="en-US" sz="4400" b="1" spc="0">
                <a:solidFill>
                  <a:srgbClr val="D0EDF8"/>
                </a:solidFill>
                <a:effectLst/>
                <a:latin typeface="Lato" panose="020F0502020204030203" pitchFamily="34" charset="77"/>
              </a:rPr>
              <a:t>Agenda</a:t>
            </a:r>
            <a:br>
              <a:rPr lang="en-US" b="1">
                <a:solidFill>
                  <a:srgbClr val="D0EDF8"/>
                </a:solidFill>
                <a:effectLst/>
                <a:latin typeface="__Lato_6c6f2f"/>
              </a:rPr>
            </a:br>
            <a:br>
              <a:rPr lang="en-US"/>
            </a:br>
            <a:endParaRPr lang="en-US"/>
          </a:p>
        </p:txBody>
      </p:sp>
    </p:spTree>
    <p:extLst>
      <p:ext uri="{BB962C8B-B14F-4D97-AF65-F5344CB8AC3E}">
        <p14:creationId xmlns:p14="http://schemas.microsoft.com/office/powerpoint/2010/main" val="111489930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091BFD20-204D-5259-A6D4-05BFDC6F9C6C}"/>
              </a:ext>
            </a:extLst>
          </p:cNvPr>
          <p:cNvSpPr/>
          <p:nvPr/>
        </p:nvSpPr>
        <p:spPr>
          <a:xfrm>
            <a:off x="0" y="-88900"/>
            <a:ext cx="12290961" cy="7130968"/>
          </a:xfrm>
          <a:prstGeom prst="rect">
            <a:avLst/>
          </a:prstGeom>
          <a:solidFill>
            <a:schemeClr val="accent3">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bg1">
                  <a:lumMod val="95000"/>
                </a:schemeClr>
              </a:solidFill>
            </a:endParaRPr>
          </a:p>
        </p:txBody>
      </p:sp>
      <p:sp>
        <p:nvSpPr>
          <p:cNvPr id="6" name="Rectangle 3">
            <a:extLst>
              <a:ext uri="{FF2B5EF4-FFF2-40B4-BE49-F238E27FC236}">
                <a16:creationId xmlns:a16="http://schemas.microsoft.com/office/drawing/2014/main" id="{FF078BF2-A52A-E199-FD21-8E9E223CCF20}"/>
              </a:ext>
            </a:extLst>
          </p:cNvPr>
          <p:cNvSpPr/>
          <p:nvPr/>
        </p:nvSpPr>
        <p:spPr>
          <a:xfrm>
            <a:off x="-49481" y="2522771"/>
            <a:ext cx="10393904" cy="2840917"/>
          </a:xfrm>
          <a:custGeom>
            <a:avLst/>
            <a:gdLst>
              <a:gd name="connsiteX0" fmla="*/ 0 w 11151704"/>
              <a:gd name="connsiteY0" fmla="*/ 0 h 2206487"/>
              <a:gd name="connsiteX1" fmla="*/ 11151704 w 11151704"/>
              <a:gd name="connsiteY1" fmla="*/ 0 h 2206487"/>
              <a:gd name="connsiteX2" fmla="*/ 11151704 w 11151704"/>
              <a:gd name="connsiteY2" fmla="*/ 2206487 h 2206487"/>
              <a:gd name="connsiteX3" fmla="*/ 0 w 11151704"/>
              <a:gd name="connsiteY3" fmla="*/ 2206487 h 2206487"/>
              <a:gd name="connsiteX4" fmla="*/ 0 w 11151704"/>
              <a:gd name="connsiteY4" fmla="*/ 0 h 2206487"/>
              <a:gd name="connsiteX0" fmla="*/ 0 w 11151704"/>
              <a:gd name="connsiteY0" fmla="*/ 39756 h 2246243"/>
              <a:gd name="connsiteX1" fmla="*/ 10555357 w 11151704"/>
              <a:gd name="connsiteY1" fmla="*/ 0 h 2246243"/>
              <a:gd name="connsiteX2" fmla="*/ 11151704 w 11151704"/>
              <a:gd name="connsiteY2" fmla="*/ 2246243 h 2246243"/>
              <a:gd name="connsiteX3" fmla="*/ 0 w 11151704"/>
              <a:gd name="connsiteY3" fmla="*/ 2246243 h 2246243"/>
              <a:gd name="connsiteX4" fmla="*/ 0 w 11151704"/>
              <a:gd name="connsiteY4" fmla="*/ 39756 h 2246243"/>
              <a:gd name="connsiteX0" fmla="*/ 0 w 11151704"/>
              <a:gd name="connsiteY0" fmla="*/ 0 h 2206487"/>
              <a:gd name="connsiteX1" fmla="*/ 10992679 w 11151704"/>
              <a:gd name="connsiteY1" fmla="*/ 9939 h 2206487"/>
              <a:gd name="connsiteX2" fmla="*/ 11151704 w 11151704"/>
              <a:gd name="connsiteY2" fmla="*/ 2206487 h 2206487"/>
              <a:gd name="connsiteX3" fmla="*/ 0 w 11151704"/>
              <a:gd name="connsiteY3" fmla="*/ 2206487 h 2206487"/>
              <a:gd name="connsiteX4" fmla="*/ 0 w 11151704"/>
              <a:gd name="connsiteY4" fmla="*/ 0 h 2206487"/>
              <a:gd name="connsiteX0" fmla="*/ 0 w 11151704"/>
              <a:gd name="connsiteY0" fmla="*/ 0 h 2206487"/>
              <a:gd name="connsiteX1" fmla="*/ 10853531 w 11151704"/>
              <a:gd name="connsiteY1" fmla="*/ 19878 h 2206487"/>
              <a:gd name="connsiteX2" fmla="*/ 11151704 w 11151704"/>
              <a:gd name="connsiteY2" fmla="*/ 2206487 h 2206487"/>
              <a:gd name="connsiteX3" fmla="*/ 0 w 11151704"/>
              <a:gd name="connsiteY3" fmla="*/ 2206487 h 2206487"/>
              <a:gd name="connsiteX4" fmla="*/ 0 w 11151704"/>
              <a:gd name="connsiteY4" fmla="*/ 0 h 2206487"/>
              <a:gd name="connsiteX0" fmla="*/ 0 w 11151704"/>
              <a:gd name="connsiteY0" fmla="*/ 0 h 2206487"/>
              <a:gd name="connsiteX1" fmla="*/ 10112252 w 11151704"/>
              <a:gd name="connsiteY1" fmla="*/ 2810 h 2206487"/>
              <a:gd name="connsiteX2" fmla="*/ 11151704 w 11151704"/>
              <a:gd name="connsiteY2" fmla="*/ 2206487 h 2206487"/>
              <a:gd name="connsiteX3" fmla="*/ 0 w 11151704"/>
              <a:gd name="connsiteY3" fmla="*/ 2206487 h 2206487"/>
              <a:gd name="connsiteX4" fmla="*/ 0 w 11151704"/>
              <a:gd name="connsiteY4" fmla="*/ 0 h 2206487"/>
              <a:gd name="connsiteX0" fmla="*/ 0 w 11151704"/>
              <a:gd name="connsiteY0" fmla="*/ 0 h 2206487"/>
              <a:gd name="connsiteX1" fmla="*/ 10059304 w 11151704"/>
              <a:gd name="connsiteY1" fmla="*/ 11344 h 2206487"/>
              <a:gd name="connsiteX2" fmla="*/ 11151704 w 11151704"/>
              <a:gd name="connsiteY2" fmla="*/ 2206487 h 2206487"/>
              <a:gd name="connsiteX3" fmla="*/ 0 w 11151704"/>
              <a:gd name="connsiteY3" fmla="*/ 2206487 h 2206487"/>
              <a:gd name="connsiteX4" fmla="*/ 0 w 11151704"/>
              <a:gd name="connsiteY4" fmla="*/ 0 h 2206487"/>
              <a:gd name="connsiteX0" fmla="*/ 0 w 11151704"/>
              <a:gd name="connsiteY0" fmla="*/ 0 h 2206487"/>
              <a:gd name="connsiteX1" fmla="*/ 10553527 w 11151704"/>
              <a:gd name="connsiteY1" fmla="*/ 2285 h 2206487"/>
              <a:gd name="connsiteX2" fmla="*/ 11151704 w 11151704"/>
              <a:gd name="connsiteY2" fmla="*/ 2206487 h 2206487"/>
              <a:gd name="connsiteX3" fmla="*/ 0 w 11151704"/>
              <a:gd name="connsiteY3" fmla="*/ 2206487 h 2206487"/>
              <a:gd name="connsiteX4" fmla="*/ 0 w 11151704"/>
              <a:gd name="connsiteY4" fmla="*/ 0 h 2206487"/>
              <a:gd name="connsiteX0" fmla="*/ 0 w 11151704"/>
              <a:gd name="connsiteY0" fmla="*/ 0 h 2206487"/>
              <a:gd name="connsiteX1" fmla="*/ 10642234 w 11151704"/>
              <a:gd name="connsiteY1" fmla="*/ 11345 h 2206487"/>
              <a:gd name="connsiteX2" fmla="*/ 11151704 w 11151704"/>
              <a:gd name="connsiteY2" fmla="*/ 2206487 h 2206487"/>
              <a:gd name="connsiteX3" fmla="*/ 0 w 11151704"/>
              <a:gd name="connsiteY3" fmla="*/ 2206487 h 2206487"/>
              <a:gd name="connsiteX4" fmla="*/ 0 w 11151704"/>
              <a:gd name="connsiteY4" fmla="*/ 0 h 220648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151704" h="2206487">
                <a:moveTo>
                  <a:pt x="0" y="0"/>
                </a:moveTo>
                <a:lnTo>
                  <a:pt x="10642234" y="11345"/>
                </a:lnTo>
                <a:lnTo>
                  <a:pt x="11151704" y="2206487"/>
                </a:lnTo>
                <a:lnTo>
                  <a:pt x="0" y="2206487"/>
                </a:lnTo>
                <a:lnTo>
                  <a:pt x="0" y="0"/>
                </a:lnTo>
                <a:close/>
              </a:path>
            </a:pathLst>
          </a:custGeom>
          <a:solidFill>
            <a:srgbClr val="214C6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3">
            <a:extLst>
              <a:ext uri="{FF2B5EF4-FFF2-40B4-BE49-F238E27FC236}">
                <a16:creationId xmlns:a16="http://schemas.microsoft.com/office/drawing/2014/main" id="{741EDF02-90A2-950E-15A5-3EAB8BD32195}"/>
              </a:ext>
            </a:extLst>
          </p:cNvPr>
          <p:cNvSpPr/>
          <p:nvPr/>
        </p:nvSpPr>
        <p:spPr>
          <a:xfrm>
            <a:off x="-49481" y="1912498"/>
            <a:ext cx="11022341" cy="2818829"/>
          </a:xfrm>
          <a:prstGeom prst="snip1Rect">
            <a:avLst/>
          </a:prstGeom>
          <a:solidFill>
            <a:srgbClr val="0A345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Box 7">
            <a:extLst>
              <a:ext uri="{FF2B5EF4-FFF2-40B4-BE49-F238E27FC236}">
                <a16:creationId xmlns:a16="http://schemas.microsoft.com/office/drawing/2014/main" id="{0462209B-0899-2EF7-E6EA-98E856DCB919}"/>
              </a:ext>
            </a:extLst>
          </p:cNvPr>
          <p:cNvSpPr txBox="1"/>
          <p:nvPr/>
        </p:nvSpPr>
        <p:spPr>
          <a:xfrm>
            <a:off x="2732139" y="2321004"/>
            <a:ext cx="7690018" cy="1323439"/>
          </a:xfrm>
          <a:prstGeom prst="rect">
            <a:avLst/>
          </a:prstGeom>
          <a:noFill/>
        </p:spPr>
        <p:txBody>
          <a:bodyPr wrap="square" rtlCol="0">
            <a:spAutoFit/>
          </a:bodyPr>
          <a:lstStyle/>
          <a:p>
            <a:r>
              <a:rPr kumimoji="0" lang="en-US" sz="8000" b="1" u="none" strike="noStrike" kern="1200" cap="none" spc="0" normalizeH="0" baseline="0" noProof="0">
                <a:ln>
                  <a:noFill/>
                </a:ln>
                <a:solidFill>
                  <a:schemeClr val="accent3">
                    <a:lumMod val="40000"/>
                    <a:lumOff val="60000"/>
                  </a:schemeClr>
                </a:solidFill>
                <a:effectLst/>
                <a:uLnTx/>
                <a:uFillTx/>
                <a:latin typeface="Lato" panose="020F0502020204030203" pitchFamily="34" charset="77"/>
                <a:cs typeface="Gotham Bold" pitchFamily="2" charset="0"/>
              </a:rPr>
              <a:t>Introductions</a:t>
            </a:r>
            <a:endParaRPr lang="en-US" sz="8000" b="1">
              <a:solidFill>
                <a:schemeClr val="accent3">
                  <a:lumMod val="40000"/>
                  <a:lumOff val="60000"/>
                </a:schemeClr>
              </a:solidFill>
              <a:latin typeface="Lato" panose="020F0502020204030203" pitchFamily="34" charset="77"/>
              <a:cs typeface="Gotham Bold" pitchFamily="2" charset="0"/>
            </a:endParaRPr>
          </a:p>
        </p:txBody>
      </p:sp>
      <p:sp>
        <p:nvSpPr>
          <p:cNvPr id="10" name="TextBox 9">
            <a:extLst>
              <a:ext uri="{FF2B5EF4-FFF2-40B4-BE49-F238E27FC236}">
                <a16:creationId xmlns:a16="http://schemas.microsoft.com/office/drawing/2014/main" id="{0A8F82CF-13F4-5D14-F252-5C5DE32A3B0C}"/>
              </a:ext>
            </a:extLst>
          </p:cNvPr>
          <p:cNvSpPr txBox="1"/>
          <p:nvPr/>
        </p:nvSpPr>
        <p:spPr>
          <a:xfrm>
            <a:off x="846267" y="2525632"/>
            <a:ext cx="1647551" cy="1446550"/>
          </a:xfrm>
          <a:prstGeom prst="rect">
            <a:avLst/>
          </a:prstGeom>
          <a:noFill/>
        </p:spPr>
        <p:txBody>
          <a:bodyPr wrap="square" rtlCol="0">
            <a:spAutoFit/>
          </a:bodyPr>
          <a:lstStyle/>
          <a:p>
            <a:r>
              <a:rPr lang="en-US" sz="8800" b="1">
                <a:solidFill>
                  <a:schemeClr val="accent3">
                    <a:lumMod val="40000"/>
                    <a:lumOff val="60000"/>
                  </a:schemeClr>
                </a:solidFill>
                <a:latin typeface="Lato" panose="020F0502020204030203" pitchFamily="34" charset="77"/>
                <a:cs typeface="Gotham Bold" pitchFamily="2" charset="0"/>
              </a:rPr>
              <a:t>01</a:t>
            </a:r>
          </a:p>
        </p:txBody>
      </p:sp>
      <p:cxnSp>
        <p:nvCxnSpPr>
          <p:cNvPr id="12" name="Straight Connector 11">
            <a:extLst>
              <a:ext uri="{FF2B5EF4-FFF2-40B4-BE49-F238E27FC236}">
                <a16:creationId xmlns:a16="http://schemas.microsoft.com/office/drawing/2014/main" id="{FB0721B2-FB78-7FDD-5D1E-460BC237E7F5}"/>
              </a:ext>
            </a:extLst>
          </p:cNvPr>
          <p:cNvCxnSpPr/>
          <p:nvPr/>
        </p:nvCxnSpPr>
        <p:spPr>
          <a:xfrm>
            <a:off x="2493818" y="2496679"/>
            <a:ext cx="0" cy="1446550"/>
          </a:xfrm>
          <a:prstGeom prst="line">
            <a:avLst/>
          </a:prstGeom>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8697724C-2C7A-724A-77CD-09D7681548F5}"/>
              </a:ext>
            </a:extLst>
          </p:cNvPr>
          <p:cNvCxnSpPr/>
          <p:nvPr/>
        </p:nvCxnSpPr>
        <p:spPr>
          <a:xfrm>
            <a:off x="2493818" y="2321004"/>
            <a:ext cx="0" cy="1814945"/>
          </a:xfrm>
          <a:prstGeom prst="line">
            <a:avLst/>
          </a:prstGeom>
          <a:ln w="38100">
            <a:solidFill>
              <a:srgbClr val="D0EDF8"/>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78414910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C9EA93B-81B3-AD87-1B45-F200159F5E74}"/>
            </a:ext>
          </a:extLst>
        </p:cNvPr>
        <p:cNvGrpSpPr/>
        <p:nvPr/>
      </p:nvGrpSpPr>
      <p:grpSpPr>
        <a:xfrm>
          <a:off x="0" y="0"/>
          <a:ext cx="0" cy="0"/>
          <a:chOff x="0" y="0"/>
          <a:chExt cx="0" cy="0"/>
        </a:xfrm>
      </p:grpSpPr>
      <p:sp>
        <p:nvSpPr>
          <p:cNvPr id="4" name="Snip Diagonal Corner Rectangle 3">
            <a:extLst>
              <a:ext uri="{FF2B5EF4-FFF2-40B4-BE49-F238E27FC236}">
                <a16:creationId xmlns:a16="http://schemas.microsoft.com/office/drawing/2014/main" id="{FF29D40B-3D94-8DDF-EA4E-32E1581095DD}"/>
              </a:ext>
            </a:extLst>
          </p:cNvPr>
          <p:cNvSpPr/>
          <p:nvPr/>
        </p:nvSpPr>
        <p:spPr>
          <a:xfrm>
            <a:off x="743712" y="1634244"/>
            <a:ext cx="5242560" cy="3788093"/>
          </a:xfrm>
          <a:prstGeom prst="snip2DiagRect">
            <a:avLst/>
          </a:prstGeom>
          <a:solidFill>
            <a:schemeClr val="accent3">
              <a:lumMod val="40000"/>
              <a:lumOff val="60000"/>
              <a:alpha val="68235"/>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TextBox 18">
            <a:extLst>
              <a:ext uri="{FF2B5EF4-FFF2-40B4-BE49-F238E27FC236}">
                <a16:creationId xmlns:a16="http://schemas.microsoft.com/office/drawing/2014/main" id="{E79AF30C-3ED4-9CE2-E35F-74EF292BBF38}"/>
              </a:ext>
            </a:extLst>
          </p:cNvPr>
          <p:cNvSpPr txBox="1"/>
          <p:nvPr/>
        </p:nvSpPr>
        <p:spPr>
          <a:xfrm>
            <a:off x="808823" y="5687220"/>
            <a:ext cx="4970487" cy="1015663"/>
          </a:xfrm>
          <a:prstGeom prst="rect">
            <a:avLst/>
          </a:prstGeom>
          <a:noFill/>
        </p:spPr>
        <p:txBody>
          <a:bodyPr wrap="square" rtlCol="0">
            <a:spAutoFit/>
          </a:bodyPr>
          <a:lstStyle/>
          <a:p>
            <a:pPr algn="ctr"/>
            <a:r>
              <a:rPr lang="en-US" sz="2000" b="0" i="0" dirty="0">
                <a:effectLst/>
                <a:latin typeface="Lato" panose="020F0502020204030203" pitchFamily="34" charset="77"/>
              </a:rPr>
              <a:t>Mavis Sanders</a:t>
            </a:r>
          </a:p>
          <a:p>
            <a:pPr algn="ctr"/>
            <a:r>
              <a:rPr lang="en-US" sz="2000" dirty="0">
                <a:latin typeface="Lato" panose="020F0502020204030203" pitchFamily="34" charset="77"/>
              </a:rPr>
              <a:t>Senior Principal Researcher </a:t>
            </a:r>
          </a:p>
          <a:p>
            <a:pPr algn="ctr"/>
            <a:r>
              <a:rPr lang="en-US" sz="2000" b="0" i="0" dirty="0">
                <a:effectLst/>
                <a:latin typeface="Lato" panose="020F0502020204030203" pitchFamily="34" charset="77"/>
              </a:rPr>
              <a:t>Learning Policy Institute</a:t>
            </a:r>
          </a:p>
        </p:txBody>
      </p:sp>
      <p:sp>
        <p:nvSpPr>
          <p:cNvPr id="20" name="TextBox 19">
            <a:extLst>
              <a:ext uri="{FF2B5EF4-FFF2-40B4-BE49-F238E27FC236}">
                <a16:creationId xmlns:a16="http://schemas.microsoft.com/office/drawing/2014/main" id="{E2E67D41-EAB7-9660-D567-99C1FDF76226}"/>
              </a:ext>
            </a:extLst>
          </p:cNvPr>
          <p:cNvSpPr txBox="1"/>
          <p:nvPr/>
        </p:nvSpPr>
        <p:spPr>
          <a:xfrm>
            <a:off x="6412690" y="5722752"/>
            <a:ext cx="4970487" cy="1015663"/>
          </a:xfrm>
          <a:prstGeom prst="rect">
            <a:avLst/>
          </a:prstGeom>
          <a:noFill/>
        </p:spPr>
        <p:txBody>
          <a:bodyPr wrap="square" rtlCol="0">
            <a:spAutoFit/>
          </a:bodyPr>
          <a:lstStyle/>
          <a:p>
            <a:pPr algn="ctr"/>
            <a:r>
              <a:rPr lang="en-US" sz="2000" b="0" i="0" dirty="0">
                <a:effectLst/>
                <a:latin typeface="Lato" panose="020F0502020204030203" pitchFamily="34" charset="77"/>
              </a:rPr>
              <a:t>Dominique N. Martinez</a:t>
            </a:r>
          </a:p>
          <a:p>
            <a:pPr algn="ctr"/>
            <a:r>
              <a:rPr lang="en-US" sz="2000" dirty="0">
                <a:latin typeface="Lato" panose="020F0502020204030203" pitchFamily="34" charset="77"/>
              </a:rPr>
              <a:t>Research Analyst</a:t>
            </a:r>
          </a:p>
          <a:p>
            <a:pPr algn="ctr"/>
            <a:r>
              <a:rPr lang="en-US" sz="2000" dirty="0">
                <a:latin typeface="Lato" panose="020F0502020204030203" pitchFamily="34" charset="77"/>
              </a:rPr>
              <a:t>Child Trends</a:t>
            </a:r>
          </a:p>
        </p:txBody>
      </p:sp>
      <p:sp>
        <p:nvSpPr>
          <p:cNvPr id="6" name="Title 1">
            <a:extLst>
              <a:ext uri="{FF2B5EF4-FFF2-40B4-BE49-F238E27FC236}">
                <a16:creationId xmlns:a16="http://schemas.microsoft.com/office/drawing/2014/main" id="{EC220D25-02EE-C8C0-8CC3-A8D6B1CF21E5}"/>
              </a:ext>
            </a:extLst>
          </p:cNvPr>
          <p:cNvSpPr>
            <a:spLocks noGrp="1"/>
          </p:cNvSpPr>
          <p:nvPr>
            <p:ph type="title"/>
          </p:nvPr>
        </p:nvSpPr>
        <p:spPr>
          <a:xfrm>
            <a:off x="1034095" y="1016891"/>
            <a:ext cx="9894372" cy="1006475"/>
          </a:xfrm>
        </p:spPr>
        <p:txBody>
          <a:bodyPr>
            <a:normAutofit fontScale="90000"/>
          </a:bodyPr>
          <a:lstStyle/>
          <a:p>
            <a:pPr algn="ctr"/>
            <a:r>
              <a:rPr lang="en-US" sz="4400" spc="0"/>
              <a:t>Facilitators</a:t>
            </a:r>
            <a:br>
              <a:rPr lang="en-US" b="1">
                <a:solidFill>
                  <a:schemeClr val="bg1"/>
                </a:solidFill>
                <a:effectLst/>
                <a:latin typeface="__Lato_6c6f2f"/>
              </a:rPr>
            </a:br>
            <a:br>
              <a:rPr lang="en-US">
                <a:solidFill>
                  <a:schemeClr val="bg1"/>
                </a:solidFill>
              </a:rPr>
            </a:br>
            <a:endParaRPr lang="en-US">
              <a:solidFill>
                <a:schemeClr val="bg1"/>
              </a:solidFill>
            </a:endParaRPr>
          </a:p>
        </p:txBody>
      </p:sp>
      <p:pic>
        <p:nvPicPr>
          <p:cNvPr id="2050" name="Picture 2">
            <a:extLst>
              <a:ext uri="{FF2B5EF4-FFF2-40B4-BE49-F238E27FC236}">
                <a16:creationId xmlns:a16="http://schemas.microsoft.com/office/drawing/2014/main" id="{E2719D92-438E-DA4D-B68F-CB18C43E2E6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41820" y="1733537"/>
            <a:ext cx="3246343" cy="3589506"/>
          </a:xfrm>
          <a:prstGeom prst="rect">
            <a:avLst/>
          </a:prstGeom>
          <a:noFill/>
          <a:extLst>
            <a:ext uri="{909E8E84-426E-40DD-AFC4-6F175D3DCCD1}">
              <a14:hiddenFill xmlns:a14="http://schemas.microsoft.com/office/drawing/2010/main">
                <a:solidFill>
                  <a:srgbClr val="FFFFFF"/>
                </a:solidFill>
              </a14:hiddenFill>
            </a:ext>
          </a:extLst>
        </p:spPr>
      </p:pic>
      <p:sp>
        <p:nvSpPr>
          <p:cNvPr id="2" name="Snip Diagonal Corner Rectangle 3">
            <a:extLst>
              <a:ext uri="{FF2B5EF4-FFF2-40B4-BE49-F238E27FC236}">
                <a16:creationId xmlns:a16="http://schemas.microsoft.com/office/drawing/2014/main" id="{8A766A0E-74CF-1692-73E1-4128169720EF}"/>
              </a:ext>
            </a:extLst>
          </p:cNvPr>
          <p:cNvSpPr/>
          <p:nvPr/>
        </p:nvSpPr>
        <p:spPr>
          <a:xfrm>
            <a:off x="6276655" y="1634244"/>
            <a:ext cx="5242560" cy="3788093"/>
          </a:xfrm>
          <a:prstGeom prst="snip2DiagRect">
            <a:avLst/>
          </a:prstGeom>
          <a:solidFill>
            <a:schemeClr val="accent3">
              <a:lumMod val="40000"/>
              <a:lumOff val="60000"/>
              <a:alpha val="68235"/>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052" name="Picture 4" descr="Dominique N. Martinez headshot">
            <a:extLst>
              <a:ext uri="{FF2B5EF4-FFF2-40B4-BE49-F238E27FC236}">
                <a16:creationId xmlns:a16="http://schemas.microsoft.com/office/drawing/2014/main" id="{B91C8A5F-4461-279D-FFC4-959C1565F962}"/>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1766" t="6560" r="1766" b="19619"/>
          <a:stretch/>
        </p:blipFill>
        <p:spPr bwMode="auto">
          <a:xfrm>
            <a:off x="7274874" y="1733537"/>
            <a:ext cx="3246120" cy="358950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8157593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502749F-27FF-B2D4-C439-8C8795504832}"/>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0176A617-9B4C-ED62-4168-AAC556033842}"/>
              </a:ext>
            </a:extLst>
          </p:cNvPr>
          <p:cNvSpPr/>
          <p:nvPr/>
        </p:nvSpPr>
        <p:spPr>
          <a:xfrm>
            <a:off x="0" y="-88900"/>
            <a:ext cx="12290961" cy="7130968"/>
          </a:xfrm>
          <a:prstGeom prst="rect">
            <a:avLst/>
          </a:prstGeom>
          <a:solidFill>
            <a:schemeClr val="accent3">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bg1">
                  <a:lumMod val="95000"/>
                </a:schemeClr>
              </a:solidFill>
            </a:endParaRPr>
          </a:p>
        </p:txBody>
      </p:sp>
      <p:sp>
        <p:nvSpPr>
          <p:cNvPr id="6" name="Rectangle 3">
            <a:extLst>
              <a:ext uri="{FF2B5EF4-FFF2-40B4-BE49-F238E27FC236}">
                <a16:creationId xmlns:a16="http://schemas.microsoft.com/office/drawing/2014/main" id="{BCADA9A2-F2E5-9538-E840-55C16BFB30D1}"/>
              </a:ext>
            </a:extLst>
          </p:cNvPr>
          <p:cNvSpPr/>
          <p:nvPr/>
        </p:nvSpPr>
        <p:spPr>
          <a:xfrm>
            <a:off x="-49481" y="2522771"/>
            <a:ext cx="10393904" cy="2840917"/>
          </a:xfrm>
          <a:custGeom>
            <a:avLst/>
            <a:gdLst>
              <a:gd name="connsiteX0" fmla="*/ 0 w 11151704"/>
              <a:gd name="connsiteY0" fmla="*/ 0 h 2206487"/>
              <a:gd name="connsiteX1" fmla="*/ 11151704 w 11151704"/>
              <a:gd name="connsiteY1" fmla="*/ 0 h 2206487"/>
              <a:gd name="connsiteX2" fmla="*/ 11151704 w 11151704"/>
              <a:gd name="connsiteY2" fmla="*/ 2206487 h 2206487"/>
              <a:gd name="connsiteX3" fmla="*/ 0 w 11151704"/>
              <a:gd name="connsiteY3" fmla="*/ 2206487 h 2206487"/>
              <a:gd name="connsiteX4" fmla="*/ 0 w 11151704"/>
              <a:gd name="connsiteY4" fmla="*/ 0 h 2206487"/>
              <a:gd name="connsiteX0" fmla="*/ 0 w 11151704"/>
              <a:gd name="connsiteY0" fmla="*/ 39756 h 2246243"/>
              <a:gd name="connsiteX1" fmla="*/ 10555357 w 11151704"/>
              <a:gd name="connsiteY1" fmla="*/ 0 h 2246243"/>
              <a:gd name="connsiteX2" fmla="*/ 11151704 w 11151704"/>
              <a:gd name="connsiteY2" fmla="*/ 2246243 h 2246243"/>
              <a:gd name="connsiteX3" fmla="*/ 0 w 11151704"/>
              <a:gd name="connsiteY3" fmla="*/ 2246243 h 2246243"/>
              <a:gd name="connsiteX4" fmla="*/ 0 w 11151704"/>
              <a:gd name="connsiteY4" fmla="*/ 39756 h 2246243"/>
              <a:gd name="connsiteX0" fmla="*/ 0 w 11151704"/>
              <a:gd name="connsiteY0" fmla="*/ 0 h 2206487"/>
              <a:gd name="connsiteX1" fmla="*/ 10992679 w 11151704"/>
              <a:gd name="connsiteY1" fmla="*/ 9939 h 2206487"/>
              <a:gd name="connsiteX2" fmla="*/ 11151704 w 11151704"/>
              <a:gd name="connsiteY2" fmla="*/ 2206487 h 2206487"/>
              <a:gd name="connsiteX3" fmla="*/ 0 w 11151704"/>
              <a:gd name="connsiteY3" fmla="*/ 2206487 h 2206487"/>
              <a:gd name="connsiteX4" fmla="*/ 0 w 11151704"/>
              <a:gd name="connsiteY4" fmla="*/ 0 h 2206487"/>
              <a:gd name="connsiteX0" fmla="*/ 0 w 11151704"/>
              <a:gd name="connsiteY0" fmla="*/ 0 h 2206487"/>
              <a:gd name="connsiteX1" fmla="*/ 10853531 w 11151704"/>
              <a:gd name="connsiteY1" fmla="*/ 19878 h 2206487"/>
              <a:gd name="connsiteX2" fmla="*/ 11151704 w 11151704"/>
              <a:gd name="connsiteY2" fmla="*/ 2206487 h 2206487"/>
              <a:gd name="connsiteX3" fmla="*/ 0 w 11151704"/>
              <a:gd name="connsiteY3" fmla="*/ 2206487 h 2206487"/>
              <a:gd name="connsiteX4" fmla="*/ 0 w 11151704"/>
              <a:gd name="connsiteY4" fmla="*/ 0 h 2206487"/>
              <a:gd name="connsiteX0" fmla="*/ 0 w 11151704"/>
              <a:gd name="connsiteY0" fmla="*/ 0 h 2206487"/>
              <a:gd name="connsiteX1" fmla="*/ 10112252 w 11151704"/>
              <a:gd name="connsiteY1" fmla="*/ 2810 h 2206487"/>
              <a:gd name="connsiteX2" fmla="*/ 11151704 w 11151704"/>
              <a:gd name="connsiteY2" fmla="*/ 2206487 h 2206487"/>
              <a:gd name="connsiteX3" fmla="*/ 0 w 11151704"/>
              <a:gd name="connsiteY3" fmla="*/ 2206487 h 2206487"/>
              <a:gd name="connsiteX4" fmla="*/ 0 w 11151704"/>
              <a:gd name="connsiteY4" fmla="*/ 0 h 2206487"/>
              <a:gd name="connsiteX0" fmla="*/ 0 w 11151704"/>
              <a:gd name="connsiteY0" fmla="*/ 0 h 2206487"/>
              <a:gd name="connsiteX1" fmla="*/ 10059304 w 11151704"/>
              <a:gd name="connsiteY1" fmla="*/ 11344 h 2206487"/>
              <a:gd name="connsiteX2" fmla="*/ 11151704 w 11151704"/>
              <a:gd name="connsiteY2" fmla="*/ 2206487 h 2206487"/>
              <a:gd name="connsiteX3" fmla="*/ 0 w 11151704"/>
              <a:gd name="connsiteY3" fmla="*/ 2206487 h 2206487"/>
              <a:gd name="connsiteX4" fmla="*/ 0 w 11151704"/>
              <a:gd name="connsiteY4" fmla="*/ 0 h 2206487"/>
              <a:gd name="connsiteX0" fmla="*/ 0 w 11151704"/>
              <a:gd name="connsiteY0" fmla="*/ 0 h 2206487"/>
              <a:gd name="connsiteX1" fmla="*/ 10553527 w 11151704"/>
              <a:gd name="connsiteY1" fmla="*/ 2285 h 2206487"/>
              <a:gd name="connsiteX2" fmla="*/ 11151704 w 11151704"/>
              <a:gd name="connsiteY2" fmla="*/ 2206487 h 2206487"/>
              <a:gd name="connsiteX3" fmla="*/ 0 w 11151704"/>
              <a:gd name="connsiteY3" fmla="*/ 2206487 h 2206487"/>
              <a:gd name="connsiteX4" fmla="*/ 0 w 11151704"/>
              <a:gd name="connsiteY4" fmla="*/ 0 h 2206487"/>
              <a:gd name="connsiteX0" fmla="*/ 0 w 11151704"/>
              <a:gd name="connsiteY0" fmla="*/ 0 h 2206487"/>
              <a:gd name="connsiteX1" fmla="*/ 10642234 w 11151704"/>
              <a:gd name="connsiteY1" fmla="*/ 11345 h 2206487"/>
              <a:gd name="connsiteX2" fmla="*/ 11151704 w 11151704"/>
              <a:gd name="connsiteY2" fmla="*/ 2206487 h 2206487"/>
              <a:gd name="connsiteX3" fmla="*/ 0 w 11151704"/>
              <a:gd name="connsiteY3" fmla="*/ 2206487 h 2206487"/>
              <a:gd name="connsiteX4" fmla="*/ 0 w 11151704"/>
              <a:gd name="connsiteY4" fmla="*/ 0 h 220648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151704" h="2206487">
                <a:moveTo>
                  <a:pt x="0" y="0"/>
                </a:moveTo>
                <a:lnTo>
                  <a:pt x="10642234" y="11345"/>
                </a:lnTo>
                <a:lnTo>
                  <a:pt x="11151704" y="2206487"/>
                </a:lnTo>
                <a:lnTo>
                  <a:pt x="0" y="2206487"/>
                </a:lnTo>
                <a:lnTo>
                  <a:pt x="0" y="0"/>
                </a:lnTo>
                <a:close/>
              </a:path>
            </a:pathLst>
          </a:custGeom>
          <a:solidFill>
            <a:srgbClr val="214C6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3">
            <a:extLst>
              <a:ext uri="{FF2B5EF4-FFF2-40B4-BE49-F238E27FC236}">
                <a16:creationId xmlns:a16="http://schemas.microsoft.com/office/drawing/2014/main" id="{93719F68-4AD1-5718-2792-1B8F09A0EE8D}"/>
              </a:ext>
            </a:extLst>
          </p:cNvPr>
          <p:cNvSpPr/>
          <p:nvPr/>
        </p:nvSpPr>
        <p:spPr>
          <a:xfrm>
            <a:off x="-49481" y="1912498"/>
            <a:ext cx="11022341" cy="2818829"/>
          </a:xfrm>
          <a:prstGeom prst="snip1Rect">
            <a:avLst/>
          </a:prstGeom>
          <a:solidFill>
            <a:srgbClr val="0A345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Box 7">
            <a:extLst>
              <a:ext uri="{FF2B5EF4-FFF2-40B4-BE49-F238E27FC236}">
                <a16:creationId xmlns:a16="http://schemas.microsoft.com/office/drawing/2014/main" id="{46FDA99D-499C-9BB9-3A68-74741881F01D}"/>
              </a:ext>
            </a:extLst>
          </p:cNvPr>
          <p:cNvSpPr txBox="1"/>
          <p:nvPr/>
        </p:nvSpPr>
        <p:spPr>
          <a:xfrm>
            <a:off x="2732138" y="2321004"/>
            <a:ext cx="8049273" cy="1323439"/>
          </a:xfrm>
          <a:prstGeom prst="rect">
            <a:avLst/>
          </a:prstGeom>
          <a:noFill/>
        </p:spPr>
        <p:txBody>
          <a:bodyPr wrap="square" rtlCol="0">
            <a:spAutoFit/>
          </a:bodyPr>
          <a:lstStyle/>
          <a:p>
            <a:r>
              <a:rPr lang="en-US" sz="8000" b="1">
                <a:solidFill>
                  <a:schemeClr val="accent3">
                    <a:lumMod val="40000"/>
                    <a:lumOff val="60000"/>
                  </a:schemeClr>
                </a:solidFill>
                <a:latin typeface="Lato" panose="020F0502020204030203" pitchFamily="34" charset="77"/>
                <a:cs typeface="Gotham Bold" pitchFamily="2" charset="0"/>
              </a:rPr>
              <a:t>Opening Activity</a:t>
            </a:r>
          </a:p>
        </p:txBody>
      </p:sp>
      <p:sp>
        <p:nvSpPr>
          <p:cNvPr id="10" name="TextBox 9">
            <a:extLst>
              <a:ext uri="{FF2B5EF4-FFF2-40B4-BE49-F238E27FC236}">
                <a16:creationId xmlns:a16="http://schemas.microsoft.com/office/drawing/2014/main" id="{5E229F8F-9F11-C2D3-43C6-D6F7099A7205}"/>
              </a:ext>
            </a:extLst>
          </p:cNvPr>
          <p:cNvSpPr txBox="1"/>
          <p:nvPr/>
        </p:nvSpPr>
        <p:spPr>
          <a:xfrm>
            <a:off x="846267" y="2525632"/>
            <a:ext cx="1647551" cy="1446550"/>
          </a:xfrm>
          <a:prstGeom prst="rect">
            <a:avLst/>
          </a:prstGeom>
          <a:noFill/>
        </p:spPr>
        <p:txBody>
          <a:bodyPr wrap="square" rtlCol="0">
            <a:spAutoFit/>
          </a:bodyPr>
          <a:lstStyle/>
          <a:p>
            <a:r>
              <a:rPr lang="en-US" sz="8800" b="1">
                <a:solidFill>
                  <a:schemeClr val="accent3">
                    <a:lumMod val="40000"/>
                    <a:lumOff val="60000"/>
                  </a:schemeClr>
                </a:solidFill>
                <a:latin typeface="Lato" panose="020F0502020204030203" pitchFamily="34" charset="77"/>
                <a:cs typeface="Gotham Bold" pitchFamily="2" charset="0"/>
              </a:rPr>
              <a:t>02</a:t>
            </a:r>
          </a:p>
        </p:txBody>
      </p:sp>
      <p:cxnSp>
        <p:nvCxnSpPr>
          <p:cNvPr id="12" name="Straight Connector 11">
            <a:extLst>
              <a:ext uri="{FF2B5EF4-FFF2-40B4-BE49-F238E27FC236}">
                <a16:creationId xmlns:a16="http://schemas.microsoft.com/office/drawing/2014/main" id="{838BA7F1-479C-D4F5-61B3-ACB49740F4BB}"/>
              </a:ext>
            </a:extLst>
          </p:cNvPr>
          <p:cNvCxnSpPr/>
          <p:nvPr/>
        </p:nvCxnSpPr>
        <p:spPr>
          <a:xfrm>
            <a:off x="2493818" y="2496679"/>
            <a:ext cx="0" cy="1446550"/>
          </a:xfrm>
          <a:prstGeom prst="line">
            <a:avLst/>
          </a:prstGeom>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E4865E86-AA9B-9237-E4B0-D844C4636C48}"/>
              </a:ext>
            </a:extLst>
          </p:cNvPr>
          <p:cNvCxnSpPr/>
          <p:nvPr/>
        </p:nvCxnSpPr>
        <p:spPr>
          <a:xfrm>
            <a:off x="2493818" y="2321004"/>
            <a:ext cx="0" cy="1814945"/>
          </a:xfrm>
          <a:prstGeom prst="line">
            <a:avLst/>
          </a:prstGeom>
          <a:ln w="38100">
            <a:solidFill>
              <a:srgbClr val="D0EDF8"/>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30410175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A32CDFB-076B-AEEF-ED22-CC2814A99337}"/>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8578054A-112A-69A3-C607-DD806502CD03}"/>
              </a:ext>
            </a:extLst>
          </p:cNvPr>
          <p:cNvSpPr/>
          <p:nvPr/>
        </p:nvSpPr>
        <p:spPr>
          <a:xfrm>
            <a:off x="715926" y="1624987"/>
            <a:ext cx="10760148" cy="4920251"/>
          </a:xfrm>
          <a:prstGeom prst="rect">
            <a:avLst/>
          </a:prstGeom>
          <a:solidFill>
            <a:srgbClr val="214C6C"/>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a:extLst>
              <a:ext uri="{FF2B5EF4-FFF2-40B4-BE49-F238E27FC236}">
                <a16:creationId xmlns:a16="http://schemas.microsoft.com/office/drawing/2014/main" id="{2627A849-5EEA-7486-0F8C-C2384F34B674}"/>
              </a:ext>
            </a:extLst>
          </p:cNvPr>
          <p:cNvSpPr txBox="1"/>
          <p:nvPr/>
        </p:nvSpPr>
        <p:spPr>
          <a:xfrm>
            <a:off x="1151906" y="1923803"/>
            <a:ext cx="6555179" cy="4298868"/>
          </a:xfrm>
          <a:prstGeom prst="rect">
            <a:avLst/>
          </a:prstGeom>
          <a:solidFill>
            <a:schemeClr val="accent3">
              <a:lumMod val="40000"/>
              <a:lumOff val="60000"/>
            </a:schemeClr>
          </a:solidFill>
        </p:spPr>
        <p:txBody>
          <a:bodyPr wrap="square" rtlCol="0">
            <a:spAutoFit/>
          </a:bodyPr>
          <a:lstStyle/>
          <a:p>
            <a:endParaRPr lang="en-US"/>
          </a:p>
        </p:txBody>
      </p:sp>
      <p:pic>
        <p:nvPicPr>
          <p:cNvPr id="7" name="Picture 6" descr="People reading on sofa illustration">
            <a:extLst>
              <a:ext uri="{FF2B5EF4-FFF2-40B4-BE49-F238E27FC236}">
                <a16:creationId xmlns:a16="http://schemas.microsoft.com/office/drawing/2014/main" id="{AB294767-15B0-C36C-1369-5BBECB25C0C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707085" y="1935679"/>
            <a:ext cx="3333010" cy="4298868"/>
          </a:xfrm>
          <a:prstGeom prst="rect">
            <a:avLst/>
          </a:prstGeom>
        </p:spPr>
      </p:pic>
      <p:sp>
        <p:nvSpPr>
          <p:cNvPr id="9" name="Title 1">
            <a:extLst>
              <a:ext uri="{FF2B5EF4-FFF2-40B4-BE49-F238E27FC236}">
                <a16:creationId xmlns:a16="http://schemas.microsoft.com/office/drawing/2014/main" id="{07790BD9-B2E0-970F-8619-B3541EC96820}"/>
              </a:ext>
            </a:extLst>
          </p:cNvPr>
          <p:cNvSpPr>
            <a:spLocks noGrp="1"/>
          </p:cNvSpPr>
          <p:nvPr>
            <p:ph type="title"/>
          </p:nvPr>
        </p:nvSpPr>
        <p:spPr>
          <a:xfrm>
            <a:off x="846239" y="342839"/>
            <a:ext cx="9894372" cy="1006475"/>
          </a:xfrm>
        </p:spPr>
        <p:txBody>
          <a:bodyPr vert="horz" lIns="91440" tIns="45720" rIns="91440" bIns="45720" rtlCol="0" anchor="b">
            <a:noAutofit/>
          </a:bodyPr>
          <a:lstStyle/>
          <a:p>
            <a:pPr algn="ctr"/>
            <a:r>
              <a:rPr lang="en-US">
                <a:solidFill>
                  <a:schemeClr val="accent3">
                    <a:lumMod val="40000"/>
                    <a:lumOff val="60000"/>
                  </a:schemeClr>
                </a:solidFill>
                <a:latin typeface="Lato" panose="020F0502020204030203" pitchFamily="34" charset="0"/>
                <a:ea typeface="+mn-ea"/>
                <a:cs typeface="+mn-cs"/>
              </a:rPr>
              <a:t>Childhood Reflections: Small Group Discussion and Share-Out</a:t>
            </a:r>
          </a:p>
        </p:txBody>
      </p:sp>
      <p:sp>
        <p:nvSpPr>
          <p:cNvPr id="8" name="Content Placeholder 2">
            <a:extLst>
              <a:ext uri="{FF2B5EF4-FFF2-40B4-BE49-F238E27FC236}">
                <a16:creationId xmlns:a16="http://schemas.microsoft.com/office/drawing/2014/main" id="{DAED54F6-04FA-6BC5-74AE-B0AA6744B6C1}"/>
              </a:ext>
            </a:extLst>
          </p:cNvPr>
          <p:cNvSpPr>
            <a:spLocks noGrp="1"/>
          </p:cNvSpPr>
          <p:nvPr>
            <p:ph idx="1"/>
          </p:nvPr>
        </p:nvSpPr>
        <p:spPr>
          <a:xfrm>
            <a:off x="1413164" y="2066306"/>
            <a:ext cx="6198919" cy="4049487"/>
          </a:xfrm>
        </p:spPr>
        <p:txBody>
          <a:bodyPr vert="horz" lIns="91440" tIns="45720" rIns="91440" bIns="45720" rtlCol="0">
            <a:normAutofit/>
          </a:bodyPr>
          <a:lstStyle/>
          <a:p>
            <a:pPr marL="0" indent="0">
              <a:lnSpc>
                <a:spcPct val="90000"/>
              </a:lnSpc>
              <a:buNone/>
            </a:pPr>
            <a:r>
              <a:rPr lang="en-US" b="1">
                <a:solidFill>
                  <a:schemeClr val="tx1"/>
                </a:solidFill>
                <a:latin typeface="Lato" panose="020F0502020204030203" pitchFamily="34" charset="0"/>
                <a:cs typeface="+mn-cs"/>
              </a:rPr>
              <a:t>Prompt:</a:t>
            </a:r>
            <a:r>
              <a:rPr lang="en-US">
                <a:solidFill>
                  <a:schemeClr val="tx1"/>
                </a:solidFill>
                <a:latin typeface="Lato" panose="020F0502020204030203" pitchFamily="34" charset="0"/>
                <a:cs typeface="+mn-cs"/>
              </a:rPr>
              <a:t> </a:t>
            </a:r>
            <a:r>
              <a:rPr lang="en-US" b="1">
                <a:solidFill>
                  <a:schemeClr val="tx1"/>
                </a:solidFill>
                <a:latin typeface="Lato" panose="020F0502020204030203" pitchFamily="34" charset="0"/>
                <a:cs typeface="+mn-cs"/>
              </a:rPr>
              <a:t>Think about the books from your childhood</a:t>
            </a:r>
            <a:r>
              <a:rPr lang="en-US">
                <a:solidFill>
                  <a:schemeClr val="tx1"/>
                </a:solidFill>
                <a:latin typeface="Lato" panose="020F0502020204030203" pitchFamily="34" charset="0"/>
                <a:cs typeface="+mn-cs"/>
              </a:rPr>
              <a:t>.</a:t>
            </a:r>
          </a:p>
          <a:p>
            <a:pPr lvl="1">
              <a:lnSpc>
                <a:spcPct val="90000"/>
              </a:lnSpc>
            </a:pPr>
            <a:r>
              <a:rPr lang="en-US">
                <a:solidFill>
                  <a:schemeClr val="tx1"/>
                </a:solidFill>
                <a:latin typeface="Lato" panose="020F0502020204030203" pitchFamily="34" charset="0"/>
                <a:cs typeface="+mn-cs"/>
              </a:rPr>
              <a:t>What memories or emotions do you associate with those books? </a:t>
            </a:r>
          </a:p>
          <a:p>
            <a:pPr lvl="1">
              <a:lnSpc>
                <a:spcPct val="90000"/>
              </a:lnSpc>
            </a:pPr>
            <a:r>
              <a:rPr lang="en-US">
                <a:solidFill>
                  <a:schemeClr val="tx1"/>
                </a:solidFill>
                <a:latin typeface="Lato" panose="020F0502020204030203" pitchFamily="34" charset="0"/>
                <a:cs typeface="+mn-cs"/>
              </a:rPr>
              <a:t>Did you see yourself in those books?</a:t>
            </a:r>
          </a:p>
          <a:p>
            <a:pPr lvl="1">
              <a:lnSpc>
                <a:spcPct val="90000"/>
              </a:lnSpc>
            </a:pPr>
            <a:r>
              <a:rPr lang="en-US">
                <a:solidFill>
                  <a:schemeClr val="tx1"/>
                </a:solidFill>
                <a:latin typeface="Lato" panose="020F0502020204030203" pitchFamily="34" charset="0"/>
                <a:cs typeface="+mn-cs"/>
              </a:rPr>
              <a:t>What books do you remember from childhood, and why?</a:t>
            </a:r>
          </a:p>
          <a:p>
            <a:pPr lvl="1">
              <a:lnSpc>
                <a:spcPct val="90000"/>
              </a:lnSpc>
            </a:pPr>
            <a:r>
              <a:rPr lang="en-US">
                <a:solidFill>
                  <a:schemeClr val="tx1"/>
                </a:solidFill>
                <a:latin typeface="Lato" panose="020F0502020204030203" pitchFamily="34" charset="0"/>
                <a:cs typeface="+mn-cs"/>
              </a:rPr>
              <a:t>What images do you remember?</a:t>
            </a:r>
          </a:p>
          <a:p>
            <a:pPr lvl="1">
              <a:lnSpc>
                <a:spcPct val="90000"/>
              </a:lnSpc>
            </a:pPr>
            <a:r>
              <a:rPr lang="en-US">
                <a:solidFill>
                  <a:schemeClr val="tx1"/>
                </a:solidFill>
                <a:latin typeface="Lato" panose="020F0502020204030203" pitchFamily="34" charset="0"/>
                <a:cs typeface="+mn-cs"/>
              </a:rPr>
              <a:t>Looking back now, what kinds of books do you wish had existed when you were younger?</a:t>
            </a:r>
          </a:p>
        </p:txBody>
      </p:sp>
    </p:spTree>
    <p:extLst>
      <p:ext uri="{BB962C8B-B14F-4D97-AF65-F5344CB8AC3E}">
        <p14:creationId xmlns:p14="http://schemas.microsoft.com/office/powerpoint/2010/main" val="264218056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2B5743C-8BA0-B5DF-2E67-A9535C54888E}"/>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3F68C8D6-AEF9-38FA-F8EE-305825F10519}"/>
              </a:ext>
            </a:extLst>
          </p:cNvPr>
          <p:cNvSpPr/>
          <p:nvPr/>
        </p:nvSpPr>
        <p:spPr>
          <a:xfrm>
            <a:off x="0" y="-88900"/>
            <a:ext cx="12290961" cy="7130968"/>
          </a:xfrm>
          <a:prstGeom prst="rect">
            <a:avLst/>
          </a:prstGeom>
          <a:solidFill>
            <a:schemeClr val="accent3">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bg1">
                  <a:lumMod val="95000"/>
                </a:schemeClr>
              </a:solidFill>
            </a:endParaRPr>
          </a:p>
        </p:txBody>
      </p:sp>
      <p:sp>
        <p:nvSpPr>
          <p:cNvPr id="6" name="Rectangle 3">
            <a:extLst>
              <a:ext uri="{FF2B5EF4-FFF2-40B4-BE49-F238E27FC236}">
                <a16:creationId xmlns:a16="http://schemas.microsoft.com/office/drawing/2014/main" id="{C9098165-3DE6-ECB3-FC71-A271DFB8F96B}"/>
              </a:ext>
            </a:extLst>
          </p:cNvPr>
          <p:cNvSpPr/>
          <p:nvPr/>
        </p:nvSpPr>
        <p:spPr>
          <a:xfrm>
            <a:off x="-49481" y="2522771"/>
            <a:ext cx="10393904" cy="2840917"/>
          </a:xfrm>
          <a:custGeom>
            <a:avLst/>
            <a:gdLst>
              <a:gd name="connsiteX0" fmla="*/ 0 w 11151704"/>
              <a:gd name="connsiteY0" fmla="*/ 0 h 2206487"/>
              <a:gd name="connsiteX1" fmla="*/ 11151704 w 11151704"/>
              <a:gd name="connsiteY1" fmla="*/ 0 h 2206487"/>
              <a:gd name="connsiteX2" fmla="*/ 11151704 w 11151704"/>
              <a:gd name="connsiteY2" fmla="*/ 2206487 h 2206487"/>
              <a:gd name="connsiteX3" fmla="*/ 0 w 11151704"/>
              <a:gd name="connsiteY3" fmla="*/ 2206487 h 2206487"/>
              <a:gd name="connsiteX4" fmla="*/ 0 w 11151704"/>
              <a:gd name="connsiteY4" fmla="*/ 0 h 2206487"/>
              <a:gd name="connsiteX0" fmla="*/ 0 w 11151704"/>
              <a:gd name="connsiteY0" fmla="*/ 39756 h 2246243"/>
              <a:gd name="connsiteX1" fmla="*/ 10555357 w 11151704"/>
              <a:gd name="connsiteY1" fmla="*/ 0 h 2246243"/>
              <a:gd name="connsiteX2" fmla="*/ 11151704 w 11151704"/>
              <a:gd name="connsiteY2" fmla="*/ 2246243 h 2246243"/>
              <a:gd name="connsiteX3" fmla="*/ 0 w 11151704"/>
              <a:gd name="connsiteY3" fmla="*/ 2246243 h 2246243"/>
              <a:gd name="connsiteX4" fmla="*/ 0 w 11151704"/>
              <a:gd name="connsiteY4" fmla="*/ 39756 h 2246243"/>
              <a:gd name="connsiteX0" fmla="*/ 0 w 11151704"/>
              <a:gd name="connsiteY0" fmla="*/ 0 h 2206487"/>
              <a:gd name="connsiteX1" fmla="*/ 10992679 w 11151704"/>
              <a:gd name="connsiteY1" fmla="*/ 9939 h 2206487"/>
              <a:gd name="connsiteX2" fmla="*/ 11151704 w 11151704"/>
              <a:gd name="connsiteY2" fmla="*/ 2206487 h 2206487"/>
              <a:gd name="connsiteX3" fmla="*/ 0 w 11151704"/>
              <a:gd name="connsiteY3" fmla="*/ 2206487 h 2206487"/>
              <a:gd name="connsiteX4" fmla="*/ 0 w 11151704"/>
              <a:gd name="connsiteY4" fmla="*/ 0 h 2206487"/>
              <a:gd name="connsiteX0" fmla="*/ 0 w 11151704"/>
              <a:gd name="connsiteY0" fmla="*/ 0 h 2206487"/>
              <a:gd name="connsiteX1" fmla="*/ 10853531 w 11151704"/>
              <a:gd name="connsiteY1" fmla="*/ 19878 h 2206487"/>
              <a:gd name="connsiteX2" fmla="*/ 11151704 w 11151704"/>
              <a:gd name="connsiteY2" fmla="*/ 2206487 h 2206487"/>
              <a:gd name="connsiteX3" fmla="*/ 0 w 11151704"/>
              <a:gd name="connsiteY3" fmla="*/ 2206487 h 2206487"/>
              <a:gd name="connsiteX4" fmla="*/ 0 w 11151704"/>
              <a:gd name="connsiteY4" fmla="*/ 0 h 2206487"/>
              <a:gd name="connsiteX0" fmla="*/ 0 w 11151704"/>
              <a:gd name="connsiteY0" fmla="*/ 0 h 2206487"/>
              <a:gd name="connsiteX1" fmla="*/ 10112252 w 11151704"/>
              <a:gd name="connsiteY1" fmla="*/ 2810 h 2206487"/>
              <a:gd name="connsiteX2" fmla="*/ 11151704 w 11151704"/>
              <a:gd name="connsiteY2" fmla="*/ 2206487 h 2206487"/>
              <a:gd name="connsiteX3" fmla="*/ 0 w 11151704"/>
              <a:gd name="connsiteY3" fmla="*/ 2206487 h 2206487"/>
              <a:gd name="connsiteX4" fmla="*/ 0 w 11151704"/>
              <a:gd name="connsiteY4" fmla="*/ 0 h 2206487"/>
              <a:gd name="connsiteX0" fmla="*/ 0 w 11151704"/>
              <a:gd name="connsiteY0" fmla="*/ 0 h 2206487"/>
              <a:gd name="connsiteX1" fmla="*/ 10059304 w 11151704"/>
              <a:gd name="connsiteY1" fmla="*/ 11344 h 2206487"/>
              <a:gd name="connsiteX2" fmla="*/ 11151704 w 11151704"/>
              <a:gd name="connsiteY2" fmla="*/ 2206487 h 2206487"/>
              <a:gd name="connsiteX3" fmla="*/ 0 w 11151704"/>
              <a:gd name="connsiteY3" fmla="*/ 2206487 h 2206487"/>
              <a:gd name="connsiteX4" fmla="*/ 0 w 11151704"/>
              <a:gd name="connsiteY4" fmla="*/ 0 h 2206487"/>
              <a:gd name="connsiteX0" fmla="*/ 0 w 11151704"/>
              <a:gd name="connsiteY0" fmla="*/ 0 h 2206487"/>
              <a:gd name="connsiteX1" fmla="*/ 10553527 w 11151704"/>
              <a:gd name="connsiteY1" fmla="*/ 2285 h 2206487"/>
              <a:gd name="connsiteX2" fmla="*/ 11151704 w 11151704"/>
              <a:gd name="connsiteY2" fmla="*/ 2206487 h 2206487"/>
              <a:gd name="connsiteX3" fmla="*/ 0 w 11151704"/>
              <a:gd name="connsiteY3" fmla="*/ 2206487 h 2206487"/>
              <a:gd name="connsiteX4" fmla="*/ 0 w 11151704"/>
              <a:gd name="connsiteY4" fmla="*/ 0 h 2206487"/>
              <a:gd name="connsiteX0" fmla="*/ 0 w 11151704"/>
              <a:gd name="connsiteY0" fmla="*/ 0 h 2206487"/>
              <a:gd name="connsiteX1" fmla="*/ 10642234 w 11151704"/>
              <a:gd name="connsiteY1" fmla="*/ 11345 h 2206487"/>
              <a:gd name="connsiteX2" fmla="*/ 11151704 w 11151704"/>
              <a:gd name="connsiteY2" fmla="*/ 2206487 h 2206487"/>
              <a:gd name="connsiteX3" fmla="*/ 0 w 11151704"/>
              <a:gd name="connsiteY3" fmla="*/ 2206487 h 2206487"/>
              <a:gd name="connsiteX4" fmla="*/ 0 w 11151704"/>
              <a:gd name="connsiteY4" fmla="*/ 0 h 220648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151704" h="2206487">
                <a:moveTo>
                  <a:pt x="0" y="0"/>
                </a:moveTo>
                <a:lnTo>
                  <a:pt x="10642234" y="11345"/>
                </a:lnTo>
                <a:lnTo>
                  <a:pt x="11151704" y="2206487"/>
                </a:lnTo>
                <a:lnTo>
                  <a:pt x="0" y="2206487"/>
                </a:lnTo>
                <a:lnTo>
                  <a:pt x="0" y="0"/>
                </a:lnTo>
                <a:close/>
              </a:path>
            </a:pathLst>
          </a:custGeom>
          <a:solidFill>
            <a:srgbClr val="214C6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3">
            <a:extLst>
              <a:ext uri="{FF2B5EF4-FFF2-40B4-BE49-F238E27FC236}">
                <a16:creationId xmlns:a16="http://schemas.microsoft.com/office/drawing/2014/main" id="{BBEE1654-8E26-6B16-CA4C-7B4CE1B91001}"/>
              </a:ext>
            </a:extLst>
          </p:cNvPr>
          <p:cNvSpPr/>
          <p:nvPr/>
        </p:nvSpPr>
        <p:spPr>
          <a:xfrm>
            <a:off x="-49481" y="1912498"/>
            <a:ext cx="11022341" cy="2818829"/>
          </a:xfrm>
          <a:prstGeom prst="snip1Rect">
            <a:avLst/>
          </a:prstGeom>
          <a:solidFill>
            <a:srgbClr val="0A345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Box 7">
            <a:extLst>
              <a:ext uri="{FF2B5EF4-FFF2-40B4-BE49-F238E27FC236}">
                <a16:creationId xmlns:a16="http://schemas.microsoft.com/office/drawing/2014/main" id="{CC344F4B-949D-D687-0F8A-DE5D3F28FCC4}"/>
              </a:ext>
            </a:extLst>
          </p:cNvPr>
          <p:cNvSpPr txBox="1"/>
          <p:nvPr/>
        </p:nvSpPr>
        <p:spPr>
          <a:xfrm>
            <a:off x="2732138" y="2321004"/>
            <a:ext cx="8049273" cy="1323439"/>
          </a:xfrm>
          <a:prstGeom prst="rect">
            <a:avLst/>
          </a:prstGeom>
          <a:noFill/>
        </p:spPr>
        <p:txBody>
          <a:bodyPr wrap="square" rtlCol="0">
            <a:spAutoFit/>
          </a:bodyPr>
          <a:lstStyle/>
          <a:p>
            <a:r>
              <a:rPr lang="en-US" sz="8000" b="1">
                <a:solidFill>
                  <a:schemeClr val="accent3">
                    <a:lumMod val="40000"/>
                    <a:lumOff val="60000"/>
                  </a:schemeClr>
                </a:solidFill>
                <a:latin typeface="Lato" panose="020F0502020204030203" pitchFamily="34" charset="77"/>
                <a:cs typeface="Gotham Bold" pitchFamily="2" charset="0"/>
              </a:rPr>
              <a:t>Past Research</a:t>
            </a:r>
          </a:p>
        </p:txBody>
      </p:sp>
      <p:sp>
        <p:nvSpPr>
          <p:cNvPr id="10" name="TextBox 9">
            <a:extLst>
              <a:ext uri="{FF2B5EF4-FFF2-40B4-BE49-F238E27FC236}">
                <a16:creationId xmlns:a16="http://schemas.microsoft.com/office/drawing/2014/main" id="{B09F52CD-4C22-C36A-BE51-A257B97D54CB}"/>
              </a:ext>
            </a:extLst>
          </p:cNvPr>
          <p:cNvSpPr txBox="1"/>
          <p:nvPr/>
        </p:nvSpPr>
        <p:spPr>
          <a:xfrm>
            <a:off x="846267" y="2525632"/>
            <a:ext cx="1647551" cy="1446550"/>
          </a:xfrm>
          <a:prstGeom prst="rect">
            <a:avLst/>
          </a:prstGeom>
          <a:noFill/>
        </p:spPr>
        <p:txBody>
          <a:bodyPr wrap="square" rtlCol="0">
            <a:spAutoFit/>
          </a:bodyPr>
          <a:lstStyle/>
          <a:p>
            <a:r>
              <a:rPr lang="en-US" sz="8800" b="1">
                <a:solidFill>
                  <a:schemeClr val="accent3">
                    <a:lumMod val="40000"/>
                    <a:lumOff val="60000"/>
                  </a:schemeClr>
                </a:solidFill>
                <a:latin typeface="Lato" panose="020F0502020204030203" pitchFamily="34" charset="77"/>
                <a:cs typeface="Gotham Bold" pitchFamily="2" charset="0"/>
              </a:rPr>
              <a:t>03</a:t>
            </a:r>
          </a:p>
        </p:txBody>
      </p:sp>
      <p:cxnSp>
        <p:nvCxnSpPr>
          <p:cNvPr id="12" name="Straight Connector 11">
            <a:extLst>
              <a:ext uri="{FF2B5EF4-FFF2-40B4-BE49-F238E27FC236}">
                <a16:creationId xmlns:a16="http://schemas.microsoft.com/office/drawing/2014/main" id="{A4A4C95D-6902-76DF-6283-412A589E2F5F}"/>
              </a:ext>
            </a:extLst>
          </p:cNvPr>
          <p:cNvCxnSpPr/>
          <p:nvPr/>
        </p:nvCxnSpPr>
        <p:spPr>
          <a:xfrm>
            <a:off x="2493818" y="2496679"/>
            <a:ext cx="0" cy="1446550"/>
          </a:xfrm>
          <a:prstGeom prst="line">
            <a:avLst/>
          </a:prstGeom>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50DC2F1B-553F-EEA5-1131-40FE40FBB37B}"/>
              </a:ext>
            </a:extLst>
          </p:cNvPr>
          <p:cNvCxnSpPr/>
          <p:nvPr/>
        </p:nvCxnSpPr>
        <p:spPr>
          <a:xfrm>
            <a:off x="2493818" y="2321004"/>
            <a:ext cx="0" cy="1814945"/>
          </a:xfrm>
          <a:prstGeom prst="line">
            <a:avLst/>
          </a:prstGeom>
          <a:ln w="38100">
            <a:solidFill>
              <a:srgbClr val="D0EDF8"/>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19092216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AF86EFC-5A5D-3281-8838-AFC268FE883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DF2F3D5-1441-488D-E7A6-5B78E39D7713}"/>
              </a:ext>
            </a:extLst>
          </p:cNvPr>
          <p:cNvSpPr>
            <a:spLocks noGrp="1"/>
          </p:cNvSpPr>
          <p:nvPr>
            <p:ph type="title"/>
          </p:nvPr>
        </p:nvSpPr>
        <p:spPr/>
        <p:txBody>
          <a:bodyPr>
            <a:normAutofit/>
          </a:bodyPr>
          <a:lstStyle/>
          <a:p>
            <a:pPr algn="ctr"/>
            <a:r>
              <a:rPr lang="en-US">
                <a:solidFill>
                  <a:srgbClr val="D0EDF8"/>
                </a:solidFill>
              </a:rPr>
              <a:t>Dolls Studies (1939)</a:t>
            </a:r>
          </a:p>
        </p:txBody>
      </p:sp>
      <p:pic>
        <p:nvPicPr>
          <p:cNvPr id="1028" name="Picture 4" descr="Kenneth B. Clark &amp; Mamie Phipps Clark">
            <a:extLst>
              <a:ext uri="{FF2B5EF4-FFF2-40B4-BE49-F238E27FC236}">
                <a16:creationId xmlns:a16="http://schemas.microsoft.com/office/drawing/2014/main" id="{7DD2C9FE-F5AC-96B9-FAC1-8742DBF8C16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3549" y="2546075"/>
            <a:ext cx="3695701" cy="3695701"/>
          </a:xfrm>
          <a:prstGeom prst="rect">
            <a:avLst/>
          </a:prstGeom>
          <a:noFill/>
          <a:extLst>
            <a:ext uri="{909E8E84-426E-40DD-AFC4-6F175D3DCCD1}">
              <a14:hiddenFill xmlns:a14="http://schemas.microsoft.com/office/drawing/2010/main">
                <a:solidFill>
                  <a:srgbClr val="FFFFFF"/>
                </a:solidFill>
              </a14:hiddenFill>
            </a:ext>
          </a:extLst>
        </p:spPr>
      </p:pic>
      <p:sp>
        <p:nvSpPr>
          <p:cNvPr id="4" name="Content Placeholder 6">
            <a:extLst>
              <a:ext uri="{FF2B5EF4-FFF2-40B4-BE49-F238E27FC236}">
                <a16:creationId xmlns:a16="http://schemas.microsoft.com/office/drawing/2014/main" id="{26CB79C3-BC26-0D87-EEE0-E9E9F4DD241D}"/>
              </a:ext>
            </a:extLst>
          </p:cNvPr>
          <p:cNvSpPr txBox="1">
            <a:spLocks/>
          </p:cNvSpPr>
          <p:nvPr/>
        </p:nvSpPr>
        <p:spPr>
          <a:xfrm>
            <a:off x="357834" y="1655126"/>
            <a:ext cx="3887130" cy="1299009"/>
          </a:xfrm>
          <a:prstGeom prst="rect">
            <a:avLst/>
          </a:prstGeom>
        </p:spPr>
        <p:txBody>
          <a:bodyPr vert="horz" lIns="91440" tIns="45720" rIns="91440" bIns="45720" rtlCol="0">
            <a:normAutofit/>
          </a:bodyPr>
          <a:lstStyle>
            <a:lvl1pPr marL="228600" indent="-228600" algn="l" defTabSz="914400" rtl="0" eaLnBrk="1" latinLnBrk="0" hangingPunct="1">
              <a:lnSpc>
                <a:spcPct val="100000"/>
              </a:lnSpc>
              <a:spcBef>
                <a:spcPts val="1000"/>
              </a:spcBef>
              <a:buSzPct val="70000"/>
              <a:buFont typeface="Arial" panose="020B0604020202020204" pitchFamily="34" charset="0"/>
              <a:buChar char="•"/>
              <a:defRPr sz="2400" b="0" i="0" kern="1200">
                <a:solidFill>
                  <a:schemeClr val="tx2"/>
                </a:solidFill>
                <a:latin typeface="Lato" panose="020F0502020204030203" pitchFamily="34" charset="77"/>
                <a:ea typeface="+mn-ea"/>
                <a:cs typeface="Gotham Book" pitchFamily="2" charset="0"/>
              </a:defRPr>
            </a:lvl1pPr>
            <a:lvl2pPr marL="685800" indent="-228600" algn="l" defTabSz="914400" rtl="0" eaLnBrk="1" latinLnBrk="0" hangingPunct="1">
              <a:lnSpc>
                <a:spcPct val="100000"/>
              </a:lnSpc>
              <a:spcBef>
                <a:spcPts val="500"/>
              </a:spcBef>
              <a:buSzPct val="70000"/>
              <a:buFont typeface="Arial" panose="020B0604020202020204" pitchFamily="34" charset="0"/>
              <a:buChar char="•"/>
              <a:defRPr sz="2400" b="0" i="0" kern="1200">
                <a:solidFill>
                  <a:schemeClr val="tx2"/>
                </a:solidFill>
                <a:latin typeface="Lato" panose="020F0502020204030203" pitchFamily="34" charset="77"/>
                <a:ea typeface="+mn-ea"/>
                <a:cs typeface="Gotham Book" pitchFamily="2" charset="0"/>
              </a:defRPr>
            </a:lvl2pPr>
            <a:lvl3pPr marL="1143000" indent="-228600" algn="l" defTabSz="914400" rtl="0" eaLnBrk="1" latinLnBrk="0" hangingPunct="1">
              <a:lnSpc>
                <a:spcPct val="100000"/>
              </a:lnSpc>
              <a:spcBef>
                <a:spcPts val="500"/>
              </a:spcBef>
              <a:buSzPct val="70000"/>
              <a:buFont typeface="Arial" panose="020B0604020202020204" pitchFamily="34" charset="0"/>
              <a:buChar char="•"/>
              <a:defRPr sz="2400" b="0" i="0" kern="1200">
                <a:solidFill>
                  <a:schemeClr val="tx2"/>
                </a:solidFill>
                <a:latin typeface="Lato" panose="020F0502020204030203" pitchFamily="34" charset="77"/>
                <a:ea typeface="+mn-ea"/>
                <a:cs typeface="Gotham Book" pitchFamily="2" charset="0"/>
              </a:defRPr>
            </a:lvl3pPr>
            <a:lvl4pPr marL="1600200" indent="-228600" algn="l" defTabSz="914400" rtl="0" eaLnBrk="1" latinLnBrk="0" hangingPunct="1">
              <a:lnSpc>
                <a:spcPct val="100000"/>
              </a:lnSpc>
              <a:spcBef>
                <a:spcPts val="500"/>
              </a:spcBef>
              <a:buSzPct val="70000"/>
              <a:buFont typeface="Arial" panose="020B0604020202020204" pitchFamily="34" charset="0"/>
              <a:buChar char="•"/>
              <a:defRPr sz="2400" b="0" i="0" kern="1200">
                <a:solidFill>
                  <a:schemeClr val="tx2"/>
                </a:solidFill>
                <a:latin typeface="Lato" panose="020F0502020204030203" pitchFamily="34" charset="77"/>
                <a:ea typeface="+mn-ea"/>
                <a:cs typeface="Gotham Book" pitchFamily="2" charset="0"/>
              </a:defRPr>
            </a:lvl4pPr>
            <a:lvl5pPr marL="2057400" indent="-228600" algn="l" defTabSz="914400" rtl="0" eaLnBrk="1" latinLnBrk="0" hangingPunct="1">
              <a:lnSpc>
                <a:spcPct val="100000"/>
              </a:lnSpc>
              <a:spcBef>
                <a:spcPts val="500"/>
              </a:spcBef>
              <a:buSzPct val="70000"/>
              <a:buFont typeface="Arial" panose="020B0604020202020204" pitchFamily="34" charset="0"/>
              <a:buChar char="•"/>
              <a:defRPr sz="2400" b="0" i="0" kern="1200">
                <a:solidFill>
                  <a:schemeClr val="tx2"/>
                </a:solidFill>
                <a:latin typeface="Lato" panose="020F0502020204030203" pitchFamily="34" charset="77"/>
                <a:ea typeface="+mn-ea"/>
                <a:cs typeface="Gotham Book" pitchFamily="2"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sz="1800" b="1">
                <a:solidFill>
                  <a:schemeClr val="tx1"/>
                </a:solidFill>
              </a:rPr>
              <a:t>Drs. Mamie Phipps Clark and Kenneth B. Clark</a:t>
            </a:r>
            <a:endParaRPr lang="en-US" sz="1800">
              <a:solidFill>
                <a:schemeClr val="tx1"/>
              </a:solidFill>
            </a:endParaRPr>
          </a:p>
        </p:txBody>
      </p:sp>
      <p:sp>
        <p:nvSpPr>
          <p:cNvPr id="6" name="Content Placeholder 2">
            <a:extLst>
              <a:ext uri="{FF2B5EF4-FFF2-40B4-BE49-F238E27FC236}">
                <a16:creationId xmlns:a16="http://schemas.microsoft.com/office/drawing/2014/main" id="{F38754D3-6384-66A0-B05C-2BF5E9714712}"/>
              </a:ext>
            </a:extLst>
          </p:cNvPr>
          <p:cNvSpPr txBox="1">
            <a:spLocks/>
          </p:cNvSpPr>
          <p:nvPr/>
        </p:nvSpPr>
        <p:spPr>
          <a:xfrm>
            <a:off x="4340679" y="1655126"/>
            <a:ext cx="7683688" cy="4915795"/>
          </a:xfrm>
          <a:prstGeom prst="rect">
            <a:avLst/>
          </a:prstGeom>
        </p:spPr>
        <p:txBody>
          <a:bodyPr vert="horz" lIns="91440" tIns="45720" rIns="91440" bIns="45720" rtlCol="0">
            <a:normAutofit fontScale="92500"/>
          </a:bodyPr>
          <a:lstStyle>
            <a:lvl1pPr marL="228600" indent="-228600" algn="l" defTabSz="914400" rtl="0" eaLnBrk="1" latinLnBrk="0" hangingPunct="1">
              <a:lnSpc>
                <a:spcPct val="100000"/>
              </a:lnSpc>
              <a:spcBef>
                <a:spcPts val="1000"/>
              </a:spcBef>
              <a:buSzPct val="70000"/>
              <a:buFont typeface="Arial" panose="020B0604020202020204" pitchFamily="34" charset="0"/>
              <a:buChar char="•"/>
              <a:defRPr sz="2400" b="0" i="0" kern="1200">
                <a:solidFill>
                  <a:schemeClr val="tx2"/>
                </a:solidFill>
                <a:latin typeface="Lato" panose="020F0502020204030203" pitchFamily="34" charset="77"/>
                <a:ea typeface="+mn-ea"/>
                <a:cs typeface="Gotham Book" pitchFamily="2" charset="0"/>
              </a:defRPr>
            </a:lvl1pPr>
            <a:lvl2pPr marL="685800" indent="-228600" algn="l" defTabSz="914400" rtl="0" eaLnBrk="1" latinLnBrk="0" hangingPunct="1">
              <a:lnSpc>
                <a:spcPct val="100000"/>
              </a:lnSpc>
              <a:spcBef>
                <a:spcPts val="500"/>
              </a:spcBef>
              <a:buSzPct val="70000"/>
              <a:buFont typeface="Arial" panose="020B0604020202020204" pitchFamily="34" charset="0"/>
              <a:buChar char="•"/>
              <a:defRPr sz="2400" b="0" i="0" kern="1200">
                <a:solidFill>
                  <a:schemeClr val="tx2"/>
                </a:solidFill>
                <a:latin typeface="Lato" panose="020F0502020204030203" pitchFamily="34" charset="77"/>
                <a:ea typeface="+mn-ea"/>
                <a:cs typeface="Gotham Book" pitchFamily="2" charset="0"/>
              </a:defRPr>
            </a:lvl2pPr>
            <a:lvl3pPr marL="1143000" indent="-228600" algn="l" defTabSz="914400" rtl="0" eaLnBrk="1" latinLnBrk="0" hangingPunct="1">
              <a:lnSpc>
                <a:spcPct val="100000"/>
              </a:lnSpc>
              <a:spcBef>
                <a:spcPts val="500"/>
              </a:spcBef>
              <a:buSzPct val="70000"/>
              <a:buFont typeface="Arial" panose="020B0604020202020204" pitchFamily="34" charset="0"/>
              <a:buChar char="•"/>
              <a:defRPr sz="2400" b="0" i="0" kern="1200">
                <a:solidFill>
                  <a:schemeClr val="tx2"/>
                </a:solidFill>
                <a:latin typeface="Lato" panose="020F0502020204030203" pitchFamily="34" charset="77"/>
                <a:ea typeface="+mn-ea"/>
                <a:cs typeface="Gotham Book" pitchFamily="2" charset="0"/>
              </a:defRPr>
            </a:lvl3pPr>
            <a:lvl4pPr marL="1600200" indent="-228600" algn="l" defTabSz="914400" rtl="0" eaLnBrk="1" latinLnBrk="0" hangingPunct="1">
              <a:lnSpc>
                <a:spcPct val="100000"/>
              </a:lnSpc>
              <a:spcBef>
                <a:spcPts val="500"/>
              </a:spcBef>
              <a:buSzPct val="70000"/>
              <a:buFont typeface="Arial" panose="020B0604020202020204" pitchFamily="34" charset="0"/>
              <a:buChar char="•"/>
              <a:defRPr sz="2400" b="0" i="0" kern="1200">
                <a:solidFill>
                  <a:schemeClr val="tx2"/>
                </a:solidFill>
                <a:latin typeface="Lato" panose="020F0502020204030203" pitchFamily="34" charset="77"/>
                <a:ea typeface="+mn-ea"/>
                <a:cs typeface="Gotham Book" pitchFamily="2" charset="0"/>
              </a:defRPr>
            </a:lvl4pPr>
            <a:lvl5pPr marL="2057400" indent="-228600" algn="l" defTabSz="914400" rtl="0" eaLnBrk="1" latinLnBrk="0" hangingPunct="1">
              <a:lnSpc>
                <a:spcPct val="100000"/>
              </a:lnSpc>
              <a:spcBef>
                <a:spcPts val="500"/>
              </a:spcBef>
              <a:buSzPct val="70000"/>
              <a:buFont typeface="Arial" panose="020B0604020202020204" pitchFamily="34" charset="0"/>
              <a:buChar char="•"/>
              <a:defRPr sz="2400" b="0" i="0" kern="1200">
                <a:solidFill>
                  <a:schemeClr val="tx2"/>
                </a:solidFill>
                <a:latin typeface="Lato" panose="020F0502020204030203" pitchFamily="34" charset="77"/>
                <a:ea typeface="+mn-ea"/>
                <a:cs typeface="Gotham Book" pitchFamily="2"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b="1" dirty="0">
                <a:solidFill>
                  <a:schemeClr val="tx1"/>
                </a:solidFill>
              </a:rPr>
              <a:t>Background/Methods</a:t>
            </a:r>
            <a:r>
              <a:rPr lang="en-US" dirty="0">
                <a:solidFill>
                  <a:schemeClr val="tx1"/>
                </a:solidFill>
              </a:rPr>
              <a:t>: </a:t>
            </a:r>
          </a:p>
          <a:p>
            <a:r>
              <a:rPr lang="en-US" sz="2300" dirty="0">
                <a:solidFill>
                  <a:schemeClr val="tx1"/>
                </a:solidFill>
              </a:rPr>
              <a:t>Children were presented with dolls differing in skin/hair color and given prompts to reveal: a) </a:t>
            </a:r>
            <a:r>
              <a:rPr lang="en-US" sz="2300" b="1" dirty="0">
                <a:solidFill>
                  <a:schemeClr val="tx1"/>
                </a:solidFill>
              </a:rPr>
              <a:t>racial preferences</a:t>
            </a:r>
            <a:r>
              <a:rPr lang="en-US" sz="2300" dirty="0">
                <a:solidFill>
                  <a:schemeClr val="tx1"/>
                </a:solidFill>
              </a:rPr>
              <a:t>, b) </a:t>
            </a:r>
            <a:r>
              <a:rPr lang="en-US" sz="2300" b="1" dirty="0">
                <a:solidFill>
                  <a:schemeClr val="tx1"/>
                </a:solidFill>
              </a:rPr>
              <a:t>knowledge of racial differences</a:t>
            </a:r>
            <a:r>
              <a:rPr lang="en-US" sz="2300" dirty="0">
                <a:solidFill>
                  <a:schemeClr val="tx1"/>
                </a:solidFill>
              </a:rPr>
              <a:t>, and c) </a:t>
            </a:r>
            <a:r>
              <a:rPr lang="en-US" sz="2300" b="1" dirty="0">
                <a:solidFill>
                  <a:schemeClr val="tx1"/>
                </a:solidFill>
              </a:rPr>
              <a:t>awareness of racial self-identification</a:t>
            </a:r>
            <a:r>
              <a:rPr lang="en-US" sz="2300" dirty="0">
                <a:solidFill>
                  <a:schemeClr val="tx1"/>
                </a:solidFill>
              </a:rPr>
              <a:t>. </a:t>
            </a:r>
            <a:br>
              <a:rPr lang="en-US" dirty="0">
                <a:solidFill>
                  <a:schemeClr val="tx1"/>
                </a:solidFill>
              </a:rPr>
            </a:br>
            <a:endParaRPr lang="en-US" dirty="0">
              <a:solidFill>
                <a:schemeClr val="tx1"/>
              </a:solidFill>
            </a:endParaRPr>
          </a:p>
          <a:p>
            <a:pPr marL="0" indent="0">
              <a:buNone/>
            </a:pPr>
            <a:r>
              <a:rPr lang="en-US" b="1" dirty="0">
                <a:solidFill>
                  <a:schemeClr val="tx1"/>
                </a:solidFill>
              </a:rPr>
              <a:t>Key Findings</a:t>
            </a:r>
            <a:r>
              <a:rPr lang="en-US" dirty="0">
                <a:solidFill>
                  <a:schemeClr val="tx1"/>
                </a:solidFill>
              </a:rPr>
              <a:t>: </a:t>
            </a:r>
          </a:p>
          <a:p>
            <a:r>
              <a:rPr lang="en-US" sz="2300" dirty="0">
                <a:solidFill>
                  <a:schemeClr val="tx1"/>
                </a:solidFill>
              </a:rPr>
              <a:t>Children were aware of “racial differences” as defined by skin color, with most preferring the White doll over the Black doll.</a:t>
            </a:r>
          </a:p>
          <a:p>
            <a:r>
              <a:rPr lang="en-US" sz="2300" b="1" dirty="0">
                <a:solidFill>
                  <a:schemeClr val="tx1"/>
                </a:solidFill>
              </a:rPr>
              <a:t>What about those students who did </a:t>
            </a:r>
            <a:r>
              <a:rPr lang="en-US" sz="2300" b="1" i="1" dirty="0">
                <a:solidFill>
                  <a:schemeClr val="tx1"/>
                </a:solidFill>
              </a:rPr>
              <a:t>not </a:t>
            </a:r>
            <a:r>
              <a:rPr lang="en-US" sz="2300" b="1" dirty="0">
                <a:solidFill>
                  <a:schemeClr val="tx1"/>
                </a:solidFill>
              </a:rPr>
              <a:t>reject the Black doll?</a:t>
            </a:r>
          </a:p>
          <a:p>
            <a:pPr lvl="1"/>
            <a:r>
              <a:rPr lang="en-US" sz="2300" dirty="0">
                <a:solidFill>
                  <a:schemeClr val="tx1"/>
                </a:solidFill>
              </a:rPr>
              <a:t>Most attended racially segregated schools in the South led by Black educators rather than racially mixed schools in the North.</a:t>
            </a:r>
          </a:p>
        </p:txBody>
      </p:sp>
      <p:sp>
        <p:nvSpPr>
          <p:cNvPr id="12" name="TextBox 11">
            <a:extLst>
              <a:ext uri="{FF2B5EF4-FFF2-40B4-BE49-F238E27FC236}">
                <a16:creationId xmlns:a16="http://schemas.microsoft.com/office/drawing/2014/main" id="{EAB55128-D386-0CB5-67E9-E528AB146376}"/>
              </a:ext>
            </a:extLst>
          </p:cNvPr>
          <p:cNvSpPr txBox="1"/>
          <p:nvPr/>
        </p:nvSpPr>
        <p:spPr>
          <a:xfrm>
            <a:off x="453549" y="6241776"/>
            <a:ext cx="2077000" cy="246221"/>
          </a:xfrm>
          <a:prstGeom prst="rect">
            <a:avLst/>
          </a:prstGeom>
          <a:noFill/>
        </p:spPr>
        <p:txBody>
          <a:bodyPr wrap="square" rtlCol="0">
            <a:spAutoFit/>
          </a:bodyPr>
          <a:lstStyle/>
          <a:p>
            <a:r>
              <a:rPr lang="en-US" sz="1000" b="0" i="1">
                <a:solidFill>
                  <a:srgbClr val="5E5E5E"/>
                </a:solidFill>
                <a:effectLst/>
                <a:latin typeface="GT Walsheim"/>
              </a:rPr>
              <a:t>Photo courtesy of Columbia C250</a:t>
            </a:r>
            <a:endParaRPr lang="en-US" sz="1000">
              <a:latin typeface="Lato" panose="020F0502020204030203" pitchFamily="34" charset="0"/>
            </a:endParaRPr>
          </a:p>
        </p:txBody>
      </p:sp>
    </p:spTree>
    <p:extLst>
      <p:ext uri="{BB962C8B-B14F-4D97-AF65-F5344CB8AC3E}">
        <p14:creationId xmlns:p14="http://schemas.microsoft.com/office/powerpoint/2010/main" val="99266832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3825263-7C63-988D-D4B5-0A3A4B88DCE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7DC837C-6082-4272-552B-10DBFE4BA683}"/>
              </a:ext>
            </a:extLst>
          </p:cNvPr>
          <p:cNvSpPr>
            <a:spLocks noGrp="1"/>
          </p:cNvSpPr>
          <p:nvPr>
            <p:ph type="title"/>
          </p:nvPr>
        </p:nvSpPr>
        <p:spPr/>
        <p:txBody>
          <a:bodyPr>
            <a:normAutofit/>
          </a:bodyPr>
          <a:lstStyle/>
          <a:p>
            <a:pPr algn="ctr"/>
            <a:r>
              <a:rPr lang="en-US" dirty="0">
                <a:solidFill>
                  <a:srgbClr val="D0EDF8"/>
                </a:solidFill>
              </a:rPr>
              <a:t>Discussion Question</a:t>
            </a:r>
          </a:p>
        </p:txBody>
      </p:sp>
      <p:sp>
        <p:nvSpPr>
          <p:cNvPr id="6" name="Content Placeholder 2">
            <a:extLst>
              <a:ext uri="{FF2B5EF4-FFF2-40B4-BE49-F238E27FC236}">
                <a16:creationId xmlns:a16="http://schemas.microsoft.com/office/drawing/2014/main" id="{F45E9864-5AE0-47DF-385F-29972E528B3E}"/>
              </a:ext>
            </a:extLst>
          </p:cNvPr>
          <p:cNvSpPr txBox="1">
            <a:spLocks/>
          </p:cNvSpPr>
          <p:nvPr/>
        </p:nvSpPr>
        <p:spPr>
          <a:xfrm>
            <a:off x="4340679" y="1655126"/>
            <a:ext cx="7683688" cy="4915795"/>
          </a:xfrm>
          <a:prstGeom prst="rect">
            <a:avLst/>
          </a:prstGeom>
        </p:spPr>
        <p:txBody>
          <a:bodyPr vert="horz" lIns="91440" tIns="45720" rIns="91440" bIns="45720" rtlCol="0">
            <a:normAutofit/>
          </a:bodyPr>
          <a:lstStyle>
            <a:lvl1pPr marL="228600" indent="-228600" algn="l" defTabSz="914400" rtl="0" eaLnBrk="1" latinLnBrk="0" hangingPunct="1">
              <a:lnSpc>
                <a:spcPct val="100000"/>
              </a:lnSpc>
              <a:spcBef>
                <a:spcPts val="1000"/>
              </a:spcBef>
              <a:buSzPct val="70000"/>
              <a:buFont typeface="Arial" panose="020B0604020202020204" pitchFamily="34" charset="0"/>
              <a:buChar char="•"/>
              <a:defRPr sz="2400" b="0" i="0" kern="1200">
                <a:solidFill>
                  <a:schemeClr val="tx2"/>
                </a:solidFill>
                <a:latin typeface="Lato" panose="020F0502020204030203" pitchFamily="34" charset="77"/>
                <a:ea typeface="+mn-ea"/>
                <a:cs typeface="Gotham Book" pitchFamily="2" charset="0"/>
              </a:defRPr>
            </a:lvl1pPr>
            <a:lvl2pPr marL="685800" indent="-228600" algn="l" defTabSz="914400" rtl="0" eaLnBrk="1" latinLnBrk="0" hangingPunct="1">
              <a:lnSpc>
                <a:spcPct val="100000"/>
              </a:lnSpc>
              <a:spcBef>
                <a:spcPts val="500"/>
              </a:spcBef>
              <a:buSzPct val="70000"/>
              <a:buFont typeface="Arial" panose="020B0604020202020204" pitchFamily="34" charset="0"/>
              <a:buChar char="•"/>
              <a:defRPr sz="2400" b="0" i="0" kern="1200">
                <a:solidFill>
                  <a:schemeClr val="tx2"/>
                </a:solidFill>
                <a:latin typeface="Lato" panose="020F0502020204030203" pitchFamily="34" charset="77"/>
                <a:ea typeface="+mn-ea"/>
                <a:cs typeface="Gotham Book" pitchFamily="2" charset="0"/>
              </a:defRPr>
            </a:lvl2pPr>
            <a:lvl3pPr marL="1143000" indent="-228600" algn="l" defTabSz="914400" rtl="0" eaLnBrk="1" latinLnBrk="0" hangingPunct="1">
              <a:lnSpc>
                <a:spcPct val="100000"/>
              </a:lnSpc>
              <a:spcBef>
                <a:spcPts val="500"/>
              </a:spcBef>
              <a:buSzPct val="70000"/>
              <a:buFont typeface="Arial" panose="020B0604020202020204" pitchFamily="34" charset="0"/>
              <a:buChar char="•"/>
              <a:defRPr sz="2400" b="0" i="0" kern="1200">
                <a:solidFill>
                  <a:schemeClr val="tx2"/>
                </a:solidFill>
                <a:latin typeface="Lato" panose="020F0502020204030203" pitchFamily="34" charset="77"/>
                <a:ea typeface="+mn-ea"/>
                <a:cs typeface="Gotham Book" pitchFamily="2" charset="0"/>
              </a:defRPr>
            </a:lvl3pPr>
            <a:lvl4pPr marL="1600200" indent="-228600" algn="l" defTabSz="914400" rtl="0" eaLnBrk="1" latinLnBrk="0" hangingPunct="1">
              <a:lnSpc>
                <a:spcPct val="100000"/>
              </a:lnSpc>
              <a:spcBef>
                <a:spcPts val="500"/>
              </a:spcBef>
              <a:buSzPct val="70000"/>
              <a:buFont typeface="Arial" panose="020B0604020202020204" pitchFamily="34" charset="0"/>
              <a:buChar char="•"/>
              <a:defRPr sz="2400" b="0" i="0" kern="1200">
                <a:solidFill>
                  <a:schemeClr val="tx2"/>
                </a:solidFill>
                <a:latin typeface="Lato" panose="020F0502020204030203" pitchFamily="34" charset="77"/>
                <a:ea typeface="+mn-ea"/>
                <a:cs typeface="Gotham Book" pitchFamily="2" charset="0"/>
              </a:defRPr>
            </a:lvl4pPr>
            <a:lvl5pPr marL="2057400" indent="-228600" algn="l" defTabSz="914400" rtl="0" eaLnBrk="1" latinLnBrk="0" hangingPunct="1">
              <a:lnSpc>
                <a:spcPct val="100000"/>
              </a:lnSpc>
              <a:spcBef>
                <a:spcPts val="500"/>
              </a:spcBef>
              <a:buSzPct val="70000"/>
              <a:buFont typeface="Arial" panose="020B0604020202020204" pitchFamily="34" charset="0"/>
              <a:buChar char="•"/>
              <a:defRPr sz="2400" b="0" i="0" kern="1200">
                <a:solidFill>
                  <a:schemeClr val="tx2"/>
                </a:solidFill>
                <a:latin typeface="Lato" panose="020F0502020204030203" pitchFamily="34" charset="77"/>
                <a:ea typeface="+mn-ea"/>
                <a:cs typeface="Gotham Book" pitchFamily="2"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endParaRPr lang="en-US" sz="2300" dirty="0">
              <a:solidFill>
                <a:schemeClr val="tx1"/>
              </a:solidFill>
            </a:endParaRPr>
          </a:p>
          <a:p>
            <a:pPr marL="0" indent="0">
              <a:buNone/>
            </a:pPr>
            <a:endParaRPr lang="en-US" sz="2300" dirty="0">
              <a:solidFill>
                <a:schemeClr val="tx1"/>
              </a:solidFill>
            </a:endParaRPr>
          </a:p>
        </p:txBody>
      </p:sp>
      <p:sp>
        <p:nvSpPr>
          <p:cNvPr id="3" name="Content Placeholder 2">
            <a:extLst>
              <a:ext uri="{FF2B5EF4-FFF2-40B4-BE49-F238E27FC236}">
                <a16:creationId xmlns:a16="http://schemas.microsoft.com/office/drawing/2014/main" id="{2433A231-6CDE-26E5-6612-A1B131B4E6F1}"/>
              </a:ext>
            </a:extLst>
          </p:cNvPr>
          <p:cNvSpPr txBox="1">
            <a:spLocks/>
          </p:cNvSpPr>
          <p:nvPr/>
        </p:nvSpPr>
        <p:spPr>
          <a:xfrm>
            <a:off x="1231900" y="2779495"/>
            <a:ext cx="9894372" cy="1299009"/>
          </a:xfrm>
          <a:prstGeom prst="rect">
            <a:avLst/>
          </a:prstGeom>
        </p:spPr>
        <p:txBody>
          <a:bodyPr vert="horz" lIns="91440" tIns="45720" rIns="91440" bIns="45720" rtlCol="0">
            <a:noAutofit/>
          </a:bodyPr>
          <a:lstStyle>
            <a:lvl1pPr marL="228600" indent="-228600" algn="l" defTabSz="914400" rtl="0" eaLnBrk="1" latinLnBrk="0" hangingPunct="1">
              <a:lnSpc>
                <a:spcPct val="100000"/>
              </a:lnSpc>
              <a:spcBef>
                <a:spcPts val="1000"/>
              </a:spcBef>
              <a:buSzPct val="70000"/>
              <a:buFont typeface="Arial" panose="020B0604020202020204" pitchFamily="34" charset="0"/>
              <a:buChar char="•"/>
              <a:defRPr sz="2400" b="0" i="0" kern="1200">
                <a:solidFill>
                  <a:schemeClr val="tx2"/>
                </a:solidFill>
                <a:latin typeface="Lato" panose="020F0502020204030203" pitchFamily="34" charset="77"/>
                <a:ea typeface="+mn-ea"/>
                <a:cs typeface="Gotham Book" pitchFamily="2" charset="0"/>
              </a:defRPr>
            </a:lvl1pPr>
            <a:lvl2pPr marL="685800" indent="-228600" algn="l" defTabSz="914400" rtl="0" eaLnBrk="1" latinLnBrk="0" hangingPunct="1">
              <a:lnSpc>
                <a:spcPct val="100000"/>
              </a:lnSpc>
              <a:spcBef>
                <a:spcPts val="500"/>
              </a:spcBef>
              <a:buSzPct val="70000"/>
              <a:buFont typeface="Arial" panose="020B0604020202020204" pitchFamily="34" charset="0"/>
              <a:buChar char="•"/>
              <a:defRPr sz="2400" b="0" i="0" kern="1200">
                <a:solidFill>
                  <a:schemeClr val="tx2"/>
                </a:solidFill>
                <a:latin typeface="Lato" panose="020F0502020204030203" pitchFamily="34" charset="77"/>
                <a:ea typeface="+mn-ea"/>
                <a:cs typeface="Gotham Book" pitchFamily="2" charset="0"/>
              </a:defRPr>
            </a:lvl2pPr>
            <a:lvl3pPr marL="1143000" indent="-228600" algn="l" defTabSz="914400" rtl="0" eaLnBrk="1" latinLnBrk="0" hangingPunct="1">
              <a:lnSpc>
                <a:spcPct val="100000"/>
              </a:lnSpc>
              <a:spcBef>
                <a:spcPts val="500"/>
              </a:spcBef>
              <a:buSzPct val="70000"/>
              <a:buFont typeface="Arial" panose="020B0604020202020204" pitchFamily="34" charset="0"/>
              <a:buChar char="•"/>
              <a:defRPr sz="2400" b="0" i="0" kern="1200">
                <a:solidFill>
                  <a:schemeClr val="tx2"/>
                </a:solidFill>
                <a:latin typeface="Lato" panose="020F0502020204030203" pitchFamily="34" charset="77"/>
                <a:ea typeface="+mn-ea"/>
                <a:cs typeface="Gotham Book" pitchFamily="2" charset="0"/>
              </a:defRPr>
            </a:lvl3pPr>
            <a:lvl4pPr marL="1600200" indent="-228600" algn="l" defTabSz="914400" rtl="0" eaLnBrk="1" latinLnBrk="0" hangingPunct="1">
              <a:lnSpc>
                <a:spcPct val="100000"/>
              </a:lnSpc>
              <a:spcBef>
                <a:spcPts val="500"/>
              </a:spcBef>
              <a:buSzPct val="70000"/>
              <a:buFont typeface="Arial" panose="020B0604020202020204" pitchFamily="34" charset="0"/>
              <a:buChar char="•"/>
              <a:defRPr sz="2400" b="0" i="0" kern="1200">
                <a:solidFill>
                  <a:schemeClr val="tx2"/>
                </a:solidFill>
                <a:latin typeface="Lato" panose="020F0502020204030203" pitchFamily="34" charset="77"/>
                <a:ea typeface="+mn-ea"/>
                <a:cs typeface="Gotham Book" pitchFamily="2" charset="0"/>
              </a:defRPr>
            </a:lvl4pPr>
            <a:lvl5pPr marL="2057400" indent="-228600" algn="l" defTabSz="914400" rtl="0" eaLnBrk="1" latinLnBrk="0" hangingPunct="1">
              <a:lnSpc>
                <a:spcPct val="100000"/>
              </a:lnSpc>
              <a:spcBef>
                <a:spcPts val="500"/>
              </a:spcBef>
              <a:buSzPct val="70000"/>
              <a:buFont typeface="Arial" panose="020B0604020202020204" pitchFamily="34" charset="0"/>
              <a:buChar char="•"/>
              <a:defRPr sz="2400" b="0" i="0" kern="1200">
                <a:solidFill>
                  <a:schemeClr val="tx2"/>
                </a:solidFill>
                <a:latin typeface="Lato" panose="020F0502020204030203" pitchFamily="34" charset="77"/>
                <a:ea typeface="+mn-ea"/>
                <a:cs typeface="Gotham Book" pitchFamily="2"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3200" b="1" dirty="0">
                <a:solidFill>
                  <a:schemeClr val="tx1"/>
                </a:solidFill>
              </a:rPr>
              <a:t>To what would you attribute the study’s findings? What features might have been present in those segregated schools that contributed to these results?</a:t>
            </a:r>
            <a:endParaRPr lang="en-US" sz="3200" dirty="0">
              <a:solidFill>
                <a:schemeClr val="tx1"/>
              </a:solidFill>
            </a:endParaRPr>
          </a:p>
        </p:txBody>
      </p:sp>
    </p:spTree>
    <p:extLst>
      <p:ext uri="{BB962C8B-B14F-4D97-AF65-F5344CB8AC3E}">
        <p14:creationId xmlns:p14="http://schemas.microsoft.com/office/powerpoint/2010/main" val="169052165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4650189-8F86-6BBD-BBE0-150C601A979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886946A-D6CE-2E8C-A173-D047458F1FCB}"/>
              </a:ext>
            </a:extLst>
          </p:cNvPr>
          <p:cNvSpPr>
            <a:spLocks noGrp="1"/>
          </p:cNvSpPr>
          <p:nvPr>
            <p:ph type="title"/>
          </p:nvPr>
        </p:nvSpPr>
        <p:spPr/>
        <p:txBody>
          <a:bodyPr>
            <a:normAutofit/>
          </a:bodyPr>
          <a:lstStyle/>
          <a:p>
            <a:pPr algn="ctr"/>
            <a:r>
              <a:rPr lang="en-US">
                <a:solidFill>
                  <a:srgbClr val="D0EDF8"/>
                </a:solidFill>
              </a:rPr>
              <a:t>Influence on Brown v. Board (1954)</a:t>
            </a:r>
          </a:p>
        </p:txBody>
      </p:sp>
      <p:sp>
        <p:nvSpPr>
          <p:cNvPr id="3" name="Content Placeholder 2">
            <a:extLst>
              <a:ext uri="{FF2B5EF4-FFF2-40B4-BE49-F238E27FC236}">
                <a16:creationId xmlns:a16="http://schemas.microsoft.com/office/drawing/2014/main" id="{4A444ABF-01D0-31E5-C941-9CFAB2004FD8}"/>
              </a:ext>
            </a:extLst>
          </p:cNvPr>
          <p:cNvSpPr>
            <a:spLocks noGrp="1"/>
          </p:cNvSpPr>
          <p:nvPr>
            <p:ph idx="1"/>
          </p:nvPr>
        </p:nvSpPr>
        <p:spPr>
          <a:xfrm>
            <a:off x="838199" y="1825625"/>
            <a:ext cx="10902043" cy="4351338"/>
          </a:xfrm>
        </p:spPr>
        <p:txBody>
          <a:bodyPr>
            <a:normAutofit/>
          </a:bodyPr>
          <a:lstStyle/>
          <a:p>
            <a:pPr lvl="2"/>
            <a:endParaRPr lang="en-US">
              <a:solidFill>
                <a:schemeClr val="tx1"/>
              </a:solidFill>
            </a:endParaRPr>
          </a:p>
          <a:p>
            <a:pPr marL="0" indent="0">
              <a:buNone/>
            </a:pPr>
            <a:endParaRPr lang="en-US"/>
          </a:p>
        </p:txBody>
      </p:sp>
      <p:pic>
        <p:nvPicPr>
          <p:cNvPr id="10" name="Picture 9">
            <a:extLst>
              <a:ext uri="{FF2B5EF4-FFF2-40B4-BE49-F238E27FC236}">
                <a16:creationId xmlns:a16="http://schemas.microsoft.com/office/drawing/2014/main" id="{E209836E-A932-35FA-2EC6-95E92E952509}"/>
              </a:ext>
            </a:extLst>
          </p:cNvPr>
          <p:cNvPicPr>
            <a:picLocks noChangeAspect="1"/>
          </p:cNvPicPr>
          <p:nvPr/>
        </p:nvPicPr>
        <p:blipFill>
          <a:blip r:embed="rId3"/>
          <a:srcRect l="3708" r="3556" b="27939"/>
          <a:stretch/>
        </p:blipFill>
        <p:spPr>
          <a:xfrm>
            <a:off x="1707511" y="1825625"/>
            <a:ext cx="2603337" cy="2942431"/>
          </a:xfrm>
          <a:prstGeom prst="rect">
            <a:avLst/>
          </a:prstGeom>
        </p:spPr>
      </p:pic>
      <p:sp>
        <p:nvSpPr>
          <p:cNvPr id="11" name="TextBox 10">
            <a:extLst>
              <a:ext uri="{FF2B5EF4-FFF2-40B4-BE49-F238E27FC236}">
                <a16:creationId xmlns:a16="http://schemas.microsoft.com/office/drawing/2014/main" id="{4171388B-53E5-4F16-B14F-605773A4E1B8}"/>
              </a:ext>
            </a:extLst>
          </p:cNvPr>
          <p:cNvSpPr txBox="1"/>
          <p:nvPr/>
        </p:nvSpPr>
        <p:spPr>
          <a:xfrm>
            <a:off x="1707511" y="4837681"/>
            <a:ext cx="2603337" cy="400110"/>
          </a:xfrm>
          <a:prstGeom prst="rect">
            <a:avLst/>
          </a:prstGeom>
          <a:noFill/>
        </p:spPr>
        <p:txBody>
          <a:bodyPr wrap="square" rtlCol="0">
            <a:spAutoFit/>
          </a:bodyPr>
          <a:lstStyle/>
          <a:p>
            <a:r>
              <a:rPr lang="en-US" sz="1000" b="0" i="1">
                <a:solidFill>
                  <a:srgbClr val="444444"/>
                </a:solidFill>
                <a:effectLst/>
                <a:latin typeface="Lato" panose="020F0502020204030203" pitchFamily="34" charset="0"/>
              </a:rPr>
              <a:t>NPS Photo by Visual Information Specialist Preston Webb</a:t>
            </a:r>
            <a:endParaRPr lang="en-US" sz="1000">
              <a:latin typeface="Lato" panose="020F0502020204030203" pitchFamily="34" charset="0"/>
            </a:endParaRPr>
          </a:p>
        </p:txBody>
      </p:sp>
      <p:sp>
        <p:nvSpPr>
          <p:cNvPr id="4" name="Arrow: Right 3">
            <a:extLst>
              <a:ext uri="{FF2B5EF4-FFF2-40B4-BE49-F238E27FC236}">
                <a16:creationId xmlns:a16="http://schemas.microsoft.com/office/drawing/2014/main" id="{7BE91FD9-E5E2-7C59-3180-57F5BF33A9A7}"/>
              </a:ext>
            </a:extLst>
          </p:cNvPr>
          <p:cNvSpPr/>
          <p:nvPr/>
        </p:nvSpPr>
        <p:spPr>
          <a:xfrm>
            <a:off x="4815117" y="2901456"/>
            <a:ext cx="1956616" cy="606055"/>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a:extLst>
              <a:ext uri="{FF2B5EF4-FFF2-40B4-BE49-F238E27FC236}">
                <a16:creationId xmlns:a16="http://schemas.microsoft.com/office/drawing/2014/main" id="{15B1DFD8-B943-E3AC-46F7-7151381C93A8}"/>
              </a:ext>
            </a:extLst>
          </p:cNvPr>
          <p:cNvSpPr txBox="1"/>
          <p:nvPr/>
        </p:nvSpPr>
        <p:spPr>
          <a:xfrm>
            <a:off x="1018152" y="5360109"/>
            <a:ext cx="10542136" cy="646331"/>
          </a:xfrm>
          <a:prstGeom prst="rect">
            <a:avLst/>
          </a:prstGeom>
          <a:noFill/>
        </p:spPr>
        <p:txBody>
          <a:bodyPr wrap="square" rtlCol="0">
            <a:spAutoFit/>
          </a:bodyPr>
          <a:lstStyle/>
          <a:p>
            <a:r>
              <a:rPr lang="en-US" b="1" i="0">
                <a:solidFill>
                  <a:srgbClr val="000000"/>
                </a:solidFill>
                <a:effectLst/>
                <a:latin typeface="Lato" panose="020F0502020204030203" pitchFamily="34" charset="0"/>
              </a:rPr>
              <a:t>The doll studies were critical to the Supreme Court's unanimous ruling against school segregation, highlighting the impact of segregation on racial identity and preferences in Black children.</a:t>
            </a:r>
            <a:endParaRPr lang="en-US" b="1">
              <a:latin typeface="Lato" panose="020F0502020204030203" pitchFamily="34" charset="0"/>
            </a:endParaRPr>
          </a:p>
        </p:txBody>
      </p:sp>
      <p:pic>
        <p:nvPicPr>
          <p:cNvPr id="2050" name="Picture 2">
            <a:extLst>
              <a:ext uri="{FF2B5EF4-FFF2-40B4-BE49-F238E27FC236}">
                <a16:creationId xmlns:a16="http://schemas.microsoft.com/office/drawing/2014/main" id="{1F1A7227-AD69-30B1-A20D-CD37370C48B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276002" y="1620787"/>
            <a:ext cx="3959971" cy="3167390"/>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a:extLst>
              <a:ext uri="{FF2B5EF4-FFF2-40B4-BE49-F238E27FC236}">
                <a16:creationId xmlns:a16="http://schemas.microsoft.com/office/drawing/2014/main" id="{B3174E96-3673-DFB3-9DC0-05D797ABAB22}"/>
              </a:ext>
            </a:extLst>
          </p:cNvPr>
          <p:cNvSpPr txBox="1"/>
          <p:nvPr/>
        </p:nvSpPr>
        <p:spPr>
          <a:xfrm>
            <a:off x="7276002" y="4837680"/>
            <a:ext cx="1708510" cy="246221"/>
          </a:xfrm>
          <a:prstGeom prst="rect">
            <a:avLst/>
          </a:prstGeom>
          <a:noFill/>
        </p:spPr>
        <p:txBody>
          <a:bodyPr wrap="square" rtlCol="0">
            <a:spAutoFit/>
          </a:bodyPr>
          <a:lstStyle/>
          <a:p>
            <a:r>
              <a:rPr lang="en-US" sz="1000" b="0" i="1">
                <a:solidFill>
                  <a:srgbClr val="5E5E5E"/>
                </a:solidFill>
                <a:effectLst/>
                <a:latin typeface="GT Walsheim"/>
              </a:rPr>
              <a:t>Photo by UPI/</a:t>
            </a:r>
            <a:r>
              <a:rPr lang="en-US" sz="1000" b="0" i="1" err="1">
                <a:solidFill>
                  <a:srgbClr val="5E5E5E"/>
                </a:solidFill>
                <a:effectLst/>
                <a:latin typeface="GT Walsheim"/>
              </a:rPr>
              <a:t>Bettmann</a:t>
            </a:r>
            <a:endParaRPr lang="en-US" sz="1000">
              <a:latin typeface="Lato" panose="020F0502020204030203" pitchFamily="34" charset="0"/>
            </a:endParaRPr>
          </a:p>
        </p:txBody>
      </p:sp>
    </p:spTree>
    <p:extLst>
      <p:ext uri="{BB962C8B-B14F-4D97-AF65-F5344CB8AC3E}">
        <p14:creationId xmlns:p14="http://schemas.microsoft.com/office/powerpoint/2010/main" val="398379684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F40496F-887F-67DB-BC03-F8630EB6030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60368C8-8DF6-8C7C-3DF2-C5F6D19FA09E}"/>
              </a:ext>
            </a:extLst>
          </p:cNvPr>
          <p:cNvSpPr>
            <a:spLocks noGrp="1"/>
          </p:cNvSpPr>
          <p:nvPr>
            <p:ph type="title"/>
          </p:nvPr>
        </p:nvSpPr>
        <p:spPr/>
        <p:txBody>
          <a:bodyPr/>
          <a:lstStyle/>
          <a:p>
            <a:pPr algn="ctr"/>
            <a:r>
              <a:rPr lang="en-US">
                <a:solidFill>
                  <a:srgbClr val="D0EDF8"/>
                </a:solidFill>
              </a:rPr>
              <a:t>70 Years Since Brown</a:t>
            </a:r>
          </a:p>
        </p:txBody>
      </p:sp>
      <p:pic>
        <p:nvPicPr>
          <p:cNvPr id="5" name="Picture 4">
            <a:extLst>
              <a:ext uri="{FF2B5EF4-FFF2-40B4-BE49-F238E27FC236}">
                <a16:creationId xmlns:a16="http://schemas.microsoft.com/office/drawing/2014/main" id="{43F023C9-70E9-CECE-99CE-20935D22D33C}"/>
              </a:ext>
            </a:extLst>
          </p:cNvPr>
          <p:cNvPicPr>
            <a:picLocks noChangeAspect="1"/>
          </p:cNvPicPr>
          <p:nvPr/>
        </p:nvPicPr>
        <p:blipFill>
          <a:blip r:embed="rId3"/>
          <a:srcRect l="2319" r="6047"/>
          <a:stretch/>
        </p:blipFill>
        <p:spPr>
          <a:xfrm>
            <a:off x="8066527" y="2405633"/>
            <a:ext cx="3847306" cy="2318767"/>
          </a:xfrm>
          <a:prstGeom prst="rect">
            <a:avLst/>
          </a:prstGeom>
        </p:spPr>
      </p:pic>
      <p:sp>
        <p:nvSpPr>
          <p:cNvPr id="4" name="Content Placeholder 2">
            <a:extLst>
              <a:ext uri="{FF2B5EF4-FFF2-40B4-BE49-F238E27FC236}">
                <a16:creationId xmlns:a16="http://schemas.microsoft.com/office/drawing/2014/main" id="{0C250491-8B04-D585-4B0F-779C57704419}"/>
              </a:ext>
            </a:extLst>
          </p:cNvPr>
          <p:cNvSpPr txBox="1">
            <a:spLocks/>
          </p:cNvSpPr>
          <p:nvPr/>
        </p:nvSpPr>
        <p:spPr>
          <a:xfrm>
            <a:off x="493214" y="1955791"/>
            <a:ext cx="7444286" cy="4368809"/>
          </a:xfrm>
          <a:prstGeom prst="rect">
            <a:avLst/>
          </a:prstGeom>
        </p:spPr>
        <p:txBody>
          <a:bodyPr vert="horz" lIns="91440" tIns="45720" rIns="91440" bIns="45720" rtlCol="0">
            <a:normAutofit fontScale="77500" lnSpcReduction="20000"/>
          </a:bodyPr>
          <a:lstStyle>
            <a:lvl1pPr marL="228600" indent="-228600" algn="l" defTabSz="914400" rtl="0" eaLnBrk="1" latinLnBrk="0" hangingPunct="1">
              <a:lnSpc>
                <a:spcPct val="100000"/>
              </a:lnSpc>
              <a:spcBef>
                <a:spcPts val="1000"/>
              </a:spcBef>
              <a:buSzPct val="70000"/>
              <a:buFont typeface="Arial" panose="020B0604020202020204" pitchFamily="34" charset="0"/>
              <a:buChar char="•"/>
              <a:defRPr sz="2400" b="0" i="0" kern="1200">
                <a:solidFill>
                  <a:schemeClr val="tx2"/>
                </a:solidFill>
                <a:latin typeface="Lato" panose="020F0502020204030203" pitchFamily="34" charset="77"/>
                <a:ea typeface="+mn-ea"/>
                <a:cs typeface="Gotham Book" pitchFamily="2" charset="0"/>
              </a:defRPr>
            </a:lvl1pPr>
            <a:lvl2pPr marL="685800" indent="-228600" algn="l" defTabSz="914400" rtl="0" eaLnBrk="1" latinLnBrk="0" hangingPunct="1">
              <a:lnSpc>
                <a:spcPct val="100000"/>
              </a:lnSpc>
              <a:spcBef>
                <a:spcPts val="500"/>
              </a:spcBef>
              <a:buSzPct val="70000"/>
              <a:buFont typeface="Arial" panose="020B0604020202020204" pitchFamily="34" charset="0"/>
              <a:buChar char="•"/>
              <a:defRPr sz="2400" b="0" i="0" kern="1200">
                <a:solidFill>
                  <a:schemeClr val="tx2"/>
                </a:solidFill>
                <a:latin typeface="Lato" panose="020F0502020204030203" pitchFamily="34" charset="77"/>
                <a:ea typeface="+mn-ea"/>
                <a:cs typeface="Gotham Book" pitchFamily="2" charset="0"/>
              </a:defRPr>
            </a:lvl2pPr>
            <a:lvl3pPr marL="1143000" indent="-228600" algn="l" defTabSz="914400" rtl="0" eaLnBrk="1" latinLnBrk="0" hangingPunct="1">
              <a:lnSpc>
                <a:spcPct val="100000"/>
              </a:lnSpc>
              <a:spcBef>
                <a:spcPts val="500"/>
              </a:spcBef>
              <a:buSzPct val="70000"/>
              <a:buFont typeface="Arial" panose="020B0604020202020204" pitchFamily="34" charset="0"/>
              <a:buChar char="•"/>
              <a:defRPr sz="2400" b="0" i="0" kern="1200">
                <a:solidFill>
                  <a:schemeClr val="tx2"/>
                </a:solidFill>
                <a:latin typeface="Lato" panose="020F0502020204030203" pitchFamily="34" charset="77"/>
                <a:ea typeface="+mn-ea"/>
                <a:cs typeface="Gotham Book" pitchFamily="2" charset="0"/>
              </a:defRPr>
            </a:lvl3pPr>
            <a:lvl4pPr marL="1600200" indent="-228600" algn="l" defTabSz="914400" rtl="0" eaLnBrk="1" latinLnBrk="0" hangingPunct="1">
              <a:lnSpc>
                <a:spcPct val="100000"/>
              </a:lnSpc>
              <a:spcBef>
                <a:spcPts val="500"/>
              </a:spcBef>
              <a:buSzPct val="70000"/>
              <a:buFont typeface="Arial" panose="020B0604020202020204" pitchFamily="34" charset="0"/>
              <a:buChar char="•"/>
              <a:defRPr sz="2400" b="0" i="0" kern="1200">
                <a:solidFill>
                  <a:schemeClr val="tx2"/>
                </a:solidFill>
                <a:latin typeface="Lato" panose="020F0502020204030203" pitchFamily="34" charset="77"/>
                <a:ea typeface="+mn-ea"/>
                <a:cs typeface="Gotham Book" pitchFamily="2" charset="0"/>
              </a:defRPr>
            </a:lvl4pPr>
            <a:lvl5pPr marL="2057400" indent="-228600" algn="l" defTabSz="914400" rtl="0" eaLnBrk="1" latinLnBrk="0" hangingPunct="1">
              <a:lnSpc>
                <a:spcPct val="100000"/>
              </a:lnSpc>
              <a:spcBef>
                <a:spcPts val="500"/>
              </a:spcBef>
              <a:buSzPct val="70000"/>
              <a:buFont typeface="Arial" panose="020B0604020202020204" pitchFamily="34" charset="0"/>
              <a:buChar char="•"/>
              <a:defRPr sz="2400" b="0" i="0" kern="1200">
                <a:solidFill>
                  <a:schemeClr val="tx2"/>
                </a:solidFill>
                <a:latin typeface="Lato" panose="020F0502020204030203" pitchFamily="34" charset="77"/>
                <a:ea typeface="+mn-ea"/>
                <a:cs typeface="Gotham Book" pitchFamily="2"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3100" b="1" dirty="0">
                <a:solidFill>
                  <a:schemeClr val="tx1"/>
                </a:solidFill>
              </a:rPr>
              <a:t>Subsequent Doll Studies: Differences Based on Child’s Demographics: </a:t>
            </a:r>
          </a:p>
          <a:p>
            <a:r>
              <a:rPr lang="en-US" sz="3000" b="1" dirty="0">
                <a:solidFill>
                  <a:schemeClr val="tx1"/>
                </a:solidFill>
              </a:rPr>
              <a:t>Income</a:t>
            </a:r>
            <a:r>
              <a:rPr lang="en-US" sz="3000" dirty="0">
                <a:solidFill>
                  <a:schemeClr val="tx1"/>
                </a:solidFill>
              </a:rPr>
              <a:t>:</a:t>
            </a:r>
            <a:endParaRPr lang="en-US" sz="3000" b="1" dirty="0">
              <a:solidFill>
                <a:schemeClr val="tx1"/>
              </a:solidFill>
            </a:endParaRPr>
          </a:p>
          <a:p>
            <a:pPr lvl="1"/>
            <a:r>
              <a:rPr lang="en-US" b="0" i="0" u="sng" dirty="0">
                <a:solidFill>
                  <a:srgbClr val="2B6EA9"/>
                </a:solidFill>
                <a:effectLst/>
                <a:latin typeface="Lato" panose="020F0502020204030203" pitchFamily="34" charset="0"/>
                <a:hlinkClick r:id="rId4"/>
              </a:rPr>
              <a:t>Middle-income Black children show greater out-group preferences</a:t>
            </a:r>
            <a:r>
              <a:rPr lang="en-US" b="0" i="0" dirty="0">
                <a:solidFill>
                  <a:srgbClr val="000000"/>
                </a:solidFill>
                <a:effectLst/>
                <a:latin typeface="Lato" panose="020F0502020204030203" pitchFamily="34" charset="0"/>
              </a:rPr>
              <a:t> than their Black peers with lower incomes (1969).</a:t>
            </a:r>
          </a:p>
          <a:p>
            <a:r>
              <a:rPr lang="en-US" sz="3000" b="1" i="0" dirty="0">
                <a:solidFill>
                  <a:srgbClr val="000000"/>
                </a:solidFill>
                <a:effectLst/>
                <a:latin typeface="Lato" panose="020F0502020204030203" pitchFamily="34" charset="0"/>
              </a:rPr>
              <a:t>Age</a:t>
            </a:r>
            <a:r>
              <a:rPr lang="en-US" sz="3000" b="0" i="0" dirty="0">
                <a:solidFill>
                  <a:srgbClr val="000000"/>
                </a:solidFill>
                <a:effectLst/>
                <a:latin typeface="Lato" panose="020F0502020204030203" pitchFamily="34" charset="0"/>
              </a:rPr>
              <a:t>:</a:t>
            </a:r>
          </a:p>
          <a:p>
            <a:pPr lvl="1"/>
            <a:r>
              <a:rPr lang="en-US" b="0" i="0" u="sng" dirty="0">
                <a:solidFill>
                  <a:srgbClr val="2B6EA9"/>
                </a:solidFill>
                <a:effectLst/>
                <a:latin typeface="Lato" panose="020F0502020204030203" pitchFamily="34" charset="0"/>
                <a:hlinkClick r:id="rId5"/>
              </a:rPr>
              <a:t>Age affects racial preferences among Black children</a:t>
            </a:r>
            <a:r>
              <a:rPr lang="en-US" b="0" i="0" dirty="0">
                <a:solidFill>
                  <a:srgbClr val="000000"/>
                </a:solidFill>
                <a:effectLst/>
                <a:latin typeface="Lato" panose="020F0502020204030203" pitchFamily="34" charset="0"/>
              </a:rPr>
              <a:t>, with older children showing either greater in-group preference or no racial preference (1995).</a:t>
            </a:r>
          </a:p>
          <a:p>
            <a:r>
              <a:rPr lang="en-US" sz="3000" b="1" i="0" dirty="0">
                <a:solidFill>
                  <a:srgbClr val="000000"/>
                </a:solidFill>
                <a:effectLst/>
                <a:latin typeface="Lato" panose="020F0502020204030203" pitchFamily="34" charset="0"/>
              </a:rPr>
              <a:t>Sex and Gender</a:t>
            </a:r>
            <a:r>
              <a:rPr lang="en-US" sz="3000" b="0" i="0" dirty="0">
                <a:solidFill>
                  <a:srgbClr val="000000"/>
                </a:solidFill>
                <a:effectLst/>
                <a:latin typeface="Lato" panose="020F0502020204030203" pitchFamily="34" charset="0"/>
              </a:rPr>
              <a:t>:</a:t>
            </a:r>
          </a:p>
          <a:p>
            <a:pPr lvl="1"/>
            <a:r>
              <a:rPr lang="en-US" b="0" i="0" dirty="0">
                <a:solidFill>
                  <a:srgbClr val="000000"/>
                </a:solidFill>
                <a:effectLst/>
                <a:latin typeface="Lato" panose="020F0502020204030203" pitchFamily="34" charset="0"/>
              </a:rPr>
              <a:t>Black </a:t>
            </a:r>
            <a:r>
              <a:rPr lang="en-US" b="0" i="0" u="sng" dirty="0">
                <a:solidFill>
                  <a:srgbClr val="2B6EA9"/>
                </a:solidFill>
                <a:effectLst/>
                <a:latin typeface="Lato" panose="020F0502020204030203" pitchFamily="34" charset="0"/>
                <a:hlinkClick r:id="rId4"/>
              </a:rPr>
              <a:t>boys exhibit higher rates of out-group preferences than Black girls</a:t>
            </a:r>
            <a:r>
              <a:rPr lang="en-US" b="0" i="0" dirty="0">
                <a:solidFill>
                  <a:srgbClr val="000000"/>
                </a:solidFill>
                <a:effectLst/>
                <a:latin typeface="Lato" panose="020F0502020204030203" pitchFamily="34" charset="0"/>
              </a:rPr>
              <a:t> under some conditions (1969) </a:t>
            </a:r>
            <a:r>
              <a:rPr lang="en-US" b="0" i="0" u="sng" dirty="0">
                <a:solidFill>
                  <a:srgbClr val="2B6EA9"/>
                </a:solidFill>
                <a:effectLst/>
                <a:latin typeface="Lato" panose="020F0502020204030203" pitchFamily="34" charset="0"/>
                <a:hlinkClick r:id="rId6"/>
              </a:rPr>
              <a:t>but not others</a:t>
            </a:r>
            <a:r>
              <a:rPr lang="en-US" b="0" i="0" dirty="0">
                <a:solidFill>
                  <a:srgbClr val="000000"/>
                </a:solidFill>
                <a:effectLst/>
                <a:latin typeface="Lato" panose="020F0502020204030203" pitchFamily="34" charset="0"/>
              </a:rPr>
              <a:t> (2017).</a:t>
            </a:r>
          </a:p>
        </p:txBody>
      </p:sp>
    </p:spTree>
    <p:extLst>
      <p:ext uri="{BB962C8B-B14F-4D97-AF65-F5344CB8AC3E}">
        <p14:creationId xmlns:p14="http://schemas.microsoft.com/office/powerpoint/2010/main" val="287121339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D4D7030-3345-CE39-280D-4449AECFD7E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E87C605-2802-EADE-1D03-D08194A085E1}"/>
              </a:ext>
            </a:extLst>
          </p:cNvPr>
          <p:cNvSpPr>
            <a:spLocks noGrp="1"/>
          </p:cNvSpPr>
          <p:nvPr>
            <p:ph type="title"/>
          </p:nvPr>
        </p:nvSpPr>
        <p:spPr/>
        <p:txBody>
          <a:bodyPr>
            <a:normAutofit/>
          </a:bodyPr>
          <a:lstStyle/>
          <a:p>
            <a:pPr algn="ctr"/>
            <a:r>
              <a:rPr lang="en-US">
                <a:solidFill>
                  <a:srgbClr val="D0EDF8"/>
                </a:solidFill>
              </a:rPr>
              <a:t>Interventions Can Make a Difference</a:t>
            </a:r>
          </a:p>
        </p:txBody>
      </p:sp>
      <p:sp>
        <p:nvSpPr>
          <p:cNvPr id="4" name="Content Placeholder 2">
            <a:extLst>
              <a:ext uri="{FF2B5EF4-FFF2-40B4-BE49-F238E27FC236}">
                <a16:creationId xmlns:a16="http://schemas.microsoft.com/office/drawing/2014/main" id="{F51DFDD3-44DB-F8C4-13B7-A698EDD10565}"/>
              </a:ext>
            </a:extLst>
          </p:cNvPr>
          <p:cNvSpPr txBox="1">
            <a:spLocks/>
          </p:cNvSpPr>
          <p:nvPr/>
        </p:nvSpPr>
        <p:spPr>
          <a:xfrm>
            <a:off x="1345157" y="1990711"/>
            <a:ext cx="9501685" cy="1438289"/>
          </a:xfrm>
          <a:prstGeom prst="rect">
            <a:avLst/>
          </a:prstGeom>
        </p:spPr>
        <p:txBody>
          <a:bodyPr vert="horz" lIns="91440" tIns="45720" rIns="91440" bIns="45720" rtlCol="0">
            <a:normAutofit/>
          </a:bodyPr>
          <a:lstStyle>
            <a:lvl1pPr marL="228600" indent="-228600" algn="l" defTabSz="914400" rtl="0" eaLnBrk="1" latinLnBrk="0" hangingPunct="1">
              <a:lnSpc>
                <a:spcPct val="100000"/>
              </a:lnSpc>
              <a:spcBef>
                <a:spcPts val="1000"/>
              </a:spcBef>
              <a:buSzPct val="70000"/>
              <a:buFont typeface="Arial" panose="020B0604020202020204" pitchFamily="34" charset="0"/>
              <a:buChar char="•"/>
              <a:defRPr sz="2400" b="0" i="0" kern="1200">
                <a:solidFill>
                  <a:schemeClr val="tx2"/>
                </a:solidFill>
                <a:latin typeface="Lato" panose="020F0502020204030203" pitchFamily="34" charset="77"/>
                <a:ea typeface="+mn-ea"/>
                <a:cs typeface="Gotham Book" pitchFamily="2" charset="0"/>
              </a:defRPr>
            </a:lvl1pPr>
            <a:lvl2pPr marL="685800" indent="-228600" algn="l" defTabSz="914400" rtl="0" eaLnBrk="1" latinLnBrk="0" hangingPunct="1">
              <a:lnSpc>
                <a:spcPct val="100000"/>
              </a:lnSpc>
              <a:spcBef>
                <a:spcPts val="500"/>
              </a:spcBef>
              <a:buSzPct val="70000"/>
              <a:buFont typeface="Arial" panose="020B0604020202020204" pitchFamily="34" charset="0"/>
              <a:buChar char="•"/>
              <a:defRPr sz="2400" b="0" i="0" kern="1200">
                <a:solidFill>
                  <a:schemeClr val="tx2"/>
                </a:solidFill>
                <a:latin typeface="Lato" panose="020F0502020204030203" pitchFamily="34" charset="77"/>
                <a:ea typeface="+mn-ea"/>
                <a:cs typeface="Gotham Book" pitchFamily="2" charset="0"/>
              </a:defRPr>
            </a:lvl2pPr>
            <a:lvl3pPr marL="1143000" indent="-228600" algn="l" defTabSz="914400" rtl="0" eaLnBrk="1" latinLnBrk="0" hangingPunct="1">
              <a:lnSpc>
                <a:spcPct val="100000"/>
              </a:lnSpc>
              <a:spcBef>
                <a:spcPts val="500"/>
              </a:spcBef>
              <a:buSzPct val="70000"/>
              <a:buFont typeface="Arial" panose="020B0604020202020204" pitchFamily="34" charset="0"/>
              <a:buChar char="•"/>
              <a:defRPr sz="2400" b="0" i="0" kern="1200">
                <a:solidFill>
                  <a:schemeClr val="tx2"/>
                </a:solidFill>
                <a:latin typeface="Lato" panose="020F0502020204030203" pitchFamily="34" charset="77"/>
                <a:ea typeface="+mn-ea"/>
                <a:cs typeface="Gotham Book" pitchFamily="2" charset="0"/>
              </a:defRPr>
            </a:lvl3pPr>
            <a:lvl4pPr marL="1600200" indent="-228600" algn="l" defTabSz="914400" rtl="0" eaLnBrk="1" latinLnBrk="0" hangingPunct="1">
              <a:lnSpc>
                <a:spcPct val="100000"/>
              </a:lnSpc>
              <a:spcBef>
                <a:spcPts val="500"/>
              </a:spcBef>
              <a:buSzPct val="70000"/>
              <a:buFont typeface="Arial" panose="020B0604020202020204" pitchFamily="34" charset="0"/>
              <a:buChar char="•"/>
              <a:defRPr sz="2400" b="0" i="0" kern="1200">
                <a:solidFill>
                  <a:schemeClr val="tx2"/>
                </a:solidFill>
                <a:latin typeface="Lato" panose="020F0502020204030203" pitchFamily="34" charset="77"/>
                <a:ea typeface="+mn-ea"/>
                <a:cs typeface="Gotham Book" pitchFamily="2" charset="0"/>
              </a:defRPr>
            </a:lvl4pPr>
            <a:lvl5pPr marL="2057400" indent="-228600" algn="l" defTabSz="914400" rtl="0" eaLnBrk="1" latinLnBrk="0" hangingPunct="1">
              <a:lnSpc>
                <a:spcPct val="100000"/>
              </a:lnSpc>
              <a:spcBef>
                <a:spcPts val="500"/>
              </a:spcBef>
              <a:buSzPct val="70000"/>
              <a:buFont typeface="Arial" panose="020B0604020202020204" pitchFamily="34" charset="0"/>
              <a:buChar char="•"/>
              <a:defRPr sz="2400" b="0" i="0" kern="1200">
                <a:solidFill>
                  <a:schemeClr val="tx2"/>
                </a:solidFill>
                <a:latin typeface="Lato" panose="020F0502020204030203" pitchFamily="34" charset="77"/>
                <a:ea typeface="+mn-ea"/>
                <a:cs typeface="Gotham Book" pitchFamily="2"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b="0" i="0" u="sng">
                <a:solidFill>
                  <a:srgbClr val="2B6EA9"/>
                </a:solidFill>
                <a:effectLst/>
                <a:latin typeface="Lato" panose="020F0502020204030203" pitchFamily="34" charset="0"/>
                <a:hlinkClick r:id="rId3"/>
              </a:rPr>
              <a:t>Anti-Black preferences are at least temporarily malleable among young children</a:t>
            </a:r>
            <a:r>
              <a:rPr lang="en-US" b="0" i="0">
                <a:solidFill>
                  <a:srgbClr val="000000"/>
                </a:solidFill>
                <a:effectLst/>
                <a:latin typeface="Lato" panose="020F0502020204030203" pitchFamily="34" charset="0"/>
              </a:rPr>
              <a:t> (1988) through interventions such as exposure to heroic Black figures in moral stories.</a:t>
            </a:r>
            <a:endParaRPr lang="en-US" b="0" i="0" dirty="0">
              <a:solidFill>
                <a:srgbClr val="000000"/>
              </a:solidFill>
              <a:effectLst/>
              <a:latin typeface="Lato" panose="020F0502020204030203" pitchFamily="34" charset="0"/>
            </a:endParaRPr>
          </a:p>
        </p:txBody>
      </p:sp>
      <p:pic>
        <p:nvPicPr>
          <p:cNvPr id="5" name="Picture 4">
            <a:extLst>
              <a:ext uri="{FF2B5EF4-FFF2-40B4-BE49-F238E27FC236}">
                <a16:creationId xmlns:a16="http://schemas.microsoft.com/office/drawing/2014/main" id="{78984351-E130-181B-F6C2-6E1C8A11FB3B}"/>
              </a:ext>
            </a:extLst>
          </p:cNvPr>
          <p:cNvPicPr>
            <a:picLocks noChangeAspect="1"/>
          </p:cNvPicPr>
          <p:nvPr/>
        </p:nvPicPr>
        <p:blipFill>
          <a:blip r:embed="rId4"/>
          <a:stretch>
            <a:fillRect/>
          </a:stretch>
        </p:blipFill>
        <p:spPr>
          <a:xfrm>
            <a:off x="6605929" y="2895600"/>
            <a:ext cx="2713653" cy="3429000"/>
          </a:xfrm>
          <a:prstGeom prst="rect">
            <a:avLst/>
          </a:prstGeom>
        </p:spPr>
      </p:pic>
      <p:pic>
        <p:nvPicPr>
          <p:cNvPr id="8" name="Picture 7">
            <a:extLst>
              <a:ext uri="{FF2B5EF4-FFF2-40B4-BE49-F238E27FC236}">
                <a16:creationId xmlns:a16="http://schemas.microsoft.com/office/drawing/2014/main" id="{2A6866E8-F5CF-AE18-E35E-0FE635BFB361}"/>
              </a:ext>
            </a:extLst>
          </p:cNvPr>
          <p:cNvPicPr>
            <a:picLocks noChangeAspect="1"/>
          </p:cNvPicPr>
          <p:nvPr/>
        </p:nvPicPr>
        <p:blipFill>
          <a:blip r:embed="rId5"/>
          <a:stretch>
            <a:fillRect/>
          </a:stretch>
        </p:blipFill>
        <p:spPr>
          <a:xfrm>
            <a:off x="2031999" y="3277929"/>
            <a:ext cx="3046671" cy="3046671"/>
          </a:xfrm>
          <a:prstGeom prst="rect">
            <a:avLst/>
          </a:prstGeom>
        </p:spPr>
      </p:pic>
    </p:spTree>
    <p:extLst>
      <p:ext uri="{BB962C8B-B14F-4D97-AF65-F5344CB8AC3E}">
        <p14:creationId xmlns:p14="http://schemas.microsoft.com/office/powerpoint/2010/main" val="154309278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B4E4DAF-B979-A82D-6E5C-A0E10588FC33}"/>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29DCA96C-B81A-5E12-3E6F-0FD175E96E71}"/>
              </a:ext>
            </a:extLst>
          </p:cNvPr>
          <p:cNvSpPr/>
          <p:nvPr/>
        </p:nvSpPr>
        <p:spPr>
          <a:xfrm>
            <a:off x="0" y="-88900"/>
            <a:ext cx="12290961" cy="7130968"/>
          </a:xfrm>
          <a:prstGeom prst="rect">
            <a:avLst/>
          </a:prstGeom>
          <a:solidFill>
            <a:schemeClr val="accent3">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bg1">
                  <a:lumMod val="95000"/>
                </a:schemeClr>
              </a:solidFill>
            </a:endParaRPr>
          </a:p>
        </p:txBody>
      </p:sp>
      <p:sp>
        <p:nvSpPr>
          <p:cNvPr id="6" name="Rectangle 3">
            <a:extLst>
              <a:ext uri="{FF2B5EF4-FFF2-40B4-BE49-F238E27FC236}">
                <a16:creationId xmlns:a16="http://schemas.microsoft.com/office/drawing/2014/main" id="{00CF6AB9-EFE9-97C0-B2C4-F682F7F6F8D2}"/>
              </a:ext>
            </a:extLst>
          </p:cNvPr>
          <p:cNvSpPr/>
          <p:nvPr/>
        </p:nvSpPr>
        <p:spPr>
          <a:xfrm>
            <a:off x="-49481" y="2522771"/>
            <a:ext cx="10393904" cy="2840917"/>
          </a:xfrm>
          <a:custGeom>
            <a:avLst/>
            <a:gdLst>
              <a:gd name="connsiteX0" fmla="*/ 0 w 11151704"/>
              <a:gd name="connsiteY0" fmla="*/ 0 h 2206487"/>
              <a:gd name="connsiteX1" fmla="*/ 11151704 w 11151704"/>
              <a:gd name="connsiteY1" fmla="*/ 0 h 2206487"/>
              <a:gd name="connsiteX2" fmla="*/ 11151704 w 11151704"/>
              <a:gd name="connsiteY2" fmla="*/ 2206487 h 2206487"/>
              <a:gd name="connsiteX3" fmla="*/ 0 w 11151704"/>
              <a:gd name="connsiteY3" fmla="*/ 2206487 h 2206487"/>
              <a:gd name="connsiteX4" fmla="*/ 0 w 11151704"/>
              <a:gd name="connsiteY4" fmla="*/ 0 h 2206487"/>
              <a:gd name="connsiteX0" fmla="*/ 0 w 11151704"/>
              <a:gd name="connsiteY0" fmla="*/ 39756 h 2246243"/>
              <a:gd name="connsiteX1" fmla="*/ 10555357 w 11151704"/>
              <a:gd name="connsiteY1" fmla="*/ 0 h 2246243"/>
              <a:gd name="connsiteX2" fmla="*/ 11151704 w 11151704"/>
              <a:gd name="connsiteY2" fmla="*/ 2246243 h 2246243"/>
              <a:gd name="connsiteX3" fmla="*/ 0 w 11151704"/>
              <a:gd name="connsiteY3" fmla="*/ 2246243 h 2246243"/>
              <a:gd name="connsiteX4" fmla="*/ 0 w 11151704"/>
              <a:gd name="connsiteY4" fmla="*/ 39756 h 2246243"/>
              <a:gd name="connsiteX0" fmla="*/ 0 w 11151704"/>
              <a:gd name="connsiteY0" fmla="*/ 0 h 2206487"/>
              <a:gd name="connsiteX1" fmla="*/ 10992679 w 11151704"/>
              <a:gd name="connsiteY1" fmla="*/ 9939 h 2206487"/>
              <a:gd name="connsiteX2" fmla="*/ 11151704 w 11151704"/>
              <a:gd name="connsiteY2" fmla="*/ 2206487 h 2206487"/>
              <a:gd name="connsiteX3" fmla="*/ 0 w 11151704"/>
              <a:gd name="connsiteY3" fmla="*/ 2206487 h 2206487"/>
              <a:gd name="connsiteX4" fmla="*/ 0 w 11151704"/>
              <a:gd name="connsiteY4" fmla="*/ 0 h 2206487"/>
              <a:gd name="connsiteX0" fmla="*/ 0 w 11151704"/>
              <a:gd name="connsiteY0" fmla="*/ 0 h 2206487"/>
              <a:gd name="connsiteX1" fmla="*/ 10853531 w 11151704"/>
              <a:gd name="connsiteY1" fmla="*/ 19878 h 2206487"/>
              <a:gd name="connsiteX2" fmla="*/ 11151704 w 11151704"/>
              <a:gd name="connsiteY2" fmla="*/ 2206487 h 2206487"/>
              <a:gd name="connsiteX3" fmla="*/ 0 w 11151704"/>
              <a:gd name="connsiteY3" fmla="*/ 2206487 h 2206487"/>
              <a:gd name="connsiteX4" fmla="*/ 0 w 11151704"/>
              <a:gd name="connsiteY4" fmla="*/ 0 h 2206487"/>
              <a:gd name="connsiteX0" fmla="*/ 0 w 11151704"/>
              <a:gd name="connsiteY0" fmla="*/ 0 h 2206487"/>
              <a:gd name="connsiteX1" fmla="*/ 10112252 w 11151704"/>
              <a:gd name="connsiteY1" fmla="*/ 2810 h 2206487"/>
              <a:gd name="connsiteX2" fmla="*/ 11151704 w 11151704"/>
              <a:gd name="connsiteY2" fmla="*/ 2206487 h 2206487"/>
              <a:gd name="connsiteX3" fmla="*/ 0 w 11151704"/>
              <a:gd name="connsiteY3" fmla="*/ 2206487 h 2206487"/>
              <a:gd name="connsiteX4" fmla="*/ 0 w 11151704"/>
              <a:gd name="connsiteY4" fmla="*/ 0 h 2206487"/>
              <a:gd name="connsiteX0" fmla="*/ 0 w 11151704"/>
              <a:gd name="connsiteY0" fmla="*/ 0 h 2206487"/>
              <a:gd name="connsiteX1" fmla="*/ 10059304 w 11151704"/>
              <a:gd name="connsiteY1" fmla="*/ 11344 h 2206487"/>
              <a:gd name="connsiteX2" fmla="*/ 11151704 w 11151704"/>
              <a:gd name="connsiteY2" fmla="*/ 2206487 h 2206487"/>
              <a:gd name="connsiteX3" fmla="*/ 0 w 11151704"/>
              <a:gd name="connsiteY3" fmla="*/ 2206487 h 2206487"/>
              <a:gd name="connsiteX4" fmla="*/ 0 w 11151704"/>
              <a:gd name="connsiteY4" fmla="*/ 0 h 2206487"/>
              <a:gd name="connsiteX0" fmla="*/ 0 w 11151704"/>
              <a:gd name="connsiteY0" fmla="*/ 0 h 2206487"/>
              <a:gd name="connsiteX1" fmla="*/ 10553527 w 11151704"/>
              <a:gd name="connsiteY1" fmla="*/ 2285 h 2206487"/>
              <a:gd name="connsiteX2" fmla="*/ 11151704 w 11151704"/>
              <a:gd name="connsiteY2" fmla="*/ 2206487 h 2206487"/>
              <a:gd name="connsiteX3" fmla="*/ 0 w 11151704"/>
              <a:gd name="connsiteY3" fmla="*/ 2206487 h 2206487"/>
              <a:gd name="connsiteX4" fmla="*/ 0 w 11151704"/>
              <a:gd name="connsiteY4" fmla="*/ 0 h 2206487"/>
              <a:gd name="connsiteX0" fmla="*/ 0 w 11151704"/>
              <a:gd name="connsiteY0" fmla="*/ 0 h 2206487"/>
              <a:gd name="connsiteX1" fmla="*/ 10642234 w 11151704"/>
              <a:gd name="connsiteY1" fmla="*/ 11345 h 2206487"/>
              <a:gd name="connsiteX2" fmla="*/ 11151704 w 11151704"/>
              <a:gd name="connsiteY2" fmla="*/ 2206487 h 2206487"/>
              <a:gd name="connsiteX3" fmla="*/ 0 w 11151704"/>
              <a:gd name="connsiteY3" fmla="*/ 2206487 h 2206487"/>
              <a:gd name="connsiteX4" fmla="*/ 0 w 11151704"/>
              <a:gd name="connsiteY4" fmla="*/ 0 h 220648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151704" h="2206487">
                <a:moveTo>
                  <a:pt x="0" y="0"/>
                </a:moveTo>
                <a:lnTo>
                  <a:pt x="10642234" y="11345"/>
                </a:lnTo>
                <a:lnTo>
                  <a:pt x="11151704" y="2206487"/>
                </a:lnTo>
                <a:lnTo>
                  <a:pt x="0" y="2206487"/>
                </a:lnTo>
                <a:lnTo>
                  <a:pt x="0" y="0"/>
                </a:lnTo>
                <a:close/>
              </a:path>
            </a:pathLst>
          </a:custGeom>
          <a:solidFill>
            <a:srgbClr val="214C6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3">
            <a:extLst>
              <a:ext uri="{FF2B5EF4-FFF2-40B4-BE49-F238E27FC236}">
                <a16:creationId xmlns:a16="http://schemas.microsoft.com/office/drawing/2014/main" id="{CFDDAA0B-B93B-E919-8B78-8A8EF9BB2E8D}"/>
              </a:ext>
            </a:extLst>
          </p:cNvPr>
          <p:cNvSpPr/>
          <p:nvPr/>
        </p:nvSpPr>
        <p:spPr>
          <a:xfrm>
            <a:off x="-49481" y="1912498"/>
            <a:ext cx="11022341" cy="2818829"/>
          </a:xfrm>
          <a:prstGeom prst="snip1Rect">
            <a:avLst/>
          </a:prstGeom>
          <a:solidFill>
            <a:srgbClr val="0A345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Box 7">
            <a:extLst>
              <a:ext uri="{FF2B5EF4-FFF2-40B4-BE49-F238E27FC236}">
                <a16:creationId xmlns:a16="http://schemas.microsoft.com/office/drawing/2014/main" id="{993F1F7E-B71E-ED6D-DD2F-192F1027E775}"/>
              </a:ext>
            </a:extLst>
          </p:cNvPr>
          <p:cNvSpPr txBox="1"/>
          <p:nvPr/>
        </p:nvSpPr>
        <p:spPr>
          <a:xfrm>
            <a:off x="2732138" y="2321004"/>
            <a:ext cx="8049273" cy="1323439"/>
          </a:xfrm>
          <a:prstGeom prst="rect">
            <a:avLst/>
          </a:prstGeom>
          <a:noFill/>
        </p:spPr>
        <p:txBody>
          <a:bodyPr wrap="square" rtlCol="0">
            <a:spAutoFit/>
          </a:bodyPr>
          <a:lstStyle/>
          <a:p>
            <a:r>
              <a:rPr lang="en-US" sz="8000" b="1">
                <a:solidFill>
                  <a:schemeClr val="accent3">
                    <a:lumMod val="40000"/>
                    <a:lumOff val="60000"/>
                  </a:schemeClr>
                </a:solidFill>
                <a:latin typeface="Lato" panose="020F0502020204030203" pitchFamily="34" charset="77"/>
                <a:cs typeface="Gotham Bold" pitchFamily="2" charset="0"/>
              </a:rPr>
              <a:t>Recent Research</a:t>
            </a:r>
          </a:p>
        </p:txBody>
      </p:sp>
      <p:sp>
        <p:nvSpPr>
          <p:cNvPr id="10" name="TextBox 9">
            <a:extLst>
              <a:ext uri="{FF2B5EF4-FFF2-40B4-BE49-F238E27FC236}">
                <a16:creationId xmlns:a16="http://schemas.microsoft.com/office/drawing/2014/main" id="{E2A0EAE5-7D6B-1BC1-0B8A-97CC8F1FDAC2}"/>
              </a:ext>
            </a:extLst>
          </p:cNvPr>
          <p:cNvSpPr txBox="1"/>
          <p:nvPr/>
        </p:nvSpPr>
        <p:spPr>
          <a:xfrm>
            <a:off x="846267" y="2525632"/>
            <a:ext cx="1647551" cy="1446550"/>
          </a:xfrm>
          <a:prstGeom prst="rect">
            <a:avLst/>
          </a:prstGeom>
          <a:noFill/>
        </p:spPr>
        <p:txBody>
          <a:bodyPr wrap="square" rtlCol="0">
            <a:spAutoFit/>
          </a:bodyPr>
          <a:lstStyle/>
          <a:p>
            <a:r>
              <a:rPr lang="en-US" sz="8800" b="1">
                <a:solidFill>
                  <a:schemeClr val="accent3">
                    <a:lumMod val="40000"/>
                    <a:lumOff val="60000"/>
                  </a:schemeClr>
                </a:solidFill>
                <a:latin typeface="Lato" panose="020F0502020204030203" pitchFamily="34" charset="77"/>
                <a:cs typeface="Gotham Bold" pitchFamily="2" charset="0"/>
              </a:rPr>
              <a:t>03</a:t>
            </a:r>
          </a:p>
        </p:txBody>
      </p:sp>
      <p:cxnSp>
        <p:nvCxnSpPr>
          <p:cNvPr id="12" name="Straight Connector 11">
            <a:extLst>
              <a:ext uri="{FF2B5EF4-FFF2-40B4-BE49-F238E27FC236}">
                <a16:creationId xmlns:a16="http://schemas.microsoft.com/office/drawing/2014/main" id="{9DA63704-639A-319D-CB3F-43609417E141}"/>
              </a:ext>
            </a:extLst>
          </p:cNvPr>
          <p:cNvCxnSpPr/>
          <p:nvPr/>
        </p:nvCxnSpPr>
        <p:spPr>
          <a:xfrm>
            <a:off x="2493818" y="2496679"/>
            <a:ext cx="0" cy="1446550"/>
          </a:xfrm>
          <a:prstGeom prst="line">
            <a:avLst/>
          </a:prstGeom>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9A765728-567C-7105-0F81-5B20AFAFBF28}"/>
              </a:ext>
            </a:extLst>
          </p:cNvPr>
          <p:cNvCxnSpPr/>
          <p:nvPr/>
        </p:nvCxnSpPr>
        <p:spPr>
          <a:xfrm>
            <a:off x="2493818" y="2321004"/>
            <a:ext cx="0" cy="1814945"/>
          </a:xfrm>
          <a:prstGeom prst="line">
            <a:avLst/>
          </a:prstGeom>
          <a:ln w="38100">
            <a:solidFill>
              <a:srgbClr val="D0EDF8"/>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20382755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58A656C-092A-0C7E-A8E7-D12E8A068B2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5B3A01E-B428-C6A8-058F-C99CE464EAB8}"/>
              </a:ext>
            </a:extLst>
          </p:cNvPr>
          <p:cNvSpPr>
            <a:spLocks noGrp="1"/>
          </p:cNvSpPr>
          <p:nvPr>
            <p:ph type="title"/>
          </p:nvPr>
        </p:nvSpPr>
        <p:spPr/>
        <p:txBody>
          <a:bodyPr>
            <a:normAutofit/>
          </a:bodyPr>
          <a:lstStyle/>
          <a:p>
            <a:pPr algn="ctr"/>
            <a:r>
              <a:rPr lang="en-US">
                <a:solidFill>
                  <a:srgbClr val="D0EDF8"/>
                </a:solidFill>
              </a:rPr>
              <a:t>Recent Research: What We Know</a:t>
            </a:r>
          </a:p>
        </p:txBody>
      </p:sp>
      <p:sp>
        <p:nvSpPr>
          <p:cNvPr id="3" name="Content Placeholder 2">
            <a:extLst>
              <a:ext uri="{FF2B5EF4-FFF2-40B4-BE49-F238E27FC236}">
                <a16:creationId xmlns:a16="http://schemas.microsoft.com/office/drawing/2014/main" id="{F9CFA889-806B-1D95-52BE-3F81B4B749B2}"/>
              </a:ext>
            </a:extLst>
          </p:cNvPr>
          <p:cNvSpPr>
            <a:spLocks noGrp="1"/>
          </p:cNvSpPr>
          <p:nvPr>
            <p:ph idx="1"/>
          </p:nvPr>
        </p:nvSpPr>
        <p:spPr>
          <a:xfrm>
            <a:off x="149909" y="1903290"/>
            <a:ext cx="3994172" cy="3572933"/>
          </a:xfrm>
        </p:spPr>
        <p:txBody>
          <a:bodyPr>
            <a:normAutofit/>
          </a:bodyPr>
          <a:lstStyle/>
          <a:p>
            <a:pPr marL="457200" lvl="1" indent="0">
              <a:buNone/>
            </a:pPr>
            <a:r>
              <a:rPr lang="en-US" b="1">
                <a:solidFill>
                  <a:schemeClr val="tx1"/>
                </a:solidFill>
              </a:rPr>
              <a:t>Positive racial identity is a critical part of a child’s development that is linked to: </a:t>
            </a:r>
          </a:p>
          <a:p>
            <a:pPr lvl="1"/>
            <a:r>
              <a:rPr lang="en-US">
                <a:solidFill>
                  <a:schemeClr val="tx1"/>
                </a:solidFill>
              </a:rPr>
              <a:t>Academic Achievement</a:t>
            </a:r>
          </a:p>
          <a:p>
            <a:pPr lvl="1"/>
            <a:r>
              <a:rPr lang="en-US">
                <a:solidFill>
                  <a:schemeClr val="tx1"/>
                </a:solidFill>
              </a:rPr>
              <a:t>Socioemotional Well-being</a:t>
            </a:r>
          </a:p>
        </p:txBody>
      </p:sp>
      <p:sp>
        <p:nvSpPr>
          <p:cNvPr id="4" name="TextBox 3">
            <a:extLst>
              <a:ext uri="{FF2B5EF4-FFF2-40B4-BE49-F238E27FC236}">
                <a16:creationId xmlns:a16="http://schemas.microsoft.com/office/drawing/2014/main" id="{CBF8AB83-C489-698E-0899-4191439A11F5}"/>
              </a:ext>
            </a:extLst>
          </p:cNvPr>
          <p:cNvSpPr txBox="1"/>
          <p:nvPr/>
        </p:nvSpPr>
        <p:spPr>
          <a:xfrm>
            <a:off x="6985496" y="1903290"/>
            <a:ext cx="4104168" cy="3416320"/>
          </a:xfrm>
          <a:prstGeom prst="rect">
            <a:avLst/>
          </a:prstGeom>
          <a:noFill/>
        </p:spPr>
        <p:txBody>
          <a:bodyPr wrap="square" rtlCol="0">
            <a:spAutoFit/>
          </a:bodyPr>
          <a:lstStyle/>
          <a:p>
            <a:r>
              <a:rPr lang="en-US" sz="2400" b="1" dirty="0">
                <a:latin typeface="Lato" panose="020F0502020204030203" pitchFamily="34" charset="0"/>
              </a:rPr>
              <a:t>Factors influencing young children’s racial identity development:</a:t>
            </a:r>
          </a:p>
          <a:p>
            <a:pPr marL="800100" lvl="1" indent="-342900">
              <a:buFont typeface="Arial" panose="020B0604020202020204" pitchFamily="34" charset="0"/>
              <a:buChar char="•"/>
            </a:pPr>
            <a:r>
              <a:rPr lang="en-US" sz="2400" dirty="0">
                <a:latin typeface="Lato" panose="020F0502020204030203" pitchFamily="34" charset="0"/>
              </a:rPr>
              <a:t>Families</a:t>
            </a:r>
          </a:p>
          <a:p>
            <a:pPr marL="800100" lvl="1" indent="-342900">
              <a:buFont typeface="Arial" panose="020B0604020202020204" pitchFamily="34" charset="0"/>
              <a:buChar char="•"/>
            </a:pPr>
            <a:r>
              <a:rPr lang="en-US" sz="2400" dirty="0">
                <a:latin typeface="Lato" panose="020F0502020204030203" pitchFamily="34" charset="0"/>
              </a:rPr>
              <a:t>Schools/Teachers</a:t>
            </a:r>
          </a:p>
          <a:p>
            <a:pPr marL="800100" lvl="1" indent="-342900">
              <a:buFont typeface="Arial" panose="020B0604020202020204" pitchFamily="34" charset="0"/>
              <a:buChar char="•"/>
            </a:pPr>
            <a:r>
              <a:rPr lang="en-US" sz="2400" dirty="0">
                <a:latin typeface="Lato" panose="020F0502020204030203" pitchFamily="34" charset="0"/>
              </a:rPr>
              <a:t>Community (e.g., faith-based orgs.)</a:t>
            </a:r>
          </a:p>
          <a:p>
            <a:pPr marL="800100" lvl="1" indent="-342900">
              <a:buFont typeface="Arial" panose="020B0604020202020204" pitchFamily="34" charset="0"/>
              <a:buChar char="•"/>
            </a:pPr>
            <a:r>
              <a:rPr lang="en-US" sz="2400" b="1" dirty="0">
                <a:latin typeface="Lato" panose="020F0502020204030203" pitchFamily="34" charset="0"/>
              </a:rPr>
              <a:t>Media (e.g., books, tv, videos)</a:t>
            </a:r>
          </a:p>
        </p:txBody>
      </p:sp>
      <p:sp>
        <p:nvSpPr>
          <p:cNvPr id="5" name="TextBox 4">
            <a:extLst>
              <a:ext uri="{FF2B5EF4-FFF2-40B4-BE49-F238E27FC236}">
                <a16:creationId xmlns:a16="http://schemas.microsoft.com/office/drawing/2014/main" id="{BDB6C483-6A6B-C287-0A07-B461D1C9939C}"/>
              </a:ext>
            </a:extLst>
          </p:cNvPr>
          <p:cNvSpPr txBox="1"/>
          <p:nvPr/>
        </p:nvSpPr>
        <p:spPr>
          <a:xfrm>
            <a:off x="470292" y="5684034"/>
            <a:ext cx="11341751" cy="707886"/>
          </a:xfrm>
          <a:prstGeom prst="rect">
            <a:avLst/>
          </a:prstGeom>
          <a:noFill/>
        </p:spPr>
        <p:txBody>
          <a:bodyPr wrap="square" rtlCol="0">
            <a:spAutoFit/>
          </a:bodyPr>
          <a:lstStyle/>
          <a:p>
            <a:pPr marR="0" lvl="0" algn="l" defTabSz="914400" rtl="0" eaLnBrk="1" fontAlgn="auto" latinLnBrk="0" hangingPunct="1">
              <a:lnSpc>
                <a:spcPct val="100000"/>
              </a:lnSpc>
              <a:spcBef>
                <a:spcPts val="1000"/>
              </a:spcBef>
              <a:spcAft>
                <a:spcPts val="0"/>
              </a:spcAft>
              <a:buClrTx/>
              <a:buSzPct val="70000"/>
              <a:tabLst/>
              <a:defRPr/>
            </a:pPr>
            <a:r>
              <a:rPr kumimoji="0" lang="en-US" sz="2000" b="0" i="0" u="none" strike="noStrike" kern="1200" cap="none" spc="0" normalizeH="0" baseline="0" noProof="0">
                <a:ln>
                  <a:noFill/>
                </a:ln>
                <a:solidFill>
                  <a:srgbClr val="4C1A53"/>
                </a:solidFill>
                <a:effectLst/>
                <a:uLnTx/>
                <a:uFillTx/>
                <a:latin typeface="Lato" panose="020F0502020204030203" pitchFamily="34" charset="77"/>
                <a:ea typeface="+mn-ea"/>
                <a:hlinkClick r:id="rId3"/>
              </a:rPr>
              <a:t>Source: https://equity-coalition.fpg.unc.edu/wp-content/uploads/IIruka-et-al_Ethnic-Racial-Identity-Collaborative-Research-Summary-2021.pdf</a:t>
            </a:r>
            <a:endParaRPr kumimoji="0" lang="en-US" sz="2000" b="0" i="0" u="none" strike="noStrike" kern="1200" cap="none" spc="0" normalizeH="0" baseline="0" noProof="0">
              <a:ln>
                <a:noFill/>
              </a:ln>
              <a:solidFill>
                <a:srgbClr val="4C1A53"/>
              </a:solidFill>
              <a:effectLst/>
              <a:uLnTx/>
              <a:uFillTx/>
              <a:latin typeface="Lato" panose="020F0502020204030203" pitchFamily="34" charset="77"/>
              <a:ea typeface="+mn-ea"/>
            </a:endParaRPr>
          </a:p>
        </p:txBody>
      </p:sp>
      <p:pic>
        <p:nvPicPr>
          <p:cNvPr id="6" name="Picture 5">
            <a:extLst>
              <a:ext uri="{FF2B5EF4-FFF2-40B4-BE49-F238E27FC236}">
                <a16:creationId xmlns:a16="http://schemas.microsoft.com/office/drawing/2014/main" id="{C4F7E8BA-B6BA-6C63-17F4-325CB0491956}"/>
              </a:ext>
            </a:extLst>
          </p:cNvPr>
          <p:cNvPicPr>
            <a:picLocks noChangeAspect="1"/>
          </p:cNvPicPr>
          <p:nvPr/>
        </p:nvPicPr>
        <p:blipFill>
          <a:blip r:embed="rId4"/>
          <a:stretch>
            <a:fillRect/>
          </a:stretch>
        </p:blipFill>
        <p:spPr>
          <a:xfrm>
            <a:off x="3942939" y="2854205"/>
            <a:ext cx="3042557" cy="1671101"/>
          </a:xfrm>
          <a:prstGeom prst="rect">
            <a:avLst/>
          </a:prstGeom>
        </p:spPr>
      </p:pic>
    </p:spTree>
    <p:extLst>
      <p:ext uri="{BB962C8B-B14F-4D97-AF65-F5344CB8AC3E}">
        <p14:creationId xmlns:p14="http://schemas.microsoft.com/office/powerpoint/2010/main" val="348010151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84ECADB-4F45-0393-044C-0546EA6E6F0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5CA8122-FF89-5F1D-2DF9-61EDA0C9336A}"/>
              </a:ext>
            </a:extLst>
          </p:cNvPr>
          <p:cNvSpPr>
            <a:spLocks noGrp="1"/>
          </p:cNvSpPr>
          <p:nvPr>
            <p:ph type="title"/>
          </p:nvPr>
        </p:nvSpPr>
        <p:spPr/>
        <p:txBody>
          <a:bodyPr>
            <a:normAutofit/>
          </a:bodyPr>
          <a:lstStyle/>
          <a:p>
            <a:pPr algn="ctr"/>
            <a:r>
              <a:rPr lang="en-US">
                <a:solidFill>
                  <a:srgbClr val="D0EDF8"/>
                </a:solidFill>
              </a:rPr>
              <a:t>Diverse Books and Positive Racial Identity</a:t>
            </a:r>
          </a:p>
        </p:txBody>
      </p:sp>
      <p:sp>
        <p:nvSpPr>
          <p:cNvPr id="7" name="Content Placeholder 6">
            <a:extLst>
              <a:ext uri="{FF2B5EF4-FFF2-40B4-BE49-F238E27FC236}">
                <a16:creationId xmlns:a16="http://schemas.microsoft.com/office/drawing/2014/main" id="{E70F18D5-584E-9B7B-4D4A-0EAB6C4E0C38}"/>
              </a:ext>
            </a:extLst>
          </p:cNvPr>
          <p:cNvSpPr>
            <a:spLocks noGrp="1"/>
          </p:cNvSpPr>
          <p:nvPr>
            <p:ph idx="1"/>
          </p:nvPr>
        </p:nvSpPr>
        <p:spPr>
          <a:xfrm>
            <a:off x="262119" y="1705448"/>
            <a:ext cx="10814158" cy="4755534"/>
          </a:xfrm>
        </p:spPr>
        <p:txBody>
          <a:bodyPr>
            <a:normAutofit/>
          </a:bodyPr>
          <a:lstStyle/>
          <a:p>
            <a:pPr marL="0" indent="0">
              <a:buNone/>
            </a:pPr>
            <a:r>
              <a:rPr lang="en-US" sz="1800" b="1">
                <a:solidFill>
                  <a:schemeClr val="tx1"/>
                </a:solidFill>
              </a:rPr>
              <a:t>Rudine Sims Bishop</a:t>
            </a:r>
            <a:r>
              <a:rPr lang="en-US" sz="1800">
                <a:solidFill>
                  <a:schemeClr val="tx1"/>
                </a:solidFill>
              </a:rPr>
              <a:t>, professor emerita at </a:t>
            </a:r>
          </a:p>
          <a:p>
            <a:pPr marL="0" indent="0">
              <a:buNone/>
            </a:pPr>
            <a:r>
              <a:rPr lang="en-US" sz="1800">
                <a:solidFill>
                  <a:schemeClr val="tx1"/>
                </a:solidFill>
              </a:rPr>
              <a:t>Ohio State University, AKA the</a:t>
            </a:r>
          </a:p>
          <a:p>
            <a:pPr marL="0" indent="0">
              <a:buNone/>
            </a:pPr>
            <a:r>
              <a:rPr lang="en-US" sz="1800">
                <a:solidFill>
                  <a:schemeClr val="tx1"/>
                </a:solidFill>
              </a:rPr>
              <a:t>mother of multicultural children’s literature</a:t>
            </a:r>
          </a:p>
        </p:txBody>
      </p:sp>
      <p:pic>
        <p:nvPicPr>
          <p:cNvPr id="9" name="Picture 8">
            <a:extLst>
              <a:ext uri="{FF2B5EF4-FFF2-40B4-BE49-F238E27FC236}">
                <a16:creationId xmlns:a16="http://schemas.microsoft.com/office/drawing/2014/main" id="{A59BCF4C-00EB-E654-8EA7-1B656CA82CFD}"/>
              </a:ext>
            </a:extLst>
          </p:cNvPr>
          <p:cNvPicPr>
            <a:picLocks noChangeAspect="1"/>
          </p:cNvPicPr>
          <p:nvPr/>
        </p:nvPicPr>
        <p:blipFill>
          <a:blip r:embed="rId3"/>
          <a:stretch>
            <a:fillRect/>
          </a:stretch>
        </p:blipFill>
        <p:spPr>
          <a:xfrm>
            <a:off x="577547" y="3048310"/>
            <a:ext cx="3412672" cy="3412672"/>
          </a:xfrm>
          <a:prstGeom prst="rect">
            <a:avLst/>
          </a:prstGeom>
        </p:spPr>
      </p:pic>
      <p:sp>
        <p:nvSpPr>
          <p:cNvPr id="14" name="TextBox 13">
            <a:extLst>
              <a:ext uri="{FF2B5EF4-FFF2-40B4-BE49-F238E27FC236}">
                <a16:creationId xmlns:a16="http://schemas.microsoft.com/office/drawing/2014/main" id="{B499758D-1BA8-E54D-D550-C8B286B1F18E}"/>
              </a:ext>
            </a:extLst>
          </p:cNvPr>
          <p:cNvSpPr txBox="1"/>
          <p:nvPr/>
        </p:nvSpPr>
        <p:spPr>
          <a:xfrm>
            <a:off x="5239053" y="1821057"/>
            <a:ext cx="6375400" cy="4524315"/>
          </a:xfrm>
          <a:prstGeom prst="rect">
            <a:avLst/>
          </a:prstGeom>
          <a:noFill/>
        </p:spPr>
        <p:txBody>
          <a:bodyPr wrap="square" rtlCol="0">
            <a:spAutoFit/>
          </a:bodyPr>
          <a:lstStyle/>
          <a:p>
            <a:r>
              <a:rPr lang="en-US" sz="2400" i="1">
                <a:latin typeface="Lato" panose="020F0502020204030203" pitchFamily="34" charset="0"/>
              </a:rPr>
              <a:t>“Books are sometimes </a:t>
            </a:r>
            <a:r>
              <a:rPr lang="en-US" sz="2400" i="1">
                <a:highlight>
                  <a:srgbClr val="00FFFF"/>
                </a:highlight>
                <a:latin typeface="Lato" panose="020F0502020204030203" pitchFamily="34" charset="0"/>
              </a:rPr>
              <a:t>windows</a:t>
            </a:r>
            <a:r>
              <a:rPr lang="en-US" sz="2400" b="1" i="1">
                <a:latin typeface="Lato" panose="020F0502020204030203" pitchFamily="34" charset="0"/>
              </a:rPr>
              <a:t>, </a:t>
            </a:r>
            <a:r>
              <a:rPr lang="en-US" sz="2400" i="1">
                <a:latin typeface="Lato" panose="020F0502020204030203" pitchFamily="34" charset="0"/>
              </a:rPr>
              <a:t>offering views of worlds that may be real or imagined…[They] are also </a:t>
            </a:r>
            <a:r>
              <a:rPr lang="en-US" sz="2400" i="1">
                <a:highlight>
                  <a:srgbClr val="00FFFF"/>
                </a:highlight>
                <a:latin typeface="Lato" panose="020F0502020204030203" pitchFamily="34" charset="0"/>
              </a:rPr>
              <a:t>sliding glass doors, </a:t>
            </a:r>
            <a:r>
              <a:rPr lang="en-US" sz="2400" i="1">
                <a:latin typeface="Lato" panose="020F0502020204030203" pitchFamily="34" charset="0"/>
              </a:rPr>
              <a:t>and readers have only to walk through in imagination to become part of whatever world has been created or recreated by the author…. Literature transforms human experience and reflects it back to us, and </a:t>
            </a:r>
            <a:r>
              <a:rPr lang="en-US" sz="2400" i="1">
                <a:highlight>
                  <a:srgbClr val="00FFFF"/>
                </a:highlight>
                <a:latin typeface="Lato" panose="020F0502020204030203" pitchFamily="34" charset="0"/>
              </a:rPr>
              <a:t>in that reflection, we can see our own lives and experiences as part of the larger human experience</a:t>
            </a:r>
            <a:r>
              <a:rPr lang="en-US" sz="2400" b="1" i="1">
                <a:latin typeface="Lato" panose="020F0502020204030203" pitchFamily="34" charset="0"/>
              </a:rPr>
              <a:t>.</a:t>
            </a:r>
            <a:r>
              <a:rPr lang="en-US" sz="2400" i="1">
                <a:latin typeface="Lato" panose="020F0502020204030203" pitchFamily="34" charset="0"/>
              </a:rPr>
              <a:t> Reading then becomes a means of </a:t>
            </a:r>
            <a:r>
              <a:rPr lang="en-US" sz="2400" i="1">
                <a:highlight>
                  <a:srgbClr val="00FFFF"/>
                </a:highlight>
                <a:latin typeface="Lato" panose="020F0502020204030203" pitchFamily="34" charset="0"/>
              </a:rPr>
              <a:t>self-affirmation</a:t>
            </a:r>
            <a:r>
              <a:rPr lang="en-US" sz="2400" b="1" i="1">
                <a:latin typeface="Lato" panose="020F0502020204030203" pitchFamily="34" charset="0"/>
              </a:rPr>
              <a:t>, </a:t>
            </a:r>
            <a:r>
              <a:rPr lang="en-US" sz="2400" i="1">
                <a:latin typeface="Lato" panose="020F0502020204030203" pitchFamily="34" charset="0"/>
              </a:rPr>
              <a:t>and readers often seek their mirrors in books.”</a:t>
            </a:r>
          </a:p>
        </p:txBody>
      </p:sp>
    </p:spTree>
    <p:extLst>
      <p:ext uri="{BB962C8B-B14F-4D97-AF65-F5344CB8AC3E}">
        <p14:creationId xmlns:p14="http://schemas.microsoft.com/office/powerpoint/2010/main" val="140377229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2573FD3-DEC5-C14A-12CB-DCB834D2C8E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A4B4A01-027D-342F-5FB1-77F740F4E9D5}"/>
              </a:ext>
            </a:extLst>
          </p:cNvPr>
          <p:cNvSpPr>
            <a:spLocks noGrp="1"/>
          </p:cNvSpPr>
          <p:nvPr>
            <p:ph type="title"/>
          </p:nvPr>
        </p:nvSpPr>
        <p:spPr/>
        <p:txBody>
          <a:bodyPr>
            <a:normAutofit/>
          </a:bodyPr>
          <a:lstStyle/>
          <a:p>
            <a:pPr algn="ctr"/>
            <a:r>
              <a:rPr lang="en-US">
                <a:solidFill>
                  <a:srgbClr val="D0EDF8"/>
                </a:solidFill>
              </a:rPr>
              <a:t>A Curated List of Diverse Children’s Books</a:t>
            </a:r>
          </a:p>
        </p:txBody>
      </p:sp>
      <p:pic>
        <p:nvPicPr>
          <p:cNvPr id="6" name="Content Placeholder 5">
            <a:extLst>
              <a:ext uri="{FF2B5EF4-FFF2-40B4-BE49-F238E27FC236}">
                <a16:creationId xmlns:a16="http://schemas.microsoft.com/office/drawing/2014/main" id="{B7E6DEED-F154-12C0-53C8-416201D2B92F}"/>
              </a:ext>
            </a:extLst>
          </p:cNvPr>
          <p:cNvPicPr>
            <a:picLocks noGrp="1" noChangeAspect="1"/>
          </p:cNvPicPr>
          <p:nvPr>
            <p:ph idx="1"/>
          </p:nvPr>
        </p:nvPicPr>
        <p:blipFill>
          <a:blip r:embed="rId3"/>
          <a:srcRect t="5013"/>
          <a:stretch/>
        </p:blipFill>
        <p:spPr>
          <a:xfrm>
            <a:off x="249358" y="1443121"/>
            <a:ext cx="11088133" cy="4278491"/>
          </a:xfrm>
        </p:spPr>
      </p:pic>
      <p:sp>
        <p:nvSpPr>
          <p:cNvPr id="3" name="TextBox 2">
            <a:extLst>
              <a:ext uri="{FF2B5EF4-FFF2-40B4-BE49-F238E27FC236}">
                <a16:creationId xmlns:a16="http://schemas.microsoft.com/office/drawing/2014/main" id="{A335B75D-F531-2287-304E-BDBEF6D4EC2A}"/>
              </a:ext>
            </a:extLst>
          </p:cNvPr>
          <p:cNvSpPr txBox="1"/>
          <p:nvPr/>
        </p:nvSpPr>
        <p:spPr>
          <a:xfrm>
            <a:off x="339663" y="5999234"/>
            <a:ext cx="11341751" cy="400110"/>
          </a:xfrm>
          <a:prstGeom prst="rect">
            <a:avLst/>
          </a:prstGeom>
          <a:noFill/>
        </p:spPr>
        <p:txBody>
          <a:bodyPr wrap="square" rtlCol="0">
            <a:spAutoFit/>
          </a:bodyPr>
          <a:lstStyle/>
          <a:p>
            <a:r>
              <a:rPr lang="en-US" sz="2000" dirty="0">
                <a:latin typeface="Lato" panose="020F0502020204030203" pitchFamily="34" charset="0"/>
                <a:hlinkClick r:id="rId4"/>
              </a:rPr>
              <a:t>https://umbc.app.box.com/s/eeo8yfn8cuey63ophnlzysagyi7pad0j</a:t>
            </a:r>
            <a:endParaRPr lang="en-US" sz="2000" dirty="0">
              <a:latin typeface="Lato" panose="020F0502020204030203" pitchFamily="34" charset="0"/>
            </a:endParaRPr>
          </a:p>
        </p:txBody>
      </p:sp>
    </p:spTree>
    <p:extLst>
      <p:ext uri="{BB962C8B-B14F-4D97-AF65-F5344CB8AC3E}">
        <p14:creationId xmlns:p14="http://schemas.microsoft.com/office/powerpoint/2010/main" val="340163066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04B648-D008-274B-694B-35E4178DA52B}"/>
              </a:ext>
            </a:extLst>
          </p:cNvPr>
          <p:cNvSpPr>
            <a:spLocks noGrp="1"/>
          </p:cNvSpPr>
          <p:nvPr>
            <p:ph type="title"/>
          </p:nvPr>
        </p:nvSpPr>
        <p:spPr/>
        <p:txBody>
          <a:bodyPr>
            <a:normAutofit/>
          </a:bodyPr>
          <a:lstStyle/>
          <a:p>
            <a:pPr algn="ctr"/>
            <a:r>
              <a:rPr lang="en-US">
                <a:solidFill>
                  <a:srgbClr val="D0EDF8"/>
                </a:solidFill>
              </a:rPr>
              <a:t>Diverse Books in Practice</a:t>
            </a:r>
            <a:endParaRPr lang="en-US"/>
          </a:p>
        </p:txBody>
      </p:sp>
      <p:sp>
        <p:nvSpPr>
          <p:cNvPr id="6" name="TextBox 5">
            <a:extLst>
              <a:ext uri="{FF2B5EF4-FFF2-40B4-BE49-F238E27FC236}">
                <a16:creationId xmlns:a16="http://schemas.microsoft.com/office/drawing/2014/main" id="{329E89DF-3F0A-7E1F-6242-23F54F35D7EA}"/>
              </a:ext>
            </a:extLst>
          </p:cNvPr>
          <p:cNvSpPr txBox="1"/>
          <p:nvPr/>
        </p:nvSpPr>
        <p:spPr>
          <a:xfrm>
            <a:off x="1207219" y="5192822"/>
            <a:ext cx="4129657" cy="830997"/>
          </a:xfrm>
          <a:prstGeom prst="rect">
            <a:avLst/>
          </a:prstGeom>
          <a:noFill/>
        </p:spPr>
        <p:txBody>
          <a:bodyPr wrap="square" rtlCol="0">
            <a:spAutoFit/>
          </a:bodyPr>
          <a:lstStyle/>
          <a:p>
            <a:r>
              <a:rPr lang="en-US">
                <a:latin typeface="Lato" panose="020F0502020204030203" pitchFamily="34" charset="0"/>
                <a:hlinkClick r:id="rId5"/>
              </a:rPr>
              <a:t>https://www.youtube.com/watch?v=YT-n-uL9n6A</a:t>
            </a:r>
            <a:r>
              <a:rPr lang="en-US">
                <a:latin typeface="Lato" panose="020F0502020204030203" pitchFamily="34" charset="0"/>
              </a:rPr>
              <a:t> </a:t>
            </a:r>
            <a:endParaRPr lang="en-US" sz="1200">
              <a:latin typeface="Lato" panose="020F0502020204030203" pitchFamily="34" charset="0"/>
            </a:endParaRPr>
          </a:p>
          <a:p>
            <a:r>
              <a:rPr lang="en-US" sz="1200">
                <a:latin typeface="Lato" panose="020F0502020204030203" pitchFamily="34" charset="0"/>
              </a:rPr>
              <a:t>Marisol McDonald Doesn’t Match</a:t>
            </a:r>
          </a:p>
        </p:txBody>
      </p:sp>
      <p:sp>
        <p:nvSpPr>
          <p:cNvPr id="7" name="TextBox 6">
            <a:extLst>
              <a:ext uri="{FF2B5EF4-FFF2-40B4-BE49-F238E27FC236}">
                <a16:creationId xmlns:a16="http://schemas.microsoft.com/office/drawing/2014/main" id="{1DCED2B7-1076-28C9-F494-73C9AC700803}"/>
              </a:ext>
            </a:extLst>
          </p:cNvPr>
          <p:cNvSpPr txBox="1"/>
          <p:nvPr/>
        </p:nvSpPr>
        <p:spPr>
          <a:xfrm>
            <a:off x="6644965" y="5192822"/>
            <a:ext cx="4389975" cy="1015663"/>
          </a:xfrm>
          <a:prstGeom prst="rect">
            <a:avLst/>
          </a:prstGeom>
          <a:noFill/>
        </p:spPr>
        <p:txBody>
          <a:bodyPr wrap="square">
            <a:spAutoFit/>
          </a:bodyPr>
          <a:lstStyle/>
          <a:p>
            <a:r>
              <a:rPr lang="en-US">
                <a:latin typeface="Lato" panose="020F0502020204030203" pitchFamily="34" charset="0"/>
                <a:hlinkClick r:id="rId6" tooltip="https://www.youtube.com/watch?v=kkad4si49x0"/>
              </a:rPr>
              <a:t>https://www.youtube.com/watch?v=kkAd4si49X0</a:t>
            </a:r>
            <a:endParaRPr lang="en-US">
              <a:latin typeface="Lato" panose="020F0502020204030203" pitchFamily="34" charset="0"/>
            </a:endParaRPr>
          </a:p>
          <a:p>
            <a:r>
              <a:rPr lang="en-US" sz="1200">
                <a:latin typeface="Lato" panose="020F0502020204030203" pitchFamily="34" charset="0"/>
              </a:rPr>
              <a:t>Separate Is Never Equal:  Sylvia Mendez and Her Family’s Fight for Desegregation and Green is a Chile Pepper</a:t>
            </a:r>
          </a:p>
        </p:txBody>
      </p:sp>
      <p:pic>
        <p:nvPicPr>
          <p:cNvPr id="3" name="Online Media 2" title="Diverse books for classrooms_ Marisol McDonald Doesn't Match">
            <a:hlinkClick r:id="" action="ppaction://media"/>
            <a:extLst>
              <a:ext uri="{FF2B5EF4-FFF2-40B4-BE49-F238E27FC236}">
                <a16:creationId xmlns:a16="http://schemas.microsoft.com/office/drawing/2014/main" id="{20E783E2-4742-5EF4-CAFD-07099E4EE838}"/>
              </a:ext>
            </a:extLst>
          </p:cNvPr>
          <p:cNvPicPr>
            <a:picLocks noRot="1" noChangeAspect="1"/>
          </p:cNvPicPr>
          <p:nvPr>
            <a:videoFile r:link="rId1"/>
          </p:nvPr>
        </p:nvPicPr>
        <p:blipFill>
          <a:blip r:embed="rId7"/>
          <a:stretch>
            <a:fillRect/>
          </a:stretch>
        </p:blipFill>
        <p:spPr>
          <a:xfrm>
            <a:off x="546128" y="2057400"/>
            <a:ext cx="5086315" cy="2873768"/>
          </a:xfrm>
          <a:prstGeom prst="rect">
            <a:avLst/>
          </a:prstGeom>
        </p:spPr>
      </p:pic>
      <p:pic>
        <p:nvPicPr>
          <p:cNvPr id="10" name="Online Media 9" title="May 23, 2019">
            <a:hlinkClick r:id="" action="ppaction://media"/>
            <a:extLst>
              <a:ext uri="{FF2B5EF4-FFF2-40B4-BE49-F238E27FC236}">
                <a16:creationId xmlns:a16="http://schemas.microsoft.com/office/drawing/2014/main" id="{F1D084D2-929C-CF74-406D-16573A57F54B}"/>
              </a:ext>
            </a:extLst>
          </p:cNvPr>
          <p:cNvPicPr>
            <a:picLocks noRot="1" noChangeAspect="1"/>
          </p:cNvPicPr>
          <p:nvPr>
            <a:videoFile r:link="rId2"/>
          </p:nvPr>
        </p:nvPicPr>
        <p:blipFill>
          <a:blip r:embed="rId8"/>
          <a:stretch>
            <a:fillRect/>
          </a:stretch>
        </p:blipFill>
        <p:spPr>
          <a:xfrm>
            <a:off x="6559558" y="2057400"/>
            <a:ext cx="5086315" cy="2873768"/>
          </a:xfrm>
          <a:prstGeom prst="rect">
            <a:avLst/>
          </a:prstGeom>
        </p:spPr>
      </p:pic>
    </p:spTree>
    <p:extLst>
      <p:ext uri="{BB962C8B-B14F-4D97-AF65-F5344CB8AC3E}">
        <p14:creationId xmlns:p14="http://schemas.microsoft.com/office/powerpoint/2010/main" val="4122232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3"/>
                                        </p:tgtEl>
                                      </p:cBhvr>
                                    </p:cmd>
                                  </p:childTnLst>
                                </p:cTn>
                              </p:par>
                            </p:childTnLst>
                          </p:cTn>
                        </p:par>
                      </p:childTnLst>
                    </p:cTn>
                  </p:par>
                  <p:par>
                    <p:cTn id="7" fill="hold">
                      <p:stCondLst>
                        <p:cond delay="indefinite"/>
                      </p:stCondLst>
                      <p:childTnLst>
                        <p:par>
                          <p:cTn id="8" fill="hold">
                            <p:stCondLst>
                              <p:cond delay="0"/>
                            </p:stCondLst>
                            <p:childTnLst>
                              <p:par>
                                <p:cTn id="9" presetID="1" presetClass="mediacall" presetSubtype="0" fill="hold" nodeType="clickEffect">
                                  <p:stCondLst>
                                    <p:cond delay="0"/>
                                  </p:stCondLst>
                                  <p:childTnLst>
                                    <p:cmd type="call" cmd="playFrom(0.0)">
                                      <p:cBhvr>
                                        <p:cTn id="10" dur="1" fill="hold"/>
                                        <p:tgtEl>
                                          <p:spTgt spid="10"/>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11" fill="hold" display="0">
                  <p:stCondLst>
                    <p:cond delay="indefinite"/>
                  </p:stCondLst>
                </p:cTn>
                <p:tgtEl>
                  <p:spTgt spid="3"/>
                </p:tgtEl>
              </p:cMediaNode>
            </p:video>
            <p:seq concurrent="1" nextAc="seek">
              <p:cTn id="12" restart="whenNotActive" fill="hold" evtFilter="cancelBubble" nodeType="interactiveSeq">
                <p:stCondLst>
                  <p:cond evt="onClick" delay="0">
                    <p:tgtEl>
                      <p:spTgt spid="3"/>
                    </p:tgtEl>
                  </p:cond>
                </p:stCondLst>
                <p:endSync evt="end" delay="0">
                  <p:rtn val="all"/>
                </p:endSync>
                <p:childTnLst>
                  <p:par>
                    <p:cTn id="13" fill="hold">
                      <p:stCondLst>
                        <p:cond delay="0"/>
                      </p:stCondLst>
                      <p:childTnLst>
                        <p:par>
                          <p:cTn id="14" fill="hold">
                            <p:stCondLst>
                              <p:cond delay="0"/>
                            </p:stCondLst>
                            <p:childTnLst>
                              <p:par>
                                <p:cTn id="15" presetID="2" presetClass="mediacall" presetSubtype="0" fill="hold" nodeType="clickEffect">
                                  <p:stCondLst>
                                    <p:cond delay="0"/>
                                  </p:stCondLst>
                                  <p:childTnLst>
                                    <p:cmd type="call" cmd="togglePause">
                                      <p:cBhvr>
                                        <p:cTn id="16" dur="1" fill="hold"/>
                                        <p:tgtEl>
                                          <p:spTgt spid="3"/>
                                        </p:tgtEl>
                                      </p:cBhvr>
                                    </p:cmd>
                                  </p:childTnLst>
                                </p:cTn>
                              </p:par>
                            </p:childTnLst>
                          </p:cTn>
                        </p:par>
                      </p:childTnLst>
                    </p:cTn>
                  </p:par>
                </p:childTnLst>
              </p:cTn>
              <p:nextCondLst>
                <p:cond evt="onClick" delay="0">
                  <p:tgtEl>
                    <p:spTgt spid="3"/>
                  </p:tgtEl>
                </p:cond>
              </p:nextCondLst>
            </p:seq>
            <p:video>
              <p:cMediaNode vol="80000">
                <p:cTn id="17" fill="hold" display="0">
                  <p:stCondLst>
                    <p:cond delay="indefinite"/>
                  </p:stCondLst>
                </p:cTn>
                <p:tgtEl>
                  <p:spTgt spid="10"/>
                </p:tgtEl>
              </p:cMediaNode>
            </p:video>
            <p:seq concurrent="1" nextAc="seek">
              <p:cTn id="18" restart="whenNotActive" fill="hold" evtFilter="cancelBubble" nodeType="interactiveSeq">
                <p:stCondLst>
                  <p:cond evt="onClick" delay="0">
                    <p:tgtEl>
                      <p:spTgt spid="10"/>
                    </p:tgtEl>
                  </p:cond>
                </p:stCondLst>
                <p:endSync evt="end" delay="0">
                  <p:rtn val="all"/>
                </p:endSync>
                <p:childTnLst>
                  <p:par>
                    <p:cTn id="19" fill="hold">
                      <p:stCondLst>
                        <p:cond delay="0"/>
                      </p:stCondLst>
                      <p:childTnLst>
                        <p:par>
                          <p:cTn id="20" fill="hold">
                            <p:stCondLst>
                              <p:cond delay="0"/>
                            </p:stCondLst>
                            <p:childTnLst>
                              <p:par>
                                <p:cTn id="21" presetID="2" presetClass="mediacall" presetSubtype="0" fill="hold" nodeType="clickEffect">
                                  <p:stCondLst>
                                    <p:cond delay="0"/>
                                  </p:stCondLst>
                                  <p:childTnLst>
                                    <p:cmd type="call" cmd="togglePause">
                                      <p:cBhvr>
                                        <p:cTn id="22" dur="1" fill="hold"/>
                                        <p:tgtEl>
                                          <p:spTgt spid="10"/>
                                        </p:tgtEl>
                                      </p:cBhvr>
                                    </p:cmd>
                                  </p:childTnLst>
                                </p:cTn>
                              </p:par>
                            </p:childTnLst>
                          </p:cTn>
                        </p:par>
                      </p:childTnLst>
                    </p:cTn>
                  </p:par>
                </p:childTnLst>
              </p:cTn>
              <p:nextCondLst>
                <p:cond evt="onClick" delay="0">
                  <p:tgtEl>
                    <p:spTgt spid="10"/>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1893CD9-35DA-6944-9F88-572AC4BB5F2C}"/>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8BC54802-1B09-9A2B-E1C4-21EEF31A41AA}"/>
              </a:ext>
            </a:extLst>
          </p:cNvPr>
          <p:cNvSpPr/>
          <p:nvPr/>
        </p:nvSpPr>
        <p:spPr>
          <a:xfrm>
            <a:off x="0" y="-88900"/>
            <a:ext cx="12290961" cy="7130968"/>
          </a:xfrm>
          <a:prstGeom prst="rect">
            <a:avLst/>
          </a:prstGeom>
          <a:solidFill>
            <a:schemeClr val="accent3">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bg1">
                  <a:lumMod val="95000"/>
                </a:schemeClr>
              </a:solidFill>
            </a:endParaRPr>
          </a:p>
        </p:txBody>
      </p:sp>
      <p:sp>
        <p:nvSpPr>
          <p:cNvPr id="6" name="Rectangle 3">
            <a:extLst>
              <a:ext uri="{FF2B5EF4-FFF2-40B4-BE49-F238E27FC236}">
                <a16:creationId xmlns:a16="http://schemas.microsoft.com/office/drawing/2014/main" id="{BAE3022E-8D40-7C1C-5D90-D10F0839D01D}"/>
              </a:ext>
            </a:extLst>
          </p:cNvPr>
          <p:cNvSpPr/>
          <p:nvPr/>
        </p:nvSpPr>
        <p:spPr>
          <a:xfrm>
            <a:off x="-49481" y="2522771"/>
            <a:ext cx="10393904" cy="2840917"/>
          </a:xfrm>
          <a:custGeom>
            <a:avLst/>
            <a:gdLst>
              <a:gd name="connsiteX0" fmla="*/ 0 w 11151704"/>
              <a:gd name="connsiteY0" fmla="*/ 0 h 2206487"/>
              <a:gd name="connsiteX1" fmla="*/ 11151704 w 11151704"/>
              <a:gd name="connsiteY1" fmla="*/ 0 h 2206487"/>
              <a:gd name="connsiteX2" fmla="*/ 11151704 w 11151704"/>
              <a:gd name="connsiteY2" fmla="*/ 2206487 h 2206487"/>
              <a:gd name="connsiteX3" fmla="*/ 0 w 11151704"/>
              <a:gd name="connsiteY3" fmla="*/ 2206487 h 2206487"/>
              <a:gd name="connsiteX4" fmla="*/ 0 w 11151704"/>
              <a:gd name="connsiteY4" fmla="*/ 0 h 2206487"/>
              <a:gd name="connsiteX0" fmla="*/ 0 w 11151704"/>
              <a:gd name="connsiteY0" fmla="*/ 39756 h 2246243"/>
              <a:gd name="connsiteX1" fmla="*/ 10555357 w 11151704"/>
              <a:gd name="connsiteY1" fmla="*/ 0 h 2246243"/>
              <a:gd name="connsiteX2" fmla="*/ 11151704 w 11151704"/>
              <a:gd name="connsiteY2" fmla="*/ 2246243 h 2246243"/>
              <a:gd name="connsiteX3" fmla="*/ 0 w 11151704"/>
              <a:gd name="connsiteY3" fmla="*/ 2246243 h 2246243"/>
              <a:gd name="connsiteX4" fmla="*/ 0 w 11151704"/>
              <a:gd name="connsiteY4" fmla="*/ 39756 h 2246243"/>
              <a:gd name="connsiteX0" fmla="*/ 0 w 11151704"/>
              <a:gd name="connsiteY0" fmla="*/ 0 h 2206487"/>
              <a:gd name="connsiteX1" fmla="*/ 10992679 w 11151704"/>
              <a:gd name="connsiteY1" fmla="*/ 9939 h 2206487"/>
              <a:gd name="connsiteX2" fmla="*/ 11151704 w 11151704"/>
              <a:gd name="connsiteY2" fmla="*/ 2206487 h 2206487"/>
              <a:gd name="connsiteX3" fmla="*/ 0 w 11151704"/>
              <a:gd name="connsiteY3" fmla="*/ 2206487 h 2206487"/>
              <a:gd name="connsiteX4" fmla="*/ 0 w 11151704"/>
              <a:gd name="connsiteY4" fmla="*/ 0 h 2206487"/>
              <a:gd name="connsiteX0" fmla="*/ 0 w 11151704"/>
              <a:gd name="connsiteY0" fmla="*/ 0 h 2206487"/>
              <a:gd name="connsiteX1" fmla="*/ 10853531 w 11151704"/>
              <a:gd name="connsiteY1" fmla="*/ 19878 h 2206487"/>
              <a:gd name="connsiteX2" fmla="*/ 11151704 w 11151704"/>
              <a:gd name="connsiteY2" fmla="*/ 2206487 h 2206487"/>
              <a:gd name="connsiteX3" fmla="*/ 0 w 11151704"/>
              <a:gd name="connsiteY3" fmla="*/ 2206487 h 2206487"/>
              <a:gd name="connsiteX4" fmla="*/ 0 w 11151704"/>
              <a:gd name="connsiteY4" fmla="*/ 0 h 2206487"/>
              <a:gd name="connsiteX0" fmla="*/ 0 w 11151704"/>
              <a:gd name="connsiteY0" fmla="*/ 0 h 2206487"/>
              <a:gd name="connsiteX1" fmla="*/ 10112252 w 11151704"/>
              <a:gd name="connsiteY1" fmla="*/ 2810 h 2206487"/>
              <a:gd name="connsiteX2" fmla="*/ 11151704 w 11151704"/>
              <a:gd name="connsiteY2" fmla="*/ 2206487 h 2206487"/>
              <a:gd name="connsiteX3" fmla="*/ 0 w 11151704"/>
              <a:gd name="connsiteY3" fmla="*/ 2206487 h 2206487"/>
              <a:gd name="connsiteX4" fmla="*/ 0 w 11151704"/>
              <a:gd name="connsiteY4" fmla="*/ 0 h 2206487"/>
              <a:gd name="connsiteX0" fmla="*/ 0 w 11151704"/>
              <a:gd name="connsiteY0" fmla="*/ 0 h 2206487"/>
              <a:gd name="connsiteX1" fmla="*/ 10059304 w 11151704"/>
              <a:gd name="connsiteY1" fmla="*/ 11344 h 2206487"/>
              <a:gd name="connsiteX2" fmla="*/ 11151704 w 11151704"/>
              <a:gd name="connsiteY2" fmla="*/ 2206487 h 2206487"/>
              <a:gd name="connsiteX3" fmla="*/ 0 w 11151704"/>
              <a:gd name="connsiteY3" fmla="*/ 2206487 h 2206487"/>
              <a:gd name="connsiteX4" fmla="*/ 0 w 11151704"/>
              <a:gd name="connsiteY4" fmla="*/ 0 h 2206487"/>
              <a:gd name="connsiteX0" fmla="*/ 0 w 11151704"/>
              <a:gd name="connsiteY0" fmla="*/ 0 h 2206487"/>
              <a:gd name="connsiteX1" fmla="*/ 10553527 w 11151704"/>
              <a:gd name="connsiteY1" fmla="*/ 2285 h 2206487"/>
              <a:gd name="connsiteX2" fmla="*/ 11151704 w 11151704"/>
              <a:gd name="connsiteY2" fmla="*/ 2206487 h 2206487"/>
              <a:gd name="connsiteX3" fmla="*/ 0 w 11151704"/>
              <a:gd name="connsiteY3" fmla="*/ 2206487 h 2206487"/>
              <a:gd name="connsiteX4" fmla="*/ 0 w 11151704"/>
              <a:gd name="connsiteY4" fmla="*/ 0 h 2206487"/>
              <a:gd name="connsiteX0" fmla="*/ 0 w 11151704"/>
              <a:gd name="connsiteY0" fmla="*/ 0 h 2206487"/>
              <a:gd name="connsiteX1" fmla="*/ 10642234 w 11151704"/>
              <a:gd name="connsiteY1" fmla="*/ 11345 h 2206487"/>
              <a:gd name="connsiteX2" fmla="*/ 11151704 w 11151704"/>
              <a:gd name="connsiteY2" fmla="*/ 2206487 h 2206487"/>
              <a:gd name="connsiteX3" fmla="*/ 0 w 11151704"/>
              <a:gd name="connsiteY3" fmla="*/ 2206487 h 2206487"/>
              <a:gd name="connsiteX4" fmla="*/ 0 w 11151704"/>
              <a:gd name="connsiteY4" fmla="*/ 0 h 220648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151704" h="2206487">
                <a:moveTo>
                  <a:pt x="0" y="0"/>
                </a:moveTo>
                <a:lnTo>
                  <a:pt x="10642234" y="11345"/>
                </a:lnTo>
                <a:lnTo>
                  <a:pt x="11151704" y="2206487"/>
                </a:lnTo>
                <a:lnTo>
                  <a:pt x="0" y="2206487"/>
                </a:lnTo>
                <a:lnTo>
                  <a:pt x="0" y="0"/>
                </a:lnTo>
                <a:close/>
              </a:path>
            </a:pathLst>
          </a:custGeom>
          <a:solidFill>
            <a:srgbClr val="214C6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3">
            <a:extLst>
              <a:ext uri="{FF2B5EF4-FFF2-40B4-BE49-F238E27FC236}">
                <a16:creationId xmlns:a16="http://schemas.microsoft.com/office/drawing/2014/main" id="{1F58F3C6-6DF5-C9F7-9377-B4FABA6AD5BC}"/>
              </a:ext>
            </a:extLst>
          </p:cNvPr>
          <p:cNvSpPr/>
          <p:nvPr/>
        </p:nvSpPr>
        <p:spPr>
          <a:xfrm>
            <a:off x="-49481" y="1912498"/>
            <a:ext cx="11022341" cy="2818829"/>
          </a:xfrm>
          <a:prstGeom prst="snip1Rect">
            <a:avLst/>
          </a:prstGeom>
          <a:solidFill>
            <a:srgbClr val="0A345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Box 7">
            <a:extLst>
              <a:ext uri="{FF2B5EF4-FFF2-40B4-BE49-F238E27FC236}">
                <a16:creationId xmlns:a16="http://schemas.microsoft.com/office/drawing/2014/main" id="{1D7018B5-7C1E-99A9-B734-6822375BB508}"/>
              </a:ext>
            </a:extLst>
          </p:cNvPr>
          <p:cNvSpPr txBox="1"/>
          <p:nvPr/>
        </p:nvSpPr>
        <p:spPr>
          <a:xfrm>
            <a:off x="2708702" y="2151727"/>
            <a:ext cx="8049273" cy="2554545"/>
          </a:xfrm>
          <a:prstGeom prst="rect">
            <a:avLst/>
          </a:prstGeom>
          <a:noFill/>
        </p:spPr>
        <p:txBody>
          <a:bodyPr wrap="square" rtlCol="0">
            <a:spAutoFit/>
          </a:bodyPr>
          <a:lstStyle/>
          <a:p>
            <a:r>
              <a:rPr lang="en-US" sz="8000" b="1">
                <a:solidFill>
                  <a:schemeClr val="accent3">
                    <a:lumMod val="40000"/>
                    <a:lumOff val="60000"/>
                  </a:schemeClr>
                </a:solidFill>
                <a:latin typeface="Lato" panose="020F0502020204030203" pitchFamily="34" charset="77"/>
                <a:cs typeface="Gotham Bold" pitchFamily="2" charset="0"/>
              </a:rPr>
              <a:t>Concluding Activity </a:t>
            </a:r>
          </a:p>
        </p:txBody>
      </p:sp>
      <p:sp>
        <p:nvSpPr>
          <p:cNvPr id="10" name="TextBox 9">
            <a:extLst>
              <a:ext uri="{FF2B5EF4-FFF2-40B4-BE49-F238E27FC236}">
                <a16:creationId xmlns:a16="http://schemas.microsoft.com/office/drawing/2014/main" id="{08D277E2-F64E-C69C-D8D7-7FC6EA6C54A0}"/>
              </a:ext>
            </a:extLst>
          </p:cNvPr>
          <p:cNvSpPr txBox="1"/>
          <p:nvPr/>
        </p:nvSpPr>
        <p:spPr>
          <a:xfrm>
            <a:off x="846267" y="2525632"/>
            <a:ext cx="1647551" cy="1446550"/>
          </a:xfrm>
          <a:prstGeom prst="rect">
            <a:avLst/>
          </a:prstGeom>
          <a:noFill/>
        </p:spPr>
        <p:txBody>
          <a:bodyPr wrap="square" rtlCol="0">
            <a:spAutoFit/>
          </a:bodyPr>
          <a:lstStyle/>
          <a:p>
            <a:r>
              <a:rPr lang="en-US" sz="8800" b="1">
                <a:solidFill>
                  <a:schemeClr val="accent3">
                    <a:lumMod val="40000"/>
                    <a:lumOff val="60000"/>
                  </a:schemeClr>
                </a:solidFill>
                <a:latin typeface="Lato" panose="020F0502020204030203" pitchFamily="34" charset="77"/>
                <a:cs typeface="Gotham Bold" pitchFamily="2" charset="0"/>
              </a:rPr>
              <a:t>04</a:t>
            </a:r>
          </a:p>
        </p:txBody>
      </p:sp>
      <p:cxnSp>
        <p:nvCxnSpPr>
          <p:cNvPr id="12" name="Straight Connector 11">
            <a:extLst>
              <a:ext uri="{FF2B5EF4-FFF2-40B4-BE49-F238E27FC236}">
                <a16:creationId xmlns:a16="http://schemas.microsoft.com/office/drawing/2014/main" id="{F48F736D-DF96-B65D-DAD2-055FCC6799B5}"/>
              </a:ext>
            </a:extLst>
          </p:cNvPr>
          <p:cNvCxnSpPr/>
          <p:nvPr/>
        </p:nvCxnSpPr>
        <p:spPr>
          <a:xfrm>
            <a:off x="2493818" y="2496679"/>
            <a:ext cx="0" cy="1446550"/>
          </a:xfrm>
          <a:prstGeom prst="line">
            <a:avLst/>
          </a:prstGeom>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E8342A41-7C34-D079-B358-5ED9EC592294}"/>
              </a:ext>
            </a:extLst>
          </p:cNvPr>
          <p:cNvCxnSpPr/>
          <p:nvPr/>
        </p:nvCxnSpPr>
        <p:spPr>
          <a:xfrm>
            <a:off x="2493818" y="2321004"/>
            <a:ext cx="0" cy="1814945"/>
          </a:xfrm>
          <a:prstGeom prst="line">
            <a:avLst/>
          </a:prstGeom>
          <a:ln w="38100">
            <a:solidFill>
              <a:srgbClr val="D0EDF8"/>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18245163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3BD38C7-001D-3128-0E5B-CB69271CC7C6}"/>
            </a:ext>
          </a:extLst>
        </p:cNvPr>
        <p:cNvGrpSpPr/>
        <p:nvPr/>
      </p:nvGrpSpPr>
      <p:grpSpPr>
        <a:xfrm>
          <a:off x="0" y="0"/>
          <a:ext cx="0" cy="0"/>
          <a:chOff x="0" y="0"/>
          <a:chExt cx="0" cy="0"/>
        </a:xfrm>
      </p:grpSpPr>
      <p:sp>
        <p:nvSpPr>
          <p:cNvPr id="4" name="Rectangle 3">
            <a:extLst>
              <a:ext uri="{FF2B5EF4-FFF2-40B4-BE49-F238E27FC236}">
                <a16:creationId xmlns:a16="http://schemas.microsoft.com/office/drawing/2014/main" id="{21BFED5C-7A3F-C64B-37CC-F1A109218120}"/>
              </a:ext>
            </a:extLst>
          </p:cNvPr>
          <p:cNvSpPr/>
          <p:nvPr/>
        </p:nvSpPr>
        <p:spPr>
          <a:xfrm>
            <a:off x="938151" y="1711634"/>
            <a:ext cx="10200904" cy="4880552"/>
          </a:xfrm>
          <a:prstGeom prst="rect">
            <a:avLst/>
          </a:prstGeom>
          <a:solidFill>
            <a:srgbClr val="214C6C"/>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a:extLst>
              <a:ext uri="{FF2B5EF4-FFF2-40B4-BE49-F238E27FC236}">
                <a16:creationId xmlns:a16="http://schemas.microsoft.com/office/drawing/2014/main" id="{50E14588-22B4-357F-64D1-BE01ACFA0537}"/>
              </a:ext>
            </a:extLst>
          </p:cNvPr>
          <p:cNvSpPr txBox="1"/>
          <p:nvPr/>
        </p:nvSpPr>
        <p:spPr>
          <a:xfrm>
            <a:off x="1552353" y="2147629"/>
            <a:ext cx="5224217" cy="3991668"/>
          </a:xfrm>
          <a:prstGeom prst="rect">
            <a:avLst/>
          </a:prstGeom>
          <a:solidFill>
            <a:schemeClr val="accent3">
              <a:lumMod val="40000"/>
              <a:lumOff val="60000"/>
            </a:schemeClr>
          </a:solidFill>
        </p:spPr>
        <p:txBody>
          <a:bodyPr wrap="square" rtlCol="0">
            <a:spAutoFit/>
          </a:bodyPr>
          <a:lstStyle/>
          <a:p>
            <a:endParaRPr lang="en-US"/>
          </a:p>
        </p:txBody>
      </p:sp>
      <p:sp>
        <p:nvSpPr>
          <p:cNvPr id="8" name="Content Placeholder 2">
            <a:extLst>
              <a:ext uri="{FF2B5EF4-FFF2-40B4-BE49-F238E27FC236}">
                <a16:creationId xmlns:a16="http://schemas.microsoft.com/office/drawing/2014/main" id="{23182C48-AE09-64CC-41CF-5EF985C18535}"/>
              </a:ext>
            </a:extLst>
          </p:cNvPr>
          <p:cNvSpPr>
            <a:spLocks noGrp="1"/>
          </p:cNvSpPr>
          <p:nvPr>
            <p:ph idx="1"/>
          </p:nvPr>
        </p:nvSpPr>
        <p:spPr>
          <a:xfrm>
            <a:off x="1662545" y="2351315"/>
            <a:ext cx="4845133" cy="3526971"/>
          </a:xfrm>
        </p:spPr>
        <p:txBody>
          <a:bodyPr vert="horz" lIns="91440" tIns="45720" rIns="91440" bIns="45720" rtlCol="0">
            <a:normAutofit/>
          </a:bodyPr>
          <a:lstStyle/>
          <a:p>
            <a:pPr marL="0" indent="0">
              <a:lnSpc>
                <a:spcPct val="90000"/>
              </a:lnSpc>
              <a:buNone/>
            </a:pPr>
            <a:r>
              <a:rPr lang="en-US" sz="2800" b="1">
                <a:solidFill>
                  <a:schemeClr val="tx1"/>
                </a:solidFill>
                <a:latin typeface="Lato" panose="020F0502020204030203" pitchFamily="34" charset="0"/>
              </a:rPr>
              <a:t>        </a:t>
            </a:r>
            <a:r>
              <a:rPr lang="en-US" b="1">
                <a:solidFill>
                  <a:schemeClr val="tx1"/>
                </a:solidFill>
                <a:latin typeface="Lato" panose="020F0502020204030203" pitchFamily="34" charset="0"/>
                <a:cs typeface="+mn-cs"/>
              </a:rPr>
              <a:t>Prompts</a:t>
            </a:r>
            <a:r>
              <a:rPr lang="en-US">
                <a:solidFill>
                  <a:schemeClr val="tx1"/>
                </a:solidFill>
                <a:latin typeface="Lato" panose="020F0502020204030203" pitchFamily="34" charset="0"/>
                <a:cs typeface="+mn-cs"/>
              </a:rPr>
              <a:t>:</a:t>
            </a:r>
          </a:p>
          <a:p>
            <a:pPr lvl="1"/>
            <a:r>
              <a:rPr lang="en-US">
                <a:solidFill>
                  <a:schemeClr val="tx1"/>
                </a:solidFill>
              </a:rPr>
              <a:t>What is one takeaway that you want to remember or share with others from this session? </a:t>
            </a:r>
          </a:p>
          <a:p>
            <a:pPr lvl="1"/>
            <a:r>
              <a:rPr lang="en-US">
                <a:solidFill>
                  <a:schemeClr val="tx1"/>
                </a:solidFill>
              </a:rPr>
              <a:t>How do you plan to apply what you’ve learned? </a:t>
            </a:r>
          </a:p>
        </p:txBody>
      </p:sp>
      <p:sp>
        <p:nvSpPr>
          <p:cNvPr id="9" name="Title 1">
            <a:extLst>
              <a:ext uri="{FF2B5EF4-FFF2-40B4-BE49-F238E27FC236}">
                <a16:creationId xmlns:a16="http://schemas.microsoft.com/office/drawing/2014/main" id="{770D086F-63D4-AEBA-BDE2-85A6EAA90C83}"/>
              </a:ext>
            </a:extLst>
          </p:cNvPr>
          <p:cNvSpPr>
            <a:spLocks noGrp="1"/>
          </p:cNvSpPr>
          <p:nvPr>
            <p:ph type="title"/>
          </p:nvPr>
        </p:nvSpPr>
        <p:spPr/>
        <p:txBody>
          <a:bodyPr vert="horz" lIns="91440" tIns="45720" rIns="91440" bIns="45720" rtlCol="0" anchor="b">
            <a:normAutofit/>
          </a:bodyPr>
          <a:lstStyle/>
          <a:p>
            <a:pPr algn="ctr"/>
            <a:r>
              <a:rPr lang="en-US">
                <a:solidFill>
                  <a:srgbClr val="D0EDF8"/>
                </a:solidFill>
              </a:rPr>
              <a:t>Takeaways and Application</a:t>
            </a:r>
          </a:p>
        </p:txBody>
      </p:sp>
      <p:pic>
        <p:nvPicPr>
          <p:cNvPr id="3" name="Picture 2" descr="Person writing on notebook">
            <a:extLst>
              <a:ext uri="{FF2B5EF4-FFF2-40B4-BE49-F238E27FC236}">
                <a16:creationId xmlns:a16="http://schemas.microsoft.com/office/drawing/2014/main" id="{B5561484-D22A-305D-2343-EDDDF14EF772}"/>
              </a:ext>
            </a:extLst>
          </p:cNvPr>
          <p:cNvPicPr>
            <a:picLocks noChangeAspect="1"/>
          </p:cNvPicPr>
          <p:nvPr/>
        </p:nvPicPr>
        <p:blipFill>
          <a:blip r:embed="rId2">
            <a:extLst>
              <a:ext uri="{28A0092B-C50C-407E-A947-70E740481C1C}">
                <a14:useLocalDpi xmlns:a14="http://schemas.microsoft.com/office/drawing/2010/main" val="0"/>
              </a:ext>
            </a:extLst>
          </a:blip>
          <a:srcRect r="54477"/>
          <a:stretch/>
        </p:blipFill>
        <p:spPr>
          <a:xfrm>
            <a:off x="6776570" y="2147627"/>
            <a:ext cx="3661119" cy="3995928"/>
          </a:xfrm>
          <a:prstGeom prst="rect">
            <a:avLst/>
          </a:prstGeom>
        </p:spPr>
      </p:pic>
    </p:spTree>
    <p:extLst>
      <p:ext uri="{BB962C8B-B14F-4D97-AF65-F5344CB8AC3E}">
        <p14:creationId xmlns:p14="http://schemas.microsoft.com/office/powerpoint/2010/main" val="314256528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C6EA63B-0A47-6492-8006-B0336943704E}"/>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1A04D1B1-F91C-EFDA-8079-A200E5A83FFC}"/>
              </a:ext>
            </a:extLst>
          </p:cNvPr>
          <p:cNvSpPr/>
          <p:nvPr/>
        </p:nvSpPr>
        <p:spPr>
          <a:xfrm>
            <a:off x="0" y="-88900"/>
            <a:ext cx="12290961" cy="7130968"/>
          </a:xfrm>
          <a:prstGeom prst="rect">
            <a:avLst/>
          </a:prstGeom>
          <a:solidFill>
            <a:schemeClr val="accent3">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bg1">
                  <a:lumMod val="95000"/>
                </a:schemeClr>
              </a:solidFill>
            </a:endParaRPr>
          </a:p>
        </p:txBody>
      </p:sp>
      <p:sp>
        <p:nvSpPr>
          <p:cNvPr id="6" name="Rectangle 3">
            <a:extLst>
              <a:ext uri="{FF2B5EF4-FFF2-40B4-BE49-F238E27FC236}">
                <a16:creationId xmlns:a16="http://schemas.microsoft.com/office/drawing/2014/main" id="{1130C29F-4FBC-9054-CCC0-3456D2B98D75}"/>
              </a:ext>
            </a:extLst>
          </p:cNvPr>
          <p:cNvSpPr/>
          <p:nvPr/>
        </p:nvSpPr>
        <p:spPr>
          <a:xfrm>
            <a:off x="-49481" y="2522771"/>
            <a:ext cx="10393904" cy="2840917"/>
          </a:xfrm>
          <a:custGeom>
            <a:avLst/>
            <a:gdLst>
              <a:gd name="connsiteX0" fmla="*/ 0 w 11151704"/>
              <a:gd name="connsiteY0" fmla="*/ 0 h 2206487"/>
              <a:gd name="connsiteX1" fmla="*/ 11151704 w 11151704"/>
              <a:gd name="connsiteY1" fmla="*/ 0 h 2206487"/>
              <a:gd name="connsiteX2" fmla="*/ 11151704 w 11151704"/>
              <a:gd name="connsiteY2" fmla="*/ 2206487 h 2206487"/>
              <a:gd name="connsiteX3" fmla="*/ 0 w 11151704"/>
              <a:gd name="connsiteY3" fmla="*/ 2206487 h 2206487"/>
              <a:gd name="connsiteX4" fmla="*/ 0 w 11151704"/>
              <a:gd name="connsiteY4" fmla="*/ 0 h 2206487"/>
              <a:gd name="connsiteX0" fmla="*/ 0 w 11151704"/>
              <a:gd name="connsiteY0" fmla="*/ 39756 h 2246243"/>
              <a:gd name="connsiteX1" fmla="*/ 10555357 w 11151704"/>
              <a:gd name="connsiteY1" fmla="*/ 0 h 2246243"/>
              <a:gd name="connsiteX2" fmla="*/ 11151704 w 11151704"/>
              <a:gd name="connsiteY2" fmla="*/ 2246243 h 2246243"/>
              <a:gd name="connsiteX3" fmla="*/ 0 w 11151704"/>
              <a:gd name="connsiteY3" fmla="*/ 2246243 h 2246243"/>
              <a:gd name="connsiteX4" fmla="*/ 0 w 11151704"/>
              <a:gd name="connsiteY4" fmla="*/ 39756 h 2246243"/>
              <a:gd name="connsiteX0" fmla="*/ 0 w 11151704"/>
              <a:gd name="connsiteY0" fmla="*/ 0 h 2206487"/>
              <a:gd name="connsiteX1" fmla="*/ 10992679 w 11151704"/>
              <a:gd name="connsiteY1" fmla="*/ 9939 h 2206487"/>
              <a:gd name="connsiteX2" fmla="*/ 11151704 w 11151704"/>
              <a:gd name="connsiteY2" fmla="*/ 2206487 h 2206487"/>
              <a:gd name="connsiteX3" fmla="*/ 0 w 11151704"/>
              <a:gd name="connsiteY3" fmla="*/ 2206487 h 2206487"/>
              <a:gd name="connsiteX4" fmla="*/ 0 w 11151704"/>
              <a:gd name="connsiteY4" fmla="*/ 0 h 2206487"/>
              <a:gd name="connsiteX0" fmla="*/ 0 w 11151704"/>
              <a:gd name="connsiteY0" fmla="*/ 0 h 2206487"/>
              <a:gd name="connsiteX1" fmla="*/ 10853531 w 11151704"/>
              <a:gd name="connsiteY1" fmla="*/ 19878 h 2206487"/>
              <a:gd name="connsiteX2" fmla="*/ 11151704 w 11151704"/>
              <a:gd name="connsiteY2" fmla="*/ 2206487 h 2206487"/>
              <a:gd name="connsiteX3" fmla="*/ 0 w 11151704"/>
              <a:gd name="connsiteY3" fmla="*/ 2206487 h 2206487"/>
              <a:gd name="connsiteX4" fmla="*/ 0 w 11151704"/>
              <a:gd name="connsiteY4" fmla="*/ 0 h 2206487"/>
              <a:gd name="connsiteX0" fmla="*/ 0 w 11151704"/>
              <a:gd name="connsiteY0" fmla="*/ 0 h 2206487"/>
              <a:gd name="connsiteX1" fmla="*/ 10112252 w 11151704"/>
              <a:gd name="connsiteY1" fmla="*/ 2810 h 2206487"/>
              <a:gd name="connsiteX2" fmla="*/ 11151704 w 11151704"/>
              <a:gd name="connsiteY2" fmla="*/ 2206487 h 2206487"/>
              <a:gd name="connsiteX3" fmla="*/ 0 w 11151704"/>
              <a:gd name="connsiteY3" fmla="*/ 2206487 h 2206487"/>
              <a:gd name="connsiteX4" fmla="*/ 0 w 11151704"/>
              <a:gd name="connsiteY4" fmla="*/ 0 h 2206487"/>
              <a:gd name="connsiteX0" fmla="*/ 0 w 11151704"/>
              <a:gd name="connsiteY0" fmla="*/ 0 h 2206487"/>
              <a:gd name="connsiteX1" fmla="*/ 10059304 w 11151704"/>
              <a:gd name="connsiteY1" fmla="*/ 11344 h 2206487"/>
              <a:gd name="connsiteX2" fmla="*/ 11151704 w 11151704"/>
              <a:gd name="connsiteY2" fmla="*/ 2206487 h 2206487"/>
              <a:gd name="connsiteX3" fmla="*/ 0 w 11151704"/>
              <a:gd name="connsiteY3" fmla="*/ 2206487 h 2206487"/>
              <a:gd name="connsiteX4" fmla="*/ 0 w 11151704"/>
              <a:gd name="connsiteY4" fmla="*/ 0 h 2206487"/>
              <a:gd name="connsiteX0" fmla="*/ 0 w 11151704"/>
              <a:gd name="connsiteY0" fmla="*/ 0 h 2206487"/>
              <a:gd name="connsiteX1" fmla="*/ 10553527 w 11151704"/>
              <a:gd name="connsiteY1" fmla="*/ 2285 h 2206487"/>
              <a:gd name="connsiteX2" fmla="*/ 11151704 w 11151704"/>
              <a:gd name="connsiteY2" fmla="*/ 2206487 h 2206487"/>
              <a:gd name="connsiteX3" fmla="*/ 0 w 11151704"/>
              <a:gd name="connsiteY3" fmla="*/ 2206487 h 2206487"/>
              <a:gd name="connsiteX4" fmla="*/ 0 w 11151704"/>
              <a:gd name="connsiteY4" fmla="*/ 0 h 2206487"/>
              <a:gd name="connsiteX0" fmla="*/ 0 w 11151704"/>
              <a:gd name="connsiteY0" fmla="*/ 0 h 2206487"/>
              <a:gd name="connsiteX1" fmla="*/ 10642234 w 11151704"/>
              <a:gd name="connsiteY1" fmla="*/ 11345 h 2206487"/>
              <a:gd name="connsiteX2" fmla="*/ 11151704 w 11151704"/>
              <a:gd name="connsiteY2" fmla="*/ 2206487 h 2206487"/>
              <a:gd name="connsiteX3" fmla="*/ 0 w 11151704"/>
              <a:gd name="connsiteY3" fmla="*/ 2206487 h 2206487"/>
              <a:gd name="connsiteX4" fmla="*/ 0 w 11151704"/>
              <a:gd name="connsiteY4" fmla="*/ 0 h 220648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151704" h="2206487">
                <a:moveTo>
                  <a:pt x="0" y="0"/>
                </a:moveTo>
                <a:lnTo>
                  <a:pt x="10642234" y="11345"/>
                </a:lnTo>
                <a:lnTo>
                  <a:pt x="11151704" y="2206487"/>
                </a:lnTo>
                <a:lnTo>
                  <a:pt x="0" y="2206487"/>
                </a:lnTo>
                <a:lnTo>
                  <a:pt x="0" y="0"/>
                </a:lnTo>
                <a:close/>
              </a:path>
            </a:pathLst>
          </a:custGeom>
          <a:solidFill>
            <a:srgbClr val="214C6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3">
            <a:extLst>
              <a:ext uri="{FF2B5EF4-FFF2-40B4-BE49-F238E27FC236}">
                <a16:creationId xmlns:a16="http://schemas.microsoft.com/office/drawing/2014/main" id="{FF506B98-CC4D-141B-B29A-5093CAD04AEA}"/>
              </a:ext>
            </a:extLst>
          </p:cNvPr>
          <p:cNvSpPr/>
          <p:nvPr/>
        </p:nvSpPr>
        <p:spPr>
          <a:xfrm>
            <a:off x="-49481" y="1912498"/>
            <a:ext cx="11022341" cy="2818829"/>
          </a:xfrm>
          <a:prstGeom prst="snip1Rect">
            <a:avLst/>
          </a:prstGeom>
          <a:solidFill>
            <a:srgbClr val="0A345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Box 7">
            <a:extLst>
              <a:ext uri="{FF2B5EF4-FFF2-40B4-BE49-F238E27FC236}">
                <a16:creationId xmlns:a16="http://schemas.microsoft.com/office/drawing/2014/main" id="{FE0BF81F-55CD-9901-38C6-19ECF0918EB1}"/>
              </a:ext>
            </a:extLst>
          </p:cNvPr>
          <p:cNvSpPr txBox="1"/>
          <p:nvPr/>
        </p:nvSpPr>
        <p:spPr>
          <a:xfrm>
            <a:off x="2732138" y="2321004"/>
            <a:ext cx="8049273" cy="1323439"/>
          </a:xfrm>
          <a:prstGeom prst="rect">
            <a:avLst/>
          </a:prstGeom>
          <a:noFill/>
        </p:spPr>
        <p:txBody>
          <a:bodyPr wrap="square" rtlCol="0">
            <a:spAutoFit/>
          </a:bodyPr>
          <a:lstStyle/>
          <a:p>
            <a:r>
              <a:rPr lang="en-US" sz="8000" b="1">
                <a:solidFill>
                  <a:schemeClr val="accent3">
                    <a:lumMod val="40000"/>
                    <a:lumOff val="60000"/>
                  </a:schemeClr>
                </a:solidFill>
                <a:latin typeface="Lato" panose="020F0502020204030203" pitchFamily="34" charset="77"/>
                <a:cs typeface="Gotham Bold" pitchFamily="2" charset="0"/>
              </a:rPr>
              <a:t>Closing Thoughts</a:t>
            </a:r>
          </a:p>
        </p:txBody>
      </p:sp>
      <p:sp>
        <p:nvSpPr>
          <p:cNvPr id="10" name="TextBox 9">
            <a:extLst>
              <a:ext uri="{FF2B5EF4-FFF2-40B4-BE49-F238E27FC236}">
                <a16:creationId xmlns:a16="http://schemas.microsoft.com/office/drawing/2014/main" id="{4D74D2DC-B347-EC8C-9A80-CB3B64603023}"/>
              </a:ext>
            </a:extLst>
          </p:cNvPr>
          <p:cNvSpPr txBox="1"/>
          <p:nvPr/>
        </p:nvSpPr>
        <p:spPr>
          <a:xfrm>
            <a:off x="846267" y="2525632"/>
            <a:ext cx="1647551" cy="1446550"/>
          </a:xfrm>
          <a:prstGeom prst="rect">
            <a:avLst/>
          </a:prstGeom>
          <a:noFill/>
        </p:spPr>
        <p:txBody>
          <a:bodyPr wrap="square" rtlCol="0">
            <a:spAutoFit/>
          </a:bodyPr>
          <a:lstStyle/>
          <a:p>
            <a:r>
              <a:rPr lang="en-US" sz="8800" b="1">
                <a:solidFill>
                  <a:schemeClr val="accent3">
                    <a:lumMod val="40000"/>
                    <a:lumOff val="60000"/>
                  </a:schemeClr>
                </a:solidFill>
                <a:latin typeface="Lato" panose="020F0502020204030203" pitchFamily="34" charset="77"/>
                <a:cs typeface="Gotham Bold" pitchFamily="2" charset="0"/>
              </a:rPr>
              <a:t>05</a:t>
            </a:r>
          </a:p>
        </p:txBody>
      </p:sp>
      <p:cxnSp>
        <p:nvCxnSpPr>
          <p:cNvPr id="12" name="Straight Connector 11">
            <a:extLst>
              <a:ext uri="{FF2B5EF4-FFF2-40B4-BE49-F238E27FC236}">
                <a16:creationId xmlns:a16="http://schemas.microsoft.com/office/drawing/2014/main" id="{301894C7-D2F2-605B-20BB-0B689548CFDD}"/>
              </a:ext>
            </a:extLst>
          </p:cNvPr>
          <p:cNvCxnSpPr/>
          <p:nvPr/>
        </p:nvCxnSpPr>
        <p:spPr>
          <a:xfrm>
            <a:off x="2493818" y="2496679"/>
            <a:ext cx="0" cy="1446550"/>
          </a:xfrm>
          <a:prstGeom prst="line">
            <a:avLst/>
          </a:prstGeom>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4953B440-BF7B-9838-14EF-9CBBC49FFE2F}"/>
              </a:ext>
            </a:extLst>
          </p:cNvPr>
          <p:cNvCxnSpPr/>
          <p:nvPr/>
        </p:nvCxnSpPr>
        <p:spPr>
          <a:xfrm>
            <a:off x="2493818" y="2321004"/>
            <a:ext cx="0" cy="1814945"/>
          </a:xfrm>
          <a:prstGeom prst="line">
            <a:avLst/>
          </a:prstGeom>
          <a:ln w="38100">
            <a:solidFill>
              <a:srgbClr val="D0EDF8"/>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96096036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5" name="TextBox 24">
            <a:extLst>
              <a:ext uri="{FF2B5EF4-FFF2-40B4-BE49-F238E27FC236}">
                <a16:creationId xmlns:a16="http://schemas.microsoft.com/office/drawing/2014/main" id="{D66EC0B7-C481-32D3-F5B3-88366EE52AC2}"/>
              </a:ext>
            </a:extLst>
          </p:cNvPr>
          <p:cNvSpPr txBox="1"/>
          <p:nvPr/>
        </p:nvSpPr>
        <p:spPr>
          <a:xfrm>
            <a:off x="1263533" y="2932428"/>
            <a:ext cx="5452460" cy="3262432"/>
          </a:xfrm>
          <a:prstGeom prst="rect">
            <a:avLst/>
          </a:prstGeom>
          <a:noFill/>
        </p:spPr>
        <p:txBody>
          <a:bodyPr wrap="square" rtlCol="0">
            <a:spAutoFit/>
          </a:bodyPr>
          <a:lstStyle/>
          <a:p>
            <a:pPr algn="ctr"/>
            <a:r>
              <a:rPr lang="en-US" sz="2800" b="1" dirty="0">
                <a:latin typeface="Lato" panose="020F0502020204030203" pitchFamily="34" charset="77"/>
                <a:cs typeface="Gotham Bold" pitchFamily="2" charset="0"/>
              </a:rPr>
              <a:t>Stay in Touch</a:t>
            </a:r>
          </a:p>
          <a:p>
            <a:pPr algn="ctr"/>
            <a:r>
              <a:rPr lang="en-US" sz="2400" dirty="0">
                <a:effectLst/>
                <a:latin typeface="Lato" panose="020F0502020204030203" pitchFamily="34" charset="77"/>
                <a:cs typeface="Gotham Book" pitchFamily="2" charset="0"/>
              </a:rPr>
              <a:t>We’d love to hear from you! </a:t>
            </a:r>
            <a:br>
              <a:rPr lang="en-US" sz="2400" dirty="0">
                <a:latin typeface="Lato" panose="020F0502020204030203" pitchFamily="34" charset="77"/>
              </a:rPr>
            </a:br>
            <a:r>
              <a:rPr lang="en-US" sz="2400" dirty="0">
                <a:latin typeface="Lato" panose="020F0502020204030203" pitchFamily="34" charset="77"/>
                <a:hlinkClick r:id="rId2"/>
              </a:rPr>
              <a:t>https://www.childtrends.org/</a:t>
            </a:r>
            <a:r>
              <a:rPr lang="en-US" sz="2400" dirty="0">
                <a:latin typeface="Lato" panose="020F0502020204030203" pitchFamily="34" charset="77"/>
              </a:rPr>
              <a:t> </a:t>
            </a:r>
            <a:br>
              <a:rPr lang="en-US" sz="2400" dirty="0">
                <a:latin typeface="Lato" panose="020F0502020204030203" pitchFamily="34" charset="77"/>
              </a:rPr>
            </a:br>
            <a:endParaRPr lang="en-US" sz="2400" dirty="0">
              <a:latin typeface="Lato" panose="020F0502020204030203" pitchFamily="34" charset="77"/>
            </a:endParaRPr>
          </a:p>
          <a:p>
            <a:pPr algn="ctr"/>
            <a:r>
              <a:rPr lang="en-US" sz="2400" dirty="0">
                <a:latin typeface="Lato" panose="020F0502020204030203" pitchFamily="34" charset="77"/>
              </a:rPr>
              <a:t>Mavis Sanders</a:t>
            </a:r>
          </a:p>
          <a:p>
            <a:pPr algn="ctr"/>
            <a:r>
              <a:rPr lang="en-US" sz="2400" dirty="0">
                <a:latin typeface="Lato" panose="020F0502020204030203" pitchFamily="34" charset="77"/>
                <a:hlinkClick r:id="rId3"/>
              </a:rPr>
              <a:t>msanders@learningpolicyinstitute.org</a:t>
            </a:r>
            <a:r>
              <a:rPr lang="en-US" sz="2400" dirty="0">
                <a:latin typeface="Lato" panose="020F0502020204030203" pitchFamily="34" charset="77"/>
              </a:rPr>
              <a:t> </a:t>
            </a:r>
            <a:br>
              <a:rPr lang="en-US" sz="2000" dirty="0">
                <a:latin typeface="Lato" panose="020F0502020204030203" pitchFamily="34" charset="77"/>
              </a:rPr>
            </a:br>
            <a:r>
              <a:rPr lang="en-US" sz="1000" dirty="0">
                <a:latin typeface="Lato" panose="020F0502020204030203" pitchFamily="34" charset="77"/>
              </a:rPr>
              <a:t> </a:t>
            </a:r>
          </a:p>
          <a:p>
            <a:pPr algn="ctr"/>
            <a:r>
              <a:rPr lang="en-US" sz="2400" dirty="0">
                <a:latin typeface="Lato" panose="020F0502020204030203" pitchFamily="34" charset="77"/>
              </a:rPr>
              <a:t>Dominique N. Martinez</a:t>
            </a:r>
          </a:p>
          <a:p>
            <a:pPr algn="ctr"/>
            <a:r>
              <a:rPr lang="en-US" sz="2400" dirty="0">
                <a:latin typeface="Lato" panose="020F0502020204030203" pitchFamily="34" charset="77"/>
                <a:hlinkClick r:id="rId4"/>
              </a:rPr>
              <a:t>dmartinez@childtrends.org</a:t>
            </a:r>
            <a:r>
              <a:rPr lang="en-US" sz="2400" dirty="0">
                <a:latin typeface="Lato" panose="020F0502020204030203" pitchFamily="34" charset="77"/>
              </a:rPr>
              <a:t>  </a:t>
            </a:r>
          </a:p>
        </p:txBody>
      </p:sp>
      <p:sp>
        <p:nvSpPr>
          <p:cNvPr id="14" name="Title 1">
            <a:extLst>
              <a:ext uri="{FF2B5EF4-FFF2-40B4-BE49-F238E27FC236}">
                <a16:creationId xmlns:a16="http://schemas.microsoft.com/office/drawing/2014/main" id="{1F89FCB4-6864-9240-0AF3-C5B207EFE90A}"/>
              </a:ext>
            </a:extLst>
          </p:cNvPr>
          <p:cNvSpPr>
            <a:spLocks noGrp="1"/>
          </p:cNvSpPr>
          <p:nvPr>
            <p:ph type="title"/>
          </p:nvPr>
        </p:nvSpPr>
        <p:spPr>
          <a:xfrm>
            <a:off x="1034095" y="1016891"/>
            <a:ext cx="9894372" cy="1006475"/>
          </a:xfrm>
        </p:spPr>
        <p:txBody>
          <a:bodyPr>
            <a:normAutofit fontScale="90000"/>
          </a:bodyPr>
          <a:lstStyle/>
          <a:p>
            <a:pPr algn="ctr"/>
            <a:r>
              <a:rPr lang="en-US" sz="4400" spc="0">
                <a:solidFill>
                  <a:srgbClr val="D0EDF8"/>
                </a:solidFill>
              </a:rPr>
              <a:t>Closing Thoughts</a:t>
            </a:r>
            <a:br>
              <a:rPr lang="en-US" b="1">
                <a:solidFill>
                  <a:srgbClr val="D0EDF8"/>
                </a:solidFill>
                <a:effectLst/>
                <a:latin typeface="__Lato_6c6f2f"/>
              </a:rPr>
            </a:br>
            <a:br>
              <a:rPr lang="en-US"/>
            </a:br>
            <a:endParaRPr lang="en-US"/>
          </a:p>
        </p:txBody>
      </p:sp>
      <p:sp>
        <p:nvSpPr>
          <p:cNvPr id="3" name="Rectangle 2">
            <a:extLst>
              <a:ext uri="{FF2B5EF4-FFF2-40B4-BE49-F238E27FC236}">
                <a16:creationId xmlns:a16="http://schemas.microsoft.com/office/drawing/2014/main" id="{48313F37-3133-4B6E-FE33-BA1D90DFAE4F}"/>
              </a:ext>
            </a:extLst>
          </p:cNvPr>
          <p:cNvSpPr/>
          <p:nvPr/>
        </p:nvSpPr>
        <p:spPr>
          <a:xfrm>
            <a:off x="7033294" y="2500011"/>
            <a:ext cx="3895173" cy="3262432"/>
          </a:xfrm>
          <a:prstGeom prst="rect">
            <a:avLst/>
          </a:prstGeom>
          <a:solidFill>
            <a:srgbClr val="214C6C"/>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Graphic 11" descr="Mailbox with solid fill">
            <a:extLst>
              <a:ext uri="{FF2B5EF4-FFF2-40B4-BE49-F238E27FC236}">
                <a16:creationId xmlns:a16="http://schemas.microsoft.com/office/drawing/2014/main" id="{5AB6D97D-2ECC-1E4B-9621-06679AD689AC}"/>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7990550" y="3140897"/>
            <a:ext cx="1980659" cy="1980659"/>
          </a:xfrm>
          <a:prstGeom prst="rect">
            <a:avLst/>
          </a:prstGeom>
        </p:spPr>
      </p:pic>
      <p:sp>
        <p:nvSpPr>
          <p:cNvPr id="5" name="TextBox 4">
            <a:extLst>
              <a:ext uri="{FF2B5EF4-FFF2-40B4-BE49-F238E27FC236}">
                <a16:creationId xmlns:a16="http://schemas.microsoft.com/office/drawing/2014/main" id="{05BA1F6D-09FF-F9CE-6C85-CB2C643CCE03}"/>
              </a:ext>
            </a:extLst>
          </p:cNvPr>
          <p:cNvSpPr txBox="1"/>
          <p:nvPr/>
        </p:nvSpPr>
        <p:spPr>
          <a:xfrm>
            <a:off x="1650989" y="1876968"/>
            <a:ext cx="4677547" cy="769441"/>
          </a:xfrm>
          <a:prstGeom prst="rect">
            <a:avLst/>
          </a:prstGeom>
          <a:noFill/>
        </p:spPr>
        <p:txBody>
          <a:bodyPr wrap="square" rtlCol="0">
            <a:spAutoFit/>
          </a:bodyPr>
          <a:lstStyle/>
          <a:p>
            <a:pPr algn="ctr"/>
            <a:r>
              <a:rPr lang="en-US" sz="4400" b="1" dirty="0">
                <a:latin typeface="Lato" panose="020F0502020204030203" pitchFamily="34" charset="77"/>
                <a:cs typeface="Gotham Bold" pitchFamily="2" charset="0"/>
              </a:rPr>
              <a:t>Thank you!</a:t>
            </a:r>
          </a:p>
        </p:txBody>
      </p:sp>
    </p:spTree>
    <p:extLst>
      <p:ext uri="{BB962C8B-B14F-4D97-AF65-F5344CB8AC3E}">
        <p14:creationId xmlns:p14="http://schemas.microsoft.com/office/powerpoint/2010/main" val="1987441833"/>
      </p:ext>
    </p:extLst>
  </p:cSld>
  <p:clrMapOvr>
    <a:masterClrMapping/>
  </p:clrMapOvr>
</p:sld>
</file>

<file path=ppt/theme/theme1.xml><?xml version="1.0" encoding="utf-8"?>
<a:theme xmlns:a="http://schemas.openxmlformats.org/drawingml/2006/main" name="ClassicFrameVTI">
  <a:themeElements>
    <a:clrScheme name="Custom 7">
      <a:dk1>
        <a:srgbClr val="000000"/>
      </a:dk1>
      <a:lt1>
        <a:srgbClr val="FFFFFF"/>
      </a:lt1>
      <a:dk2>
        <a:srgbClr val="4C1A53"/>
      </a:dk2>
      <a:lt2>
        <a:srgbClr val="962473"/>
      </a:lt2>
      <a:accent1>
        <a:srgbClr val="0A345B"/>
      </a:accent1>
      <a:accent2>
        <a:srgbClr val="007CC2"/>
      </a:accent2>
      <a:accent3>
        <a:srgbClr val="90D8F8"/>
      </a:accent3>
      <a:accent4>
        <a:srgbClr val="204C6C"/>
      </a:accent4>
      <a:accent5>
        <a:srgbClr val="E6E7E8"/>
      </a:accent5>
      <a:accent6>
        <a:srgbClr val="D3EFFC"/>
      </a:accent6>
      <a:hlink>
        <a:srgbClr val="56804D"/>
      </a:hlink>
      <a:folHlink>
        <a:srgbClr val="7F7F7F"/>
      </a:folHlink>
    </a:clrScheme>
    <a:fontScheme name="Goudy and Gill Sans">
      <a:majorFont>
        <a:latin typeface="Goudy Old Style"/>
        <a:ea typeface=""/>
        <a:cs typeface=""/>
      </a:majorFont>
      <a:minorFont>
        <a:latin typeface="Gill Sans M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ClassicFrameVTI" id="{4FA2A165-EC65-4FB0-B019-8C8876A1D8E3}" vid="{9D78F1F1-8226-42FD-A1A3-975EDF6D60F8}"/>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TaxCatchAll xmlns="479468a1-1719-47a5-8fc1-dd2f516ff861" xsi:nil="true"/>
    <lcf76f155ced4ddcb4097134ff3c332f xmlns="981a7878-17f0-4178-b901-21ce503fc889">
      <Terms xmlns="http://schemas.microsoft.com/office/infopath/2007/PartnerControls"/>
    </lcf76f155ced4ddcb4097134ff3c332f>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B0290B01519DA843987B690BBBD04399" ma:contentTypeVersion="15" ma:contentTypeDescription="Create a new document." ma:contentTypeScope="" ma:versionID="229eb3a52e623229eae67dd37b28bd46">
  <xsd:schema xmlns:xsd="http://www.w3.org/2001/XMLSchema" xmlns:xs="http://www.w3.org/2001/XMLSchema" xmlns:p="http://schemas.microsoft.com/office/2006/metadata/properties" xmlns:ns2="479468a1-1719-47a5-8fc1-dd2f516ff861" xmlns:ns3="981a7878-17f0-4178-b901-21ce503fc889" targetNamespace="http://schemas.microsoft.com/office/2006/metadata/properties" ma:root="true" ma:fieldsID="257d20069ddf155f20eea70dec4b5024" ns2:_="" ns3:_="">
    <xsd:import namespace="479468a1-1719-47a5-8fc1-dd2f516ff861"/>
    <xsd:import namespace="981a7878-17f0-4178-b901-21ce503fc889"/>
    <xsd:element name="properties">
      <xsd:complexType>
        <xsd:sequence>
          <xsd:element name="documentManagement">
            <xsd:complexType>
              <xsd:all>
                <xsd:element ref="ns2:SharedWithUsers" minOccurs="0"/>
                <xsd:element ref="ns2:SharedWithDetails" minOccurs="0"/>
                <xsd:element ref="ns3:MediaServiceMetadata" minOccurs="0"/>
                <xsd:element ref="ns3:MediaServiceFastMetadata" minOccurs="0"/>
                <xsd:element ref="ns3:MediaServiceDateTaken" minOccurs="0"/>
                <xsd:element ref="ns3:MediaLengthInSeconds" minOccurs="0"/>
                <xsd:element ref="ns3:lcf76f155ced4ddcb4097134ff3c332f" minOccurs="0"/>
                <xsd:element ref="ns2:TaxCatchAll" minOccurs="0"/>
                <xsd:element ref="ns3:MediaServiceOCR" minOccurs="0"/>
                <xsd:element ref="ns3:MediaServiceGenerationTime" minOccurs="0"/>
                <xsd:element ref="ns3:MediaServiceEventHashCode" minOccurs="0"/>
                <xsd:element ref="ns3:MediaServiceObjectDetectorVersions" minOccurs="0"/>
                <xsd:element ref="ns3:MediaServiceLocation" minOccurs="0"/>
                <xsd:element ref="ns3: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479468a1-1719-47a5-8fc1-dd2f516ff861" elementFormDefault="qualified">
    <xsd:import namespace="http://schemas.microsoft.com/office/2006/documentManagement/types"/>
    <xsd:import namespace="http://schemas.microsoft.com/office/infopath/2007/PartnerControls"/>
    <xsd:element name="SharedWithUsers" ma:index="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Shared With Details" ma:internalName="SharedWithDetails" ma:readOnly="true">
      <xsd:simpleType>
        <xsd:restriction base="dms:Note">
          <xsd:maxLength value="255"/>
        </xsd:restriction>
      </xsd:simpleType>
    </xsd:element>
    <xsd:element name="TaxCatchAll" ma:index="16" nillable="true" ma:displayName="Taxonomy Catch All Column" ma:hidden="true" ma:list="{b3bf1ecc-3de7-489a-b66e-c93e9517701d}" ma:internalName="TaxCatchAll" ma:showField="CatchAllData" ma:web="479468a1-1719-47a5-8fc1-dd2f516ff861">
      <xsd:complexType>
        <xsd:complexContent>
          <xsd:extension base="dms:MultiChoiceLookup">
            <xsd:sequence>
              <xsd:element name="Value" type="dms:Lookup" maxOccurs="unbounded" minOccurs="0" nillable="true"/>
            </xsd:sequence>
          </xsd:extension>
        </xsd:complexContent>
      </xsd:complexType>
    </xsd:element>
  </xsd:schema>
  <xsd:schema xmlns:xsd="http://www.w3.org/2001/XMLSchema" xmlns:xs="http://www.w3.org/2001/XMLSchema" xmlns:dms="http://schemas.microsoft.com/office/2006/documentManagement/types" xmlns:pc="http://schemas.microsoft.com/office/infopath/2007/PartnerControls" targetNamespace="981a7878-17f0-4178-b901-21ce503fc889" elementFormDefault="qualified">
    <xsd:import namespace="http://schemas.microsoft.com/office/2006/documentManagement/types"/>
    <xsd:import namespace="http://schemas.microsoft.com/office/infopath/2007/PartnerControls"/>
    <xsd:element name="MediaServiceMetadata" ma:index="10" nillable="true" ma:displayName="MediaServiceMetadata" ma:hidden="true" ma:internalName="MediaServiceMetadata" ma:readOnly="true">
      <xsd:simpleType>
        <xsd:restriction base="dms:Note"/>
      </xsd:simpleType>
    </xsd:element>
    <xsd:element name="MediaServiceFastMetadata" ma:index="11" nillable="true" ma:displayName="MediaServiceFastMetadata" ma:hidden="true" ma:internalName="MediaServiceFastMetadata" ma:readOnly="true">
      <xsd:simpleType>
        <xsd:restriction base="dms:Note"/>
      </xsd:simpleType>
    </xsd:element>
    <xsd:element name="MediaServiceDateTaken" ma:index="12" nillable="true" ma:displayName="MediaServiceDateTaken" ma:hidden="true" ma:internalName="MediaServiceDateTaken" ma:readOnly="true">
      <xsd:simpleType>
        <xsd:restriction base="dms:Text"/>
      </xsd:simpleType>
    </xsd:element>
    <xsd:element name="MediaLengthInSeconds" ma:index="13" nillable="true" ma:displayName="Length (seconds)" ma:internalName="MediaLengthInSeconds" ma:readOnly="true">
      <xsd:simpleType>
        <xsd:restriction base="dms:Unknown"/>
      </xsd:simpleType>
    </xsd:element>
    <xsd:element name="lcf76f155ced4ddcb4097134ff3c332f" ma:index="15" nillable="true" ma:taxonomy="true" ma:internalName="lcf76f155ced4ddcb4097134ff3c332f" ma:taxonomyFieldName="MediaServiceImageTags" ma:displayName="Image Tags" ma:readOnly="false" ma:fieldId="{5cf76f15-5ced-4ddc-b409-7134ff3c332f}" ma:taxonomyMulti="true" ma:sspId="9a2d5906-ebfb-4202-afee-66182c869d70" ma:termSetId="09814cd3-568e-fe90-9814-8d621ff8fb84" ma:anchorId="fba54fb3-c3e1-fe81-a776-ca4b69148c4d" ma:open="true" ma:isKeyword="false">
      <xsd:complexType>
        <xsd:sequence>
          <xsd:element ref="pc:Terms" minOccurs="0" maxOccurs="1"/>
        </xsd:sequence>
      </xsd:complexType>
    </xsd:element>
    <xsd:element name="MediaServiceOCR" ma:index="17" nillable="true" ma:displayName="Extracted Text" ma:internalName="MediaServiceOCR" ma:readOnly="true">
      <xsd:simpleType>
        <xsd:restriction base="dms:Note">
          <xsd:maxLength value="255"/>
        </xsd:restriction>
      </xsd:simpleType>
    </xsd:element>
    <xsd:element name="MediaServiceGenerationTime" ma:index="18" nillable="true" ma:displayName="MediaServiceGenerationTime" ma:hidden="true" ma:internalName="MediaServiceGenerationTime" ma:readOnly="true">
      <xsd:simpleType>
        <xsd:restriction base="dms:Text"/>
      </xsd:simpleType>
    </xsd:element>
    <xsd:element name="MediaServiceEventHashCode" ma:index="19" nillable="true" ma:displayName="MediaServiceEventHashCode" ma:hidden="true" ma:internalName="MediaServiceEventHashCode" ma:readOnly="true">
      <xsd:simpleType>
        <xsd:restriction base="dms:Text"/>
      </xsd:simpleType>
    </xsd:element>
    <xsd:element name="MediaServiceObjectDetectorVersions" ma:index="20" nillable="true" ma:displayName="MediaServiceObjectDetectorVersions" ma:hidden="true" ma:indexed="true" ma:internalName="MediaServiceObjectDetectorVersions" ma:readOnly="true">
      <xsd:simpleType>
        <xsd:restriction base="dms:Text"/>
      </xsd:simpleType>
    </xsd:element>
    <xsd:element name="MediaServiceLocation" ma:index="21" nillable="true" ma:displayName="Location" ma:indexed="true" ma:internalName="MediaServiceLocation" ma:readOnly="true">
      <xsd:simpleType>
        <xsd:restriction base="dms:Text"/>
      </xsd:simpleType>
    </xsd:element>
    <xsd:element name="MediaServiceSearchProperties" ma:index="22" nillable="true" ma:displayName="MediaServiceSearchProperties" ma:hidden="true" ma:internalName="MediaServiceSearchProperties" ma:readOnly="true">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390456B7-3B43-4A81-90B2-888AA8D28A2E}">
  <ds:schemaRefs>
    <ds:schemaRef ds:uri="http://schemas.microsoft.com/office/2006/metadata/properties"/>
    <ds:schemaRef ds:uri="http://schemas.microsoft.com/office/2006/documentManagement/types"/>
    <ds:schemaRef ds:uri="5988497e-2e17-43b2-af0d-95c0d4d5f2dc"/>
    <ds:schemaRef ds:uri="http://schemas.microsoft.com/office/infopath/2007/PartnerControls"/>
    <ds:schemaRef ds:uri="http://schemas.openxmlformats.org/package/2006/metadata/core-properties"/>
    <ds:schemaRef ds:uri="http://www.w3.org/XML/1998/namespace"/>
    <ds:schemaRef ds:uri="http://purl.org/dc/elements/1.1/"/>
    <ds:schemaRef ds:uri="f3bdd3e4-e979-49cc-96da-aa3924f3c765"/>
    <ds:schemaRef ds:uri="http://purl.org/dc/dcmitype/"/>
    <ds:schemaRef ds:uri="http://purl.org/dc/terms/"/>
    <ds:schemaRef ds:uri="479468a1-1719-47a5-8fc1-dd2f516ff861"/>
    <ds:schemaRef ds:uri="981a7878-17f0-4178-b901-21ce503fc889"/>
  </ds:schemaRefs>
</ds:datastoreItem>
</file>

<file path=customXml/itemProps2.xml><?xml version="1.0" encoding="utf-8"?>
<ds:datastoreItem xmlns:ds="http://schemas.openxmlformats.org/officeDocument/2006/customXml" ds:itemID="{0EDC2683-0721-42BC-A696-502A527B7466}">
  <ds:schemaRefs>
    <ds:schemaRef ds:uri="http://schemas.microsoft.com/sharepoint/v3/contenttype/forms"/>
  </ds:schemaRefs>
</ds:datastoreItem>
</file>

<file path=customXml/itemProps3.xml><?xml version="1.0" encoding="utf-8"?>
<ds:datastoreItem xmlns:ds="http://schemas.openxmlformats.org/officeDocument/2006/customXml" ds:itemID="{4FC26C8E-E091-41DB-A651-0D6D3872009A}">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479468a1-1719-47a5-8fc1-dd2f516ff861"/>
    <ds:schemaRef ds:uri="981a7878-17f0-4178-b901-21ce503fc889"/>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otalTime>0</TotalTime>
  <Words>1081</Words>
  <Application>Microsoft Macintosh PowerPoint</Application>
  <PresentationFormat>Widescreen</PresentationFormat>
  <Paragraphs>111</Paragraphs>
  <Slides>21</Slides>
  <Notes>10</Notes>
  <HiddenSlides>0</HiddenSlides>
  <MMClips>2</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21</vt:i4>
      </vt:variant>
    </vt:vector>
  </HeadingPairs>
  <TitlesOfParts>
    <vt:vector size="29" baseType="lpstr">
      <vt:lpstr>__Lato_6c6f2f</vt:lpstr>
      <vt:lpstr>Aptos</vt:lpstr>
      <vt:lpstr>Arial</vt:lpstr>
      <vt:lpstr>Gill Sans MT</vt:lpstr>
      <vt:lpstr>Gotham Bold</vt:lpstr>
      <vt:lpstr>GT Walsheim</vt:lpstr>
      <vt:lpstr>Lato</vt:lpstr>
      <vt:lpstr>ClassicFrameVTI</vt:lpstr>
      <vt:lpstr>PowerPoint Presentation</vt:lpstr>
      <vt:lpstr>Agenda  </vt:lpstr>
      <vt:lpstr>PowerPoint Presentation</vt:lpstr>
      <vt:lpstr>Facilitators  </vt:lpstr>
      <vt:lpstr>PowerPoint Presentation</vt:lpstr>
      <vt:lpstr>Childhood Reflections: Small Group Discussion and Share-Out</vt:lpstr>
      <vt:lpstr>PowerPoint Presentation</vt:lpstr>
      <vt:lpstr>Dolls Studies (1939)</vt:lpstr>
      <vt:lpstr>Discussion Question</vt:lpstr>
      <vt:lpstr>Influence on Brown v. Board (1954)</vt:lpstr>
      <vt:lpstr>70 Years Since Brown</vt:lpstr>
      <vt:lpstr>Interventions Can Make a Difference</vt:lpstr>
      <vt:lpstr>PowerPoint Presentation</vt:lpstr>
      <vt:lpstr>Recent Research: What We Know</vt:lpstr>
      <vt:lpstr>Diverse Books and Positive Racial Identity</vt:lpstr>
      <vt:lpstr>A Curated List of Diverse Children’s Books</vt:lpstr>
      <vt:lpstr>Diverse Books in Practice</vt:lpstr>
      <vt:lpstr>PowerPoint Presentation</vt:lpstr>
      <vt:lpstr>Takeaways and Application</vt:lpstr>
      <vt:lpstr>PowerPoint Presentation</vt:lpstr>
      <vt:lpstr>Closing Thoughts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Dominique Martinez (They/Them/Theirs)</dc:creator>
  <cp:lastModifiedBy>Jessica Faith</cp:lastModifiedBy>
  <cp:revision>3</cp:revision>
  <dcterms:created xsi:type="dcterms:W3CDTF">2025-02-04T15:51:03Z</dcterms:created>
  <dcterms:modified xsi:type="dcterms:W3CDTF">2025-05-28T17:18:08Z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0x010100B0290B01519DA843987B690BBBD04399</vt:lpwstr>
  </property>
  <property fmtid="{D5CDD505-2E9C-101B-9397-08002B2CF9AE}" pid="3" name="MediaServiceImageTags">
    <vt:lpwstr/>
  </property>
</Properties>
</file>