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notesSlides/notesSlide2.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3.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5.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6.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notesSlides/notesSlide8.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notesSlides/notesSlide9.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10.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5117" r:id="rId3"/>
  </p:sldMasterIdLst>
  <p:notesMasterIdLst>
    <p:notesMasterId r:id="rId33"/>
  </p:notesMasterIdLst>
  <p:handoutMasterIdLst>
    <p:handoutMasterId r:id="rId34"/>
  </p:handoutMasterIdLst>
  <p:sldIdLst>
    <p:sldId id="275" r:id="rId4"/>
    <p:sldId id="2147473942" r:id="rId5"/>
    <p:sldId id="2147473214" r:id="rId6"/>
    <p:sldId id="2147473915" r:id="rId7"/>
    <p:sldId id="2147473937" r:id="rId8"/>
    <p:sldId id="2147473916" r:id="rId9"/>
    <p:sldId id="2147473934" r:id="rId10"/>
    <p:sldId id="2147473940" r:id="rId11"/>
    <p:sldId id="2147473919" r:id="rId12"/>
    <p:sldId id="2147473921" r:id="rId13"/>
    <p:sldId id="2147473939" r:id="rId14"/>
    <p:sldId id="2147473904" r:id="rId15"/>
    <p:sldId id="2147473923" r:id="rId16"/>
    <p:sldId id="2147473941" r:id="rId17"/>
    <p:sldId id="2147473944" r:id="rId18"/>
    <p:sldId id="2147473943" r:id="rId19"/>
    <p:sldId id="2147473931" r:id="rId20"/>
    <p:sldId id="2147473935" r:id="rId21"/>
    <p:sldId id="2147473914" r:id="rId22"/>
    <p:sldId id="2147473933" r:id="rId23"/>
    <p:sldId id="2147473885" r:id="rId24"/>
    <p:sldId id="2147473924" r:id="rId25"/>
    <p:sldId id="2147473925" r:id="rId26"/>
    <p:sldId id="2147473926" r:id="rId27"/>
    <p:sldId id="2147473927" r:id="rId28"/>
    <p:sldId id="2147473928" r:id="rId29"/>
    <p:sldId id="2147473929" r:id="rId30"/>
    <p:sldId id="2147473920" r:id="rId31"/>
    <p:sldId id="348" r:id="rId32"/>
  </p:sldIdLst>
  <p:sldSz cx="12192000" cy="6858000"/>
  <p:notesSz cx="6797675" cy="9928225"/>
  <p:custShowLst>
    <p:custShow name="Format Guide Workshop" id="0">
      <p:sldLst/>
    </p:custShow>
  </p:custShowLst>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D8EB3E-9011-113C-EED7-27CCF5F1F58D}" name="Guest User" initials="GU" userId="S::urn:spo:anon#eb5bd443bebf678ae954ba934b3ef7d8840b1eb306bf213460dfd78093239dc3::" providerId="AD"/>
  <p188:author id="{F1CE5861-C658-8D25-FF44-DC7170EF5352}" name="Vidya Ragoo" initials="VR" userId="S::vragoo@parentchildplus.org::c470b08b-b81b-4128-9b5e-bb5ebe50380f" providerId="AD"/>
  <p188:author id="{0887FD7B-DC65-A030-2289-084CA23A9C87}" name="Sarah Walzer" initials="SW" userId="S::swalzer@parentchildplus.org::d43313e2-7d70-4528-b84b-28edbf2481f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erri Kemp Zielenski" initials="TKZ" lastIdx="1" clrIdx="0">
    <p:extLst>
      <p:ext uri="{19B8F6BF-5375-455C-9EA6-DF929625EA0E}">
        <p15:presenceInfo xmlns:p15="http://schemas.microsoft.com/office/powerpoint/2012/main" userId="S::tkempzielenski@parentchildplus.org::e61bfc35-0471-4535-8523-945789a9c9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E"/>
    <a:srgbClr val="99D1FF"/>
    <a:srgbClr val="D9D9D9"/>
    <a:srgbClr val="D6EDFF"/>
    <a:srgbClr val="003865"/>
    <a:srgbClr val="61B8FF"/>
    <a:srgbClr val="33A4FF"/>
    <a:srgbClr val="0071CB"/>
    <a:srgbClr val="A6A6A6"/>
    <a:srgbClr val="999D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E4FE1F-06CC-D55E-CB19-F8E6902EEE11}" v="1327" dt="2023-06-14T21:17:11.965"/>
    <p1510:client id="{9A9B1579-8407-4496-B114-13AEE022506E}" v="252" dt="2023-06-12T20:34:26.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328"/>
  </p:normalViewPr>
  <p:slideViewPr>
    <p:cSldViewPr snapToGrid="0">
      <p:cViewPr varScale="1">
        <p:scale>
          <a:sx n="71" d="100"/>
          <a:sy n="71" d="100"/>
        </p:scale>
        <p:origin x="1384" y="168"/>
      </p:cViewPr>
      <p:guideLst>
        <p:guide orient="horz" pos="2136"/>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gs" Target="tags/tag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80293501048218E-2"/>
          <c:y val="4.1666666666666664E-2"/>
          <c:w val="0.95639412997903561"/>
          <c:h val="0.91666666666666663"/>
        </c:manualLayout>
      </c:layout>
      <c:barChart>
        <c:barDir val="col"/>
        <c:grouping val="stacked"/>
        <c:varyColors val="0"/>
        <c:ser>
          <c:idx val="0"/>
          <c:order val="0"/>
          <c:spPr>
            <a:solidFill>
              <a:srgbClr val="E2E2E2"/>
            </a:solidFill>
            <a:ln>
              <a:noFill/>
            </a:ln>
          </c:spPr>
          <c:invertIfNegative val="0"/>
          <c:val>
            <c:numRef>
              <c:f>Sheet1!$A$1:$E$1</c:f>
              <c:numCache>
                <c:formatCode>General</c:formatCode>
                <c:ptCount val="5"/>
                <c:pt idx="0">
                  <c:v>262829.031176663</c:v>
                </c:pt>
                <c:pt idx="2">
                  <c:v>415622.41142666293</c:v>
                </c:pt>
                <c:pt idx="4">
                  <c:v>576055.4606891633</c:v>
                </c:pt>
              </c:numCache>
            </c:numRef>
          </c:val>
          <c:extLst>
            <c:ext xmlns:c16="http://schemas.microsoft.com/office/drawing/2014/chart" uri="{C3380CC4-5D6E-409C-BE32-E72D297353CC}">
              <c16:uniqueId val="{00000000-C43F-410A-9A88-96CCA724121C}"/>
            </c:ext>
          </c:extLst>
        </c:ser>
        <c:ser>
          <c:idx val="1"/>
          <c:order val="1"/>
          <c:spPr>
            <a:solidFill>
              <a:schemeClr val="accent1"/>
            </a:solidFill>
            <a:ln>
              <a:noFill/>
            </a:ln>
          </c:spPr>
          <c:invertIfNegative val="0"/>
          <c:val>
            <c:numRef>
              <c:f>Sheet1!$A$2:$E$2</c:f>
              <c:numCache>
                <c:formatCode>General</c:formatCode>
                <c:ptCount val="5"/>
                <c:pt idx="0">
                  <c:v>207500</c:v>
                </c:pt>
                <c:pt idx="2">
                  <c:v>435750</c:v>
                </c:pt>
                <c:pt idx="4">
                  <c:v>457537.5</c:v>
                </c:pt>
              </c:numCache>
            </c:numRef>
          </c:val>
          <c:extLst>
            <c:ext xmlns:c16="http://schemas.microsoft.com/office/drawing/2014/chart" uri="{C3380CC4-5D6E-409C-BE32-E72D297353CC}">
              <c16:uniqueId val="{00000001-C43F-410A-9A88-96CCA724121C}"/>
            </c:ext>
          </c:extLst>
        </c:ser>
        <c:ser>
          <c:idx val="2"/>
          <c:order val="2"/>
          <c:spPr>
            <a:solidFill>
              <a:srgbClr val="007ADE"/>
            </a:solidFill>
            <a:ln>
              <a:noFill/>
            </a:ln>
          </c:spPr>
          <c:invertIfNegative val="0"/>
          <c:val>
            <c:numRef>
              <c:f>Sheet1!$A$3:$E$3</c:f>
              <c:numCache>
                <c:formatCode>General</c:formatCode>
                <c:ptCount val="5"/>
                <c:pt idx="0">
                  <c:v>525000</c:v>
                </c:pt>
                <c:pt idx="2">
                  <c:v>275000</c:v>
                </c:pt>
                <c:pt idx="4">
                  <c:v>200000</c:v>
                </c:pt>
              </c:numCache>
            </c:numRef>
          </c:val>
          <c:extLst>
            <c:ext xmlns:c16="http://schemas.microsoft.com/office/drawing/2014/chart" uri="{C3380CC4-5D6E-409C-BE32-E72D297353CC}">
              <c16:uniqueId val="{00000002-C43F-410A-9A88-96CCA724121C}"/>
            </c:ext>
          </c:extLst>
        </c:ser>
        <c:ser>
          <c:idx val="3"/>
          <c:order val="3"/>
          <c:spPr>
            <a:solidFill>
              <a:srgbClr val="00AB8E"/>
            </a:solidFill>
            <a:ln>
              <a:noFill/>
            </a:ln>
          </c:spPr>
          <c:invertIfNegative val="0"/>
          <c:val>
            <c:numRef>
              <c:f>Sheet1!$A$4:$E$4</c:f>
              <c:numCache>
                <c:formatCode>General</c:formatCode>
                <c:ptCount val="5"/>
                <c:pt idx="0">
                  <c:v>207795</c:v>
                </c:pt>
                <c:pt idx="2">
                  <c:v>162571</c:v>
                </c:pt>
                <c:pt idx="4">
                  <c:v>184692.00000000047</c:v>
                </c:pt>
              </c:numCache>
            </c:numRef>
          </c:val>
          <c:extLst>
            <c:ext xmlns:c16="http://schemas.microsoft.com/office/drawing/2014/chart" uri="{C3380CC4-5D6E-409C-BE32-E72D297353CC}">
              <c16:uniqueId val="{00000003-C43F-410A-9A88-96CCA724121C}"/>
            </c:ext>
          </c:extLst>
        </c:ser>
        <c:ser>
          <c:idx val="4"/>
          <c:order val="4"/>
          <c:spPr>
            <a:solidFill>
              <a:srgbClr val="848886"/>
            </a:solidFill>
            <a:ln>
              <a:noFill/>
            </a:ln>
          </c:spPr>
          <c:invertIfNegative val="0"/>
          <c:val>
            <c:numRef>
              <c:f>Sheet1!$A$5:$E$5</c:f>
              <c:numCache>
                <c:formatCode>General</c:formatCode>
                <c:ptCount val="5"/>
                <c:pt idx="0">
                  <c:v>144000</c:v>
                </c:pt>
              </c:numCache>
            </c:numRef>
          </c:val>
          <c:extLst>
            <c:ext xmlns:c16="http://schemas.microsoft.com/office/drawing/2014/chart" uri="{C3380CC4-5D6E-409C-BE32-E72D297353CC}">
              <c16:uniqueId val="{00000004-C43F-410A-9A88-96CCA724121C}"/>
            </c:ext>
          </c:extLst>
        </c:ser>
        <c:dLbls>
          <c:showLegendKey val="0"/>
          <c:showVal val="0"/>
          <c:showCatName val="0"/>
          <c:showSerName val="0"/>
          <c:showPercent val="0"/>
          <c:showBubbleSize val="0"/>
        </c:dLbls>
        <c:gapWidth val="0"/>
        <c:overlap val="100"/>
        <c:axId val="1752920047"/>
        <c:axId val="1"/>
      </c:barChart>
      <c:catAx>
        <c:axId val="1752920047"/>
        <c:scaling>
          <c:orientation val="minMax"/>
        </c:scaling>
        <c:delete val="0"/>
        <c:axPos val="b"/>
        <c:majorGridlines>
          <c:spPr>
            <a:ln>
              <a:noFill/>
            </a:ln>
          </c:spPr>
        </c:majorGridlines>
        <c:majorTickMark val="none"/>
        <c:minorTickMark val="none"/>
        <c:tickLblPos val="none"/>
        <c:spPr>
          <a:ln w="9525" cmpd="sng" algn="ctr">
            <a:solidFill>
              <a:srgbClr val="808080"/>
            </a:solidFill>
            <a:prstDash val="solid"/>
          </a:ln>
        </c:spPr>
        <c:crossAx val="1"/>
        <c:crosses val="min"/>
        <c:auto val="0"/>
        <c:lblAlgn val="ctr"/>
        <c:lblOffset val="100"/>
        <c:noMultiLvlLbl val="0"/>
      </c:catAx>
      <c:valAx>
        <c:axId val="1"/>
        <c:scaling>
          <c:orientation val="minMax"/>
          <c:max val="1418284.9606891638"/>
          <c:min val="0"/>
        </c:scaling>
        <c:delete val="1"/>
        <c:axPos val="l"/>
        <c:numFmt formatCode="General" sourceLinked="1"/>
        <c:majorTickMark val="out"/>
        <c:minorTickMark val="none"/>
        <c:tickLblPos val="nextTo"/>
        <c:crossAx val="1752920047"/>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2945659" cy="498136"/>
          </a:xfrm>
          <a:prstGeom prst="rect">
            <a:avLst/>
          </a:prstGeom>
        </p:spPr>
        <p:txBody>
          <a:bodyPr vert="horz" lIns="92492" tIns="46246" rIns="92492" bIns="46246" rtlCol="0"/>
          <a:lstStyle>
            <a:lvl1pPr algn="l">
              <a:defRPr sz="1200"/>
            </a:lvl1pPr>
          </a:lstStyle>
          <a:p>
            <a:endParaRPr lang="en-US" sz="800"/>
          </a:p>
        </p:txBody>
      </p:sp>
      <p:sp>
        <p:nvSpPr>
          <p:cNvPr id="3" name="Date Placeholder 2"/>
          <p:cNvSpPr>
            <a:spLocks noGrp="1"/>
          </p:cNvSpPr>
          <p:nvPr>
            <p:ph type="dt" sz="quarter" idx="1"/>
          </p:nvPr>
        </p:nvSpPr>
        <p:spPr>
          <a:xfrm>
            <a:off x="3850446" y="3"/>
            <a:ext cx="2945659" cy="498136"/>
          </a:xfrm>
          <a:prstGeom prst="rect">
            <a:avLst/>
          </a:prstGeom>
        </p:spPr>
        <p:txBody>
          <a:bodyPr vert="horz" lIns="92492" tIns="46246" rIns="92492" bIns="46246" rtlCol="0"/>
          <a:lstStyle>
            <a:lvl1pPr algn="r">
              <a:defRPr sz="1200"/>
            </a:lvl1pPr>
          </a:lstStyle>
          <a:p>
            <a:fld id="{57691E93-EF64-46CC-85E2-BBB5BEDB9501}" type="datetimeFigureOut">
              <a:rPr lang="en-US" sz="800"/>
              <a:t>10/11/24</a:t>
            </a:fld>
            <a:endParaRPr lang="en-US" sz="800"/>
          </a:p>
        </p:txBody>
      </p:sp>
      <p:sp>
        <p:nvSpPr>
          <p:cNvPr id="4" name="Footer Placeholder 3"/>
          <p:cNvSpPr>
            <a:spLocks noGrp="1"/>
          </p:cNvSpPr>
          <p:nvPr>
            <p:ph type="ftr" sz="quarter" idx="2"/>
          </p:nvPr>
        </p:nvSpPr>
        <p:spPr>
          <a:xfrm>
            <a:off x="2" y="9430094"/>
            <a:ext cx="2945659" cy="498135"/>
          </a:xfrm>
          <a:prstGeom prst="rect">
            <a:avLst/>
          </a:prstGeom>
        </p:spPr>
        <p:txBody>
          <a:bodyPr vert="horz" lIns="92492" tIns="46246" rIns="92492" bIns="46246" rtlCol="0" anchor="b"/>
          <a:lstStyle>
            <a:lvl1pPr algn="l">
              <a:defRPr sz="1200"/>
            </a:lvl1pPr>
          </a:lstStyle>
          <a:p>
            <a:endParaRPr lang="en-US" sz="800"/>
          </a:p>
        </p:txBody>
      </p:sp>
      <p:sp>
        <p:nvSpPr>
          <p:cNvPr id="5" name="Slide Number Placeholder 4"/>
          <p:cNvSpPr>
            <a:spLocks noGrp="1"/>
          </p:cNvSpPr>
          <p:nvPr>
            <p:ph type="sldNum" sz="quarter" idx="3"/>
          </p:nvPr>
        </p:nvSpPr>
        <p:spPr>
          <a:xfrm>
            <a:off x="3850446" y="9430094"/>
            <a:ext cx="2945659" cy="498135"/>
          </a:xfrm>
          <a:prstGeom prst="rect">
            <a:avLst/>
          </a:prstGeom>
        </p:spPr>
        <p:txBody>
          <a:bodyPr vert="horz" lIns="92492" tIns="46246" rIns="92492" bIns="46246" rtlCol="0" anchor="b"/>
          <a:lstStyle>
            <a:lvl1pPr algn="r">
              <a:defRPr sz="1200"/>
            </a:lvl1pPr>
          </a:lstStyle>
          <a:p>
            <a:fld id="{3DCECA85-2A7A-423F-89EA-6868CB52DF19}" type="slidenum">
              <a:rPr lang="en-US" sz="800"/>
              <a:t>‹#›</a:t>
            </a:fld>
            <a:endParaRPr lang="en-US" sz="8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41259"/>
            <a:ext cx="6796102" cy="5186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492" tIns="46246" rIns="92492" bIns="46246" rtlCol="0" anchor="ctr"/>
          <a:lstStyle/>
          <a:p>
            <a:pPr algn="ctr"/>
            <a:endParaRPr lang="en-US"/>
          </a:p>
        </p:txBody>
      </p:sp>
      <p:sp>
        <p:nvSpPr>
          <p:cNvPr id="2" name="Header Placeholder 1"/>
          <p:cNvSpPr>
            <a:spLocks noGrp="1"/>
          </p:cNvSpPr>
          <p:nvPr>
            <p:ph type="hdr" sz="quarter"/>
          </p:nvPr>
        </p:nvSpPr>
        <p:spPr>
          <a:xfrm>
            <a:off x="80620" y="3"/>
            <a:ext cx="2865041" cy="498136"/>
          </a:xfrm>
          <a:prstGeom prst="rect">
            <a:avLst/>
          </a:prstGeom>
        </p:spPr>
        <p:txBody>
          <a:bodyPr vert="horz" lIns="92492" tIns="46246" rIns="92492" bIns="46246" rtlCol="0"/>
          <a:lstStyle>
            <a:lvl1pPr algn="l">
              <a:defRPr sz="1400"/>
            </a:lvl1pPr>
          </a:lstStyle>
          <a:p>
            <a:endParaRPr lang="en-US"/>
          </a:p>
        </p:txBody>
      </p:sp>
      <p:sp>
        <p:nvSpPr>
          <p:cNvPr id="4" name="Slide Image Placeholder 3"/>
          <p:cNvSpPr>
            <a:spLocks noGrp="1" noRot="1" noChangeAspect="1"/>
          </p:cNvSpPr>
          <p:nvPr>
            <p:ph type="sldImg" idx="2"/>
          </p:nvPr>
        </p:nvSpPr>
        <p:spPr>
          <a:xfrm>
            <a:off x="-168275" y="617538"/>
            <a:ext cx="7116763" cy="4003675"/>
          </a:xfrm>
          <a:prstGeom prst="rect">
            <a:avLst/>
          </a:prstGeom>
          <a:noFill/>
          <a:ln w="9525">
            <a:solidFill>
              <a:schemeClr val="bg2"/>
            </a:solidFill>
          </a:ln>
        </p:spPr>
        <p:txBody>
          <a:bodyPr vert="horz" lIns="92492" tIns="46246" rIns="92492" bIns="46246" rtlCol="0" anchor="ctr"/>
          <a:lstStyle/>
          <a:p>
            <a:endParaRPr lang="en-US"/>
          </a:p>
        </p:txBody>
      </p:sp>
      <p:sp>
        <p:nvSpPr>
          <p:cNvPr id="6" name="Footer Placeholder 5"/>
          <p:cNvSpPr>
            <a:spLocks noGrp="1"/>
          </p:cNvSpPr>
          <p:nvPr>
            <p:ph type="ftr" sz="quarter" idx="4"/>
          </p:nvPr>
        </p:nvSpPr>
        <p:spPr>
          <a:xfrm>
            <a:off x="80620" y="9399378"/>
            <a:ext cx="2865041" cy="498135"/>
          </a:xfrm>
          <a:prstGeom prst="rect">
            <a:avLst/>
          </a:prstGeom>
        </p:spPr>
        <p:txBody>
          <a:bodyPr vert="horz" lIns="92492" tIns="46246" rIns="92492" bIns="46246" rtlCol="0" anchor="b"/>
          <a:lstStyle>
            <a:lvl1pPr algn="l">
              <a:defRPr sz="1400"/>
            </a:lvl1pPr>
          </a:lstStyle>
          <a:p>
            <a:endParaRPr lang="en-US"/>
          </a:p>
        </p:txBody>
      </p:sp>
      <p:sp>
        <p:nvSpPr>
          <p:cNvPr id="7" name="Slide Number Placeholder 6"/>
          <p:cNvSpPr>
            <a:spLocks noGrp="1"/>
          </p:cNvSpPr>
          <p:nvPr>
            <p:ph type="sldNum" sz="quarter" idx="5"/>
          </p:nvPr>
        </p:nvSpPr>
        <p:spPr>
          <a:xfrm>
            <a:off x="3850446" y="9399378"/>
            <a:ext cx="2855929" cy="498135"/>
          </a:xfrm>
          <a:prstGeom prst="rect">
            <a:avLst/>
          </a:prstGeom>
        </p:spPr>
        <p:txBody>
          <a:bodyPr vert="horz" lIns="92492" tIns="46246" rIns="92492" bIns="46246" rtlCol="0" anchor="b"/>
          <a:lstStyle>
            <a:lvl1pPr algn="r">
              <a:defRPr sz="1400"/>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53828" y="5067969"/>
            <a:ext cx="6272792" cy="4051391"/>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850670" y="0"/>
            <a:ext cx="2945453" cy="498288"/>
          </a:xfrm>
          <a:prstGeom prst="rect">
            <a:avLst/>
          </a:prstGeom>
        </p:spPr>
        <p:txBody>
          <a:bodyPr vert="horz" lIns="91440" tIns="45720" rIns="91440" bIns="45720" rtlCol="0"/>
          <a:lstStyle>
            <a:lvl1pPr algn="r">
              <a:defRPr sz="1200"/>
            </a:lvl1pPr>
          </a:lstStyle>
          <a:p>
            <a:fld id="{F2C7CF5F-7CF3-4DF3-838A-EE34544862CC}" type="datetimeFigureOut">
              <a:rPr lang="en-US" smtClean="0"/>
              <a:t>10/11/24</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8"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3</a:t>
            </a:fld>
            <a:endParaRPr lang="en-US"/>
          </a:p>
        </p:txBody>
      </p:sp>
    </p:spTree>
    <p:extLst>
      <p:ext uri="{BB962C8B-B14F-4D97-AF65-F5344CB8AC3E}">
        <p14:creationId xmlns:p14="http://schemas.microsoft.com/office/powerpoint/2010/main" val="3843246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4</a:t>
            </a:fld>
            <a:endParaRPr lang="en-US"/>
          </a:p>
        </p:txBody>
      </p:sp>
    </p:spTree>
    <p:extLst>
      <p:ext uri="{BB962C8B-B14F-4D97-AF65-F5344CB8AC3E}">
        <p14:creationId xmlns:p14="http://schemas.microsoft.com/office/powerpoint/2010/main" val="1872663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6</a:t>
            </a:fld>
            <a:endParaRPr lang="en-US"/>
          </a:p>
        </p:txBody>
      </p:sp>
    </p:spTree>
    <p:extLst>
      <p:ext uri="{BB962C8B-B14F-4D97-AF65-F5344CB8AC3E}">
        <p14:creationId xmlns:p14="http://schemas.microsoft.com/office/powerpoint/2010/main" val="3225474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11</a:t>
            </a:fld>
            <a:endParaRPr lang="en-US"/>
          </a:p>
        </p:txBody>
      </p:sp>
    </p:spTree>
    <p:extLst>
      <p:ext uri="{BB962C8B-B14F-4D97-AF65-F5344CB8AC3E}">
        <p14:creationId xmlns:p14="http://schemas.microsoft.com/office/powerpoint/2010/main" val="2568247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16</a:t>
            </a:fld>
            <a:endParaRPr lang="en-US"/>
          </a:p>
        </p:txBody>
      </p:sp>
    </p:spTree>
    <p:extLst>
      <p:ext uri="{BB962C8B-B14F-4D97-AF65-F5344CB8AC3E}">
        <p14:creationId xmlns:p14="http://schemas.microsoft.com/office/powerpoint/2010/main" val="2669239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18</a:t>
            </a:fld>
            <a:endParaRPr lang="en-US"/>
          </a:p>
        </p:txBody>
      </p:sp>
    </p:spTree>
    <p:extLst>
      <p:ext uri="{BB962C8B-B14F-4D97-AF65-F5344CB8AC3E}">
        <p14:creationId xmlns:p14="http://schemas.microsoft.com/office/powerpoint/2010/main" val="3057609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19</a:t>
            </a:fld>
            <a:endParaRPr lang="en-US"/>
          </a:p>
        </p:txBody>
      </p:sp>
    </p:spTree>
    <p:extLst>
      <p:ext uri="{BB962C8B-B14F-4D97-AF65-F5344CB8AC3E}">
        <p14:creationId xmlns:p14="http://schemas.microsoft.com/office/powerpoint/2010/main" val="3440755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20</a:t>
            </a:fld>
            <a:endParaRPr lang="en-US"/>
          </a:p>
        </p:txBody>
      </p:sp>
    </p:spTree>
    <p:extLst>
      <p:ext uri="{BB962C8B-B14F-4D97-AF65-F5344CB8AC3E}">
        <p14:creationId xmlns:p14="http://schemas.microsoft.com/office/powerpoint/2010/main" val="4041689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21</a:t>
            </a:fld>
            <a:endParaRPr lang="en-US"/>
          </a:p>
        </p:txBody>
      </p:sp>
    </p:spTree>
    <p:extLst>
      <p:ext uri="{BB962C8B-B14F-4D97-AF65-F5344CB8AC3E}">
        <p14:creationId xmlns:p14="http://schemas.microsoft.com/office/powerpoint/2010/main" val="2041605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23</a:t>
            </a:fld>
            <a:endParaRPr lang="en-US"/>
          </a:p>
        </p:txBody>
      </p:sp>
    </p:spTree>
    <p:extLst>
      <p:ext uri="{BB962C8B-B14F-4D97-AF65-F5344CB8AC3E}">
        <p14:creationId xmlns:p14="http://schemas.microsoft.com/office/powerpoint/2010/main" val="205095270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4.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6.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6.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7.bin"/></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bin"/></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9.bin"/></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0.bin"/></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bin"/></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6.emf"/><Relationship Id="rId4" Type="http://schemas.openxmlformats.org/officeDocument/2006/relationships/oleObject" Target="../embeddings/oleObject12.bin"/></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11.png"/><Relationship Id="rId4" Type="http://schemas.openxmlformats.org/officeDocument/2006/relationships/image" Target="../media/image9.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4.bin"/><Relationship Id="rId7" Type="http://schemas.microsoft.com/office/2007/relationships/hdphoto" Target="../media/hdphoto1.wdp"/><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2.png"/><Relationship Id="rId5" Type="http://schemas.openxmlformats.org/officeDocument/2006/relationships/image" Target="../media/image4.jpeg"/><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4.jpe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5.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6.emf"/><Relationship Id="rId4" Type="http://schemas.openxmlformats.org/officeDocument/2006/relationships/oleObject" Target="../embeddings/oleObject16.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6.emf"/><Relationship Id="rId4" Type="http://schemas.openxmlformats.org/officeDocument/2006/relationships/oleObject" Target="../embeddings/oleObject17.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6.emf"/><Relationship Id="rId4" Type="http://schemas.openxmlformats.org/officeDocument/2006/relationships/oleObject" Target="../embeddings/oleObject18.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6.emf"/><Relationship Id="rId4" Type="http://schemas.openxmlformats.org/officeDocument/2006/relationships/oleObject" Target="../embeddings/oleObject19.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6.emf"/><Relationship Id="rId4" Type="http://schemas.openxmlformats.org/officeDocument/2006/relationships/oleObject" Target="../embeddings/oleObject20.bin"/></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21.bin"/></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22.bin"/></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23.bin"/></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10.png"/><Relationship Id="rId5" Type="http://schemas.openxmlformats.org/officeDocument/2006/relationships/image" Target="../media/image6.emf"/><Relationship Id="rId4" Type="http://schemas.openxmlformats.org/officeDocument/2006/relationships/oleObject" Target="../embeddings/oleObject24.bin"/></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25.bin"/></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26.bin"/></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6.emf"/><Relationship Id="rId4" Type="http://schemas.openxmlformats.org/officeDocument/2006/relationships/oleObject" Target="../embeddings/oleObject27.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54.xml"/><Relationship Id="rId5" Type="http://schemas.openxmlformats.org/officeDocument/2006/relationships/image" Target="../media/image11.png"/><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9.bin"/><Relationship Id="rId7" Type="http://schemas.microsoft.com/office/2007/relationships/hdphoto" Target="../media/hdphoto1.wdp"/><Relationship Id="rId2" Type="http://schemas.openxmlformats.org/officeDocument/2006/relationships/slideMaster" Target="../slideMasters/slideMaster1.xml"/><Relationship Id="rId1" Type="http://schemas.openxmlformats.org/officeDocument/2006/relationships/tags" Target="../tags/tag55.xml"/><Relationship Id="rId6" Type="http://schemas.openxmlformats.org/officeDocument/2006/relationships/image" Target="../media/image12.png"/><Relationship Id="rId5" Type="http://schemas.openxmlformats.org/officeDocument/2006/relationships/image" Target="../media/image4.jpeg"/><Relationship Id="rId4" Type="http://schemas.openxmlformats.org/officeDocument/2006/relationships/image" Target="../media/image2.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1.emf"/><Relationship Id="rId4" Type="http://schemas.openxmlformats.org/officeDocument/2006/relationships/oleObject" Target="../embeddings/oleObject30.bin"/></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58.xml"/><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59.xml"/><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60.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1.emf"/><Relationship Id="rId4" Type="http://schemas.openxmlformats.org/officeDocument/2006/relationships/oleObject" Target="../embeddings/oleObject34.bin"/></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63.xml"/><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1.xml"/><Relationship Id="rId1" Type="http://schemas.openxmlformats.org/officeDocument/2006/relationships/tags" Target="../tags/tag64.xml"/><Relationship Id="rId4" Type="http://schemas.openxmlformats.org/officeDocument/2006/relationships/image" Target="../media/image1.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1.xml"/><Relationship Id="rId1" Type="http://schemas.openxmlformats.org/officeDocument/2006/relationships/tags" Target="../tags/tag6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1.xml"/><Relationship Id="rId1" Type="http://schemas.openxmlformats.org/officeDocument/2006/relationships/tags" Target="../tags/tag66.xml"/><Relationship Id="rId5" Type="http://schemas.openxmlformats.org/officeDocument/2006/relationships/image" Target="../media/image7.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866704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1731" t="8741" r="102" b="27"/>
          <a:stretch/>
        </p:blipFill>
        <p:spPr>
          <a:xfrm rot="16200000" flipH="1">
            <a:off x="8465850" y="1973943"/>
            <a:ext cx="580573" cy="6858000"/>
          </a:xfrm>
          <a:prstGeom prst="rect">
            <a:avLst/>
          </a:prstGeom>
        </p:spPr>
      </p:pic>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14629" b="23056"/>
          <a:stretch/>
        </p:blipFill>
        <p:spPr>
          <a:xfrm>
            <a:off x="0" y="0"/>
            <a:ext cx="12192001" cy="5276850"/>
          </a:xfrm>
          <a:prstGeom prst="rect">
            <a:avLst/>
          </a:prstGeom>
        </p:spPr>
      </p:pic>
      <p:pic>
        <p:nvPicPr>
          <p:cNvPr id="92208" name="Picture 48" descr="Image result for Parentchild+"/>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233842" y="5670819"/>
            <a:ext cx="2442352" cy="48498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userDrawn="1"/>
        </p:nvSpPr>
        <p:spPr bwMode="black">
          <a:xfrm>
            <a:off x="630936" y="626200"/>
            <a:ext cx="5304643"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sym typeface="Trebuchet MS" panose="020B0603020202020204" pitchFamily="34" charset="0"/>
            </a:endParaRPr>
          </a:p>
        </p:txBody>
      </p:sp>
      <p:sp>
        <p:nvSpPr>
          <p:cNvPr id="9" name="Text Placeholder 8"/>
          <p:cNvSpPr>
            <a:spLocks noGrp="1"/>
          </p:cNvSpPr>
          <p:nvPr>
            <p:ph type="body" sz="quarter" idx="10" hasCustomPrompt="1"/>
          </p:nvPr>
        </p:nvSpPr>
        <p:spPr>
          <a:xfrm>
            <a:off x="1117415" y="1020636"/>
            <a:ext cx="4484386" cy="3138423"/>
          </a:xfrm>
        </p:spPr>
        <p:txBody>
          <a:bodyPr/>
          <a:lstStyle>
            <a:lvl1pPr>
              <a:defRPr sz="3600">
                <a:solidFill>
                  <a:schemeClr val="bg1"/>
                </a:solidFill>
              </a:defRPr>
            </a:lvl1pPr>
          </a:lstStyle>
          <a:p>
            <a:pPr lvl="0"/>
            <a:r>
              <a:rPr lang="en-US"/>
              <a:t>Title in Title Case</a:t>
            </a:r>
          </a:p>
        </p:txBody>
      </p:sp>
      <p:sp>
        <p:nvSpPr>
          <p:cNvPr id="23" name="Text Placeholder 8"/>
          <p:cNvSpPr>
            <a:spLocks noGrp="1"/>
          </p:cNvSpPr>
          <p:nvPr>
            <p:ph type="body" sz="quarter" idx="11" hasCustomPrompt="1"/>
          </p:nvPr>
        </p:nvSpPr>
        <p:spPr>
          <a:xfrm>
            <a:off x="1117415" y="4532550"/>
            <a:ext cx="4484386" cy="406265"/>
          </a:xfrm>
        </p:spPr>
        <p:txBody>
          <a:bodyPr wrap="square">
            <a:spAutoFit/>
          </a:bodyPr>
          <a:lstStyle>
            <a:lvl1pPr>
              <a:buNone/>
              <a:defRPr sz="2400">
                <a:solidFill>
                  <a:schemeClr val="bg1"/>
                </a:solidFill>
              </a:defRPr>
            </a:lvl1pPr>
          </a:lstStyle>
          <a:p>
            <a:pPr lvl="0"/>
            <a:r>
              <a:rPr lang="en-US"/>
              <a:t>Subtitle in sentence case</a:t>
            </a:r>
          </a:p>
        </p:txBody>
      </p:sp>
      <p:sp>
        <p:nvSpPr>
          <p:cNvPr id="24" name="Text Placeholder 8"/>
          <p:cNvSpPr>
            <a:spLocks noGrp="1"/>
          </p:cNvSpPr>
          <p:nvPr>
            <p:ph type="body" sz="quarter" idx="12" hasCustomPrompt="1"/>
          </p:nvPr>
        </p:nvSpPr>
        <p:spPr>
          <a:xfrm>
            <a:off x="1117415" y="5342236"/>
            <a:ext cx="4484386" cy="270843"/>
          </a:xfrm>
        </p:spPr>
        <p:txBody>
          <a:bodyPr wrap="square">
            <a:spAutoFit/>
          </a:bodyPr>
          <a:lstStyle>
            <a:lvl1pPr>
              <a:buNone/>
              <a:defRPr sz="1600">
                <a:solidFill>
                  <a:schemeClr val="bg1"/>
                </a:solidFill>
              </a:defRPr>
            </a:lvl1pPr>
          </a:lstStyle>
          <a:p>
            <a:pPr lvl="0"/>
            <a:r>
              <a:rPr lang="en-US"/>
              <a:t>CLICK TO EDIT DATE/PLACE</a:t>
            </a:r>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9971984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003865"/>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672410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solidFill>
                  <a:srgbClr val="003865"/>
                </a:solidFill>
              </a:defRPr>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000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5947100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2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88958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200" b="0" i="0" baseline="0">
              <a:solidFill>
                <a:srgbClr val="FFFFFF"/>
              </a:solidFill>
              <a:latin typeface="Trebuchet MS" panose="020B0603020202020204" pitchFamily="34" charset="0"/>
              <a:ea typeface="+mj-ea"/>
              <a:cs typeface="+mj-cs"/>
              <a:sym typeface="Trebuchet MS" panose="020B0603020202020204" pitchFamily="34" charset="0"/>
            </a:endParaRPr>
          </a:p>
        </p:txBody>
      </p:sp>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2136242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400" b="0" i="0" baseline="0">
              <a:solidFill>
                <a:srgbClr val="FFFFFF"/>
              </a:solidFill>
              <a:latin typeface="Trebuchet MS" panose="020B0603020202020204" pitchFamily="34" charset="0"/>
              <a:ea typeface="+mj-ea"/>
              <a:cs typeface="+mj-cs"/>
              <a:sym typeface="Trebuchet MS" panose="020B0603020202020204" pitchFamily="34" charset="0"/>
            </a:endParaRPr>
          </a:p>
        </p:txBody>
      </p:sp>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rgbClr val="707372"/>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rgbClr val="707372"/>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576453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2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99000">
                <a:schemeClr val="tx2"/>
              </a:gs>
              <a:gs pos="0">
                <a:schemeClr val="accent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0111800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4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99000">
                <a:schemeClr val="tx2"/>
              </a:gs>
              <a:gs pos="0">
                <a:schemeClr val="accent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307835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tx2"/>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99000">
                <a:schemeClr val="tx2"/>
              </a:gs>
              <a:gs pos="0">
                <a:schemeClr val="accent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35047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3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accent6"/>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99000">
                <a:schemeClr val="tx2"/>
              </a:gs>
              <a:gs pos="0">
                <a:schemeClr val="accent6"/>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653620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ts val="6000"/>
              </a:lnSpc>
              <a:spcBef>
                <a:spcPct val="0"/>
              </a:spcBef>
              <a:spcAft>
                <a:spcPct val="0"/>
              </a:spcAft>
            </a:pPr>
            <a:endParaRPr lang="en-US" sz="5400" b="0" i="0" baseline="0">
              <a:solidFill>
                <a:srgbClr val="FFFFFF"/>
              </a:solidFill>
              <a:latin typeface="Trebuchet MS" panose="020B0603020202020204" pitchFamily="34" charset="0"/>
              <a:ea typeface="+mn-ea"/>
              <a:cs typeface="Arial" panose="020B0604020202020204" pitchFamily="34" charset="0"/>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accent5"/>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913366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l="14629" t="1" b="1"/>
          <a:stretch/>
        </p:blipFill>
        <p:spPr>
          <a:xfrm>
            <a:off x="0" y="0"/>
            <a:ext cx="12192001" cy="6858000"/>
          </a:xfrm>
          <a:prstGeom prst="rect">
            <a:avLst/>
          </a:prstGeom>
          <a:noFill/>
          <a:ln>
            <a:noFill/>
          </a:ln>
        </p:spPr>
      </p:pic>
      <p:sp>
        <p:nvSpPr>
          <p:cNvPr id="9" name="Rectangle 8"/>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sym typeface="Trebuchet MS" panose="020B0603020202020204" pitchFamily="34" charset="0"/>
            </a:endParaRPr>
          </a:p>
        </p:txBody>
      </p:sp>
      <p:pic>
        <p:nvPicPr>
          <p:cNvPr id="8" name="Picture 48" descr="Image result for Parentchild+"/>
          <p:cNvPicPr>
            <a:picLocks noChangeAspect="1" noChangeArrowheads="1"/>
          </p:cNvPicPr>
          <p:nvPr userDrawn="1"/>
        </p:nvPicPr>
        <p:blipFill>
          <a:blip r:embed="rId6">
            <a:extLst>
              <a:ext uri="{BEBA8EAE-BF5A-486C-A8C5-ECC9F3942E4B}">
                <a14:imgProps xmlns:a14="http://schemas.microsoft.com/office/drawing/2010/main">
                  <a14:imgLayer r:embed="rId7">
                    <a14:imgEffect>
                      <a14:sharpenSoften amount="10000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806390" y="3016267"/>
            <a:ext cx="3774292" cy="749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rgbClr val="707372"/>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7760091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l="1731" t="8741" r="102" b="27"/>
          <a:stretch/>
        </p:blipFill>
        <p:spPr>
          <a:xfrm rot="16200000" flipH="1">
            <a:off x="8465850" y="1973943"/>
            <a:ext cx="580573" cy="6858000"/>
          </a:xfrm>
          <a:prstGeom prst="rect">
            <a:avLst/>
          </a:prstGeom>
        </p:spPr>
      </p:pic>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14629" b="23056"/>
          <a:stretch/>
        </p:blipFill>
        <p:spPr>
          <a:xfrm>
            <a:off x="0" y="0"/>
            <a:ext cx="12192001" cy="5276850"/>
          </a:xfrm>
          <a:prstGeom prst="rect">
            <a:avLst/>
          </a:prstGeom>
        </p:spPr>
      </p:pic>
      <p:pic>
        <p:nvPicPr>
          <p:cNvPr id="11" name="Picture 48" descr="Image result for Parentchild+"/>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233842" y="5670819"/>
            <a:ext cx="2442352" cy="48498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sym typeface="Trebuchet MS" panose="020B0603020202020204" pitchFamily="34" charset="0"/>
            </a:endParaRPr>
          </a:p>
        </p:txBody>
      </p:sp>
      <p:sp>
        <p:nvSpPr>
          <p:cNvPr id="13" name="Text Placeholder 8"/>
          <p:cNvSpPr>
            <a:spLocks noGrp="1"/>
          </p:cNvSpPr>
          <p:nvPr>
            <p:ph type="body" sz="quarter" idx="10" hasCustomPrompt="1"/>
          </p:nvPr>
        </p:nvSpPr>
        <p:spPr>
          <a:xfrm>
            <a:off x="1117415" y="1020636"/>
            <a:ext cx="6868800" cy="3138423"/>
          </a:xfrm>
        </p:spPr>
        <p:txBody>
          <a:bodyPr/>
          <a:lstStyle>
            <a:lvl1pPr>
              <a:defRPr sz="3600">
                <a:solidFill>
                  <a:schemeClr val="bg1"/>
                </a:solidFill>
              </a:defRPr>
            </a:lvl1pPr>
          </a:lstStyle>
          <a:p>
            <a:pPr lvl="0"/>
            <a:r>
              <a:rPr lang="en-US"/>
              <a:t>Title in Title Case</a:t>
            </a:r>
          </a:p>
        </p:txBody>
      </p:sp>
      <p:sp>
        <p:nvSpPr>
          <p:cNvPr id="14" name="Text Placeholder 8"/>
          <p:cNvSpPr>
            <a:spLocks noGrp="1"/>
          </p:cNvSpPr>
          <p:nvPr>
            <p:ph type="body" sz="quarter" idx="11" hasCustomPrompt="1"/>
          </p:nvPr>
        </p:nvSpPr>
        <p:spPr>
          <a:xfrm>
            <a:off x="1117415" y="4532550"/>
            <a:ext cx="6868800" cy="406265"/>
          </a:xfrm>
        </p:spPr>
        <p:txBody>
          <a:bodyPr>
            <a:spAutoFit/>
          </a:bodyPr>
          <a:lstStyle>
            <a:lvl1pPr>
              <a:buNone/>
              <a:defRPr sz="2400">
                <a:solidFill>
                  <a:schemeClr val="bg1"/>
                </a:solidFill>
              </a:defRPr>
            </a:lvl1pPr>
          </a:lstStyle>
          <a:p>
            <a:pPr lvl="0"/>
            <a:r>
              <a:rPr lang="en-US"/>
              <a:t>Subtitle in sentence case</a:t>
            </a:r>
          </a:p>
        </p:txBody>
      </p:sp>
      <p:sp>
        <p:nvSpPr>
          <p:cNvPr id="15" name="Text Placeholder 8"/>
          <p:cNvSpPr>
            <a:spLocks noGrp="1"/>
          </p:cNvSpPr>
          <p:nvPr>
            <p:ph type="body" sz="quarter" idx="12" hasCustomPrompt="1"/>
          </p:nvPr>
        </p:nvSpPr>
        <p:spPr>
          <a:xfrm>
            <a:off x="1117415" y="5342236"/>
            <a:ext cx="6868800" cy="270843"/>
          </a:xfrm>
        </p:spPr>
        <p:txBody>
          <a:bodyPr>
            <a:spAutoFit/>
          </a:bodyPr>
          <a:lstStyle>
            <a:lvl1pPr>
              <a:buNone/>
              <a:defRPr sz="1600">
                <a:solidFill>
                  <a:schemeClr val="bg1"/>
                </a:solidFill>
              </a:defRPr>
            </a:lvl1pPr>
          </a:lstStyle>
          <a:p>
            <a:pPr lvl="0"/>
            <a:r>
              <a:rPr lang="en-US"/>
              <a:t>CLICK TO EDIT DATE/PLACE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669983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57" name="Date Placeholder 56"/>
          <p:cNvSpPr>
            <a:spLocks noGrp="1"/>
          </p:cNvSpPr>
          <p:nvPr>
            <p:ph type="dt" sz="half" idx="14"/>
          </p:nvPr>
        </p:nvSpPr>
        <p:spPr/>
        <p:txBody>
          <a:bodyPr/>
          <a:lstStyle>
            <a:lvl1pPr>
              <a:defRPr>
                <a:solidFill>
                  <a:srgbClr val="707372"/>
                </a:solidFill>
                <a:latin typeface="+mn-lt"/>
                <a:sym typeface="Trebuchet MS" panose="020B0603020202020204" pitchFamily="34" charset="0"/>
              </a:defRPr>
            </a:lvl1pPr>
          </a:lstStyle>
          <a:p>
            <a:endParaRPr lang="en-US"/>
          </a:p>
        </p:txBody>
      </p:sp>
      <p:sp>
        <p:nvSpPr>
          <p:cNvPr id="8" name="Title 7"/>
          <p:cNvSpPr>
            <a:spLocks noGrp="1"/>
          </p:cNvSpPr>
          <p:nvPr>
            <p:ph type="title" hasCustomPrompt="1"/>
          </p:nvPr>
        </p:nvSpPr>
        <p:spPr>
          <a:xfrm>
            <a:off x="630000" y="622800"/>
            <a:ext cx="10933350" cy="332399"/>
          </a:xfrm>
        </p:spPr>
        <p:txBody>
          <a:bodyPr/>
          <a:lstStyle>
            <a:lvl1pPr>
              <a:defRPr>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655578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lvl1pPr>
              <a:defRPr>
                <a:solidFill>
                  <a:schemeClr val="tx2"/>
                </a:solidFill>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solidFill>
                  <a:schemeClr val="tx1"/>
                </a:solidFill>
              </a:defRPr>
            </a:lvl1pPr>
            <a:lvl2pPr>
              <a:lnSpc>
                <a:spcPct val="100000"/>
              </a:lnSpc>
              <a:spcBef>
                <a:spcPts val="0"/>
              </a:spcBef>
              <a:spcAft>
                <a:spcPts val="0"/>
              </a:spcAft>
              <a:defRPr>
                <a:solidFill>
                  <a:schemeClr val="tx1"/>
                </a:solidFill>
              </a:defRPr>
            </a:lvl2pPr>
            <a:lvl3pPr>
              <a:lnSpc>
                <a:spcPct val="100000"/>
              </a:lnSpc>
              <a:spcBef>
                <a:spcPts val="0"/>
              </a:spcBef>
              <a:spcAft>
                <a:spcPts val="0"/>
              </a:spcAft>
              <a:defRPr>
                <a:solidFill>
                  <a:schemeClr val="tx1"/>
                </a:solidFill>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26399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4" name="Date Placeholder 3"/>
          <p:cNvSpPr>
            <a:spLocks noGrp="1"/>
          </p:cNvSpPr>
          <p:nvPr>
            <p:ph type="dt" sz="half" idx="14"/>
          </p:nvPr>
        </p:nvSpPr>
        <p:spPr/>
        <p:txBody>
          <a:bodyPr/>
          <a:lstStyle>
            <a:lvl1pPr>
              <a:defRPr>
                <a:solidFill>
                  <a:srgbClr val="707372"/>
                </a:solidFill>
                <a:latin typeface="+mn-lt"/>
                <a:sym typeface="Trebuchet MS" panose="020B0603020202020204" pitchFamily="34" charset="0"/>
              </a:defRPr>
            </a:lvl1pPr>
          </a:lstStyle>
          <a:p>
            <a:endParaRPr lang="en-US"/>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392257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ts val="6000"/>
              </a:lnSpc>
              <a:spcBef>
                <a:spcPct val="0"/>
              </a:spcBef>
              <a:spcAft>
                <a:spcPct val="0"/>
              </a:spcAft>
            </a:pPr>
            <a:endParaRPr lang="en-US" sz="5400" b="0" i="0" baseline="0">
              <a:solidFill>
                <a:srgbClr val="FFFFFF"/>
              </a:solidFill>
              <a:latin typeface="Trebuchet MS" panose="020B0603020202020204" pitchFamily="34" charset="0"/>
              <a:ea typeface="+mn-ea"/>
              <a:cs typeface="Arial" panose="020B0604020202020204" pitchFamily="34" charset="0"/>
              <a:sym typeface="Trebuchet MS" panose="020B0603020202020204" pitchFamily="34" charset="0"/>
            </a:endParaRPr>
          </a:p>
        </p:txBody>
      </p:sp>
      <p:sp>
        <p:nvSpPr>
          <p:cNvPr id="9" name="Date Placeholder 8"/>
          <p:cNvSpPr>
            <a:spLocks noGrp="1"/>
          </p:cNvSpPr>
          <p:nvPr>
            <p:ph type="dt" sz="half" idx="10"/>
          </p:nvPr>
        </p:nvSpPr>
        <p:spPr/>
        <p:txBody>
          <a:bodyPr/>
          <a:lstStyle>
            <a:lvl1pPr>
              <a:defRPr>
                <a:solidFill>
                  <a:srgbClr val="707372"/>
                </a:solidFill>
                <a:latin typeface="+mn-lt"/>
                <a:sym typeface="Trebuchet MS" panose="020B0603020202020204" pitchFamily="34" charset="0"/>
              </a:defRPr>
            </a:lvl1pPr>
          </a:lstStyle>
          <a:p>
            <a:endParaRPr lang="en-US"/>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8566001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9" name="Date Placeholder 8"/>
          <p:cNvSpPr>
            <a:spLocks noGrp="1"/>
          </p:cNvSpPr>
          <p:nvPr>
            <p:ph type="dt" sz="half" idx="10"/>
          </p:nvPr>
        </p:nvSpPr>
        <p:spPr/>
        <p:txBody>
          <a:bodyPr/>
          <a:lstStyle>
            <a:lvl1pPr>
              <a:defRPr>
                <a:solidFill>
                  <a:srgbClr val="707372"/>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2025404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2981050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rgbClr val="707372"/>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rgbClr val="707372"/>
                </a:solidFill>
                <a:latin typeface="+mn-lt"/>
                <a:sym typeface="Trebuchet MS" panose="020B0603020202020204" pitchFamily="34" charset="0"/>
              </a:defRPr>
            </a:lvl1pPr>
          </a:lstStyle>
          <a:p>
            <a:endParaRPr lang="en-US"/>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rgbClr val="707372"/>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0035160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99000">
                <a:schemeClr val="tx2"/>
              </a:gs>
              <a:gs pos="0">
                <a:schemeClr val="accent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768025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4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99000">
                <a:schemeClr val="tx2"/>
              </a:gs>
              <a:gs pos="0">
                <a:schemeClr val="accent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78950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chemeClr val="tx2"/>
                </a:solidFill>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99000">
                <a:schemeClr val="tx2"/>
              </a:gs>
              <a:gs pos="0">
                <a:schemeClr val="accent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159332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99000">
                <a:schemeClr val="tx2"/>
              </a:gs>
              <a:gs pos="0">
                <a:schemeClr val="accent6"/>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9355009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ts val="6000"/>
              </a:lnSpc>
              <a:spcBef>
                <a:spcPct val="0"/>
              </a:spcBef>
              <a:spcAft>
                <a:spcPct val="0"/>
              </a:spcAft>
            </a:pPr>
            <a:endParaRPr lang="en-US" sz="5400" b="0" i="0" baseline="0">
              <a:solidFill>
                <a:srgbClr val="FFFFFF"/>
              </a:solidFill>
              <a:latin typeface="Trebuchet MS" panose="020B0603020202020204" pitchFamily="34" charset="0"/>
              <a:ea typeface="+mn-ea"/>
              <a:cs typeface="Arial" panose="020B0604020202020204" pitchFamily="34" charset="0"/>
              <a:sym typeface="Trebuchet MS" panose="020B0603020202020204" pitchFamily="34" charset="0"/>
            </a:endParaRPr>
          </a:p>
        </p:txBody>
      </p:sp>
      <p:sp>
        <p:nvSpPr>
          <p:cNvPr id="8" name="Date Placeholder 7"/>
          <p:cNvSpPr>
            <a:spLocks noGrp="1"/>
          </p:cNvSpPr>
          <p:nvPr>
            <p:ph type="dt" sz="half" idx="10"/>
          </p:nvPr>
        </p:nvSpPr>
        <p:spPr/>
        <p:txBody>
          <a:bodyPr/>
          <a:lstStyle>
            <a:lvl1pPr>
              <a:defRPr>
                <a:solidFill>
                  <a:srgbClr val="707372"/>
                </a:solidFill>
                <a:latin typeface="+mn-lt"/>
                <a:sym typeface="Trebuchet MS" panose="020B0603020202020204" pitchFamily="34" charset="0"/>
              </a:defRPr>
            </a:lvl1pPr>
          </a:lstStyle>
          <a:p>
            <a:endParaRPr lang="en-US"/>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accent5"/>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solidFill>
                  <a:srgbClr val="707372"/>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l="14629" t="1" b="1"/>
          <a:stretch/>
        </p:blipFill>
        <p:spPr>
          <a:xfrm>
            <a:off x="0" y="0"/>
            <a:ext cx="12192001" cy="6858000"/>
          </a:xfrm>
          <a:prstGeom prst="rect">
            <a:avLst/>
          </a:prstGeom>
          <a:noFill/>
          <a:ln>
            <a:noFill/>
          </a:ln>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sym typeface="Trebuchet MS" panose="020B0603020202020204" pitchFamily="34" charset="0"/>
            </a:endParaRPr>
          </a:p>
        </p:txBody>
      </p:sp>
      <p:pic>
        <p:nvPicPr>
          <p:cNvPr id="9" name="Picture 48" descr="Image result for Parentchild+"/>
          <p:cNvPicPr>
            <a:picLocks noChangeAspect="1" noChangeArrowheads="1"/>
          </p:cNvPicPr>
          <p:nvPr userDrawn="1"/>
        </p:nvPicPr>
        <p:blipFill>
          <a:blip r:embed="rId6">
            <a:extLst>
              <a:ext uri="{BEBA8EAE-BF5A-486C-A8C5-ECC9F3942E4B}">
                <a14:imgProps xmlns:a14="http://schemas.microsoft.com/office/drawing/2010/main">
                  <a14:imgLayer r:embed="rId7">
                    <a14:imgEffect>
                      <a14:sharpenSoften amount="10000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806390" y="3016267"/>
            <a:ext cx="3774292" cy="749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rgbClr val="707372"/>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accent6"/>
            </a:gs>
            <a:gs pos="99000">
              <a:schemeClr val="tx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2908060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3936224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7558145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40226068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1550411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41581972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4637408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3379690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99000">
              <a:schemeClr val="tx2"/>
            </a:gs>
            <a:gs pos="0">
              <a:schemeClr val="accent6"/>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6939110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ags" Target="../tags/tag2.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396637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71" imgW="270" imgH="270" progId="TCLayout.ActiveDocument.1">
                  <p:embed/>
                </p:oleObj>
              </mc:Choice>
              <mc:Fallback>
                <p:oleObj name="think-cell Slide"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3" name="Rectangle 2" hidden="1"/>
          <p:cNvSpPr/>
          <p:nvPr userDrawn="1">
            <p:custDataLst>
              <p:tags r:id="rId70"/>
            </p:custDataLst>
          </p:nvPr>
        </p:nvSpPr>
        <p:spPr>
          <a:xfrm>
            <a:off x="0" y="0"/>
            <a:ext cx="158750" cy="158750"/>
          </a:xfrm>
          <a:prstGeom prst="rect">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2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rgbClr val="707372"/>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707372"/>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rgbClr val="707372"/>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086" r:id="rId2"/>
    <p:sldLayoutId id="2147485183" r:id="rId3"/>
    <p:sldLayoutId id="2147485158" r:id="rId4"/>
    <p:sldLayoutId id="2147485113" r:id="rId5"/>
    <p:sldLayoutId id="2147485114" r:id="rId6"/>
    <p:sldLayoutId id="2147485154" r:id="rId7"/>
    <p:sldLayoutId id="2147485162" r:id="rId8"/>
    <p:sldLayoutId id="2147485149" r:id="rId9"/>
    <p:sldLayoutId id="2147485087" r:id="rId10"/>
    <p:sldLayoutId id="2147485112" r:id="rId11"/>
    <p:sldLayoutId id="2147485155" r:id="rId12"/>
    <p:sldLayoutId id="2147485164" r:id="rId13"/>
    <p:sldLayoutId id="2147485109" r:id="rId14"/>
    <p:sldLayoutId id="2147485165" r:id="rId15"/>
    <p:sldLayoutId id="2147485110" r:id="rId16"/>
    <p:sldLayoutId id="2147485166" r:id="rId17"/>
    <p:sldLayoutId id="2147485156" r:id="rId18"/>
    <p:sldLayoutId id="2147485167" r:id="rId19"/>
    <p:sldLayoutId id="2147485108" r:id="rId20"/>
    <p:sldLayoutId id="2147485107" r:id="rId21"/>
    <p:sldLayoutId id="2147485106" r:id="rId22"/>
    <p:sldLayoutId id="2147485090" r:id="rId23"/>
    <p:sldLayoutId id="2147485091" r:id="rId24"/>
    <p:sldLayoutId id="2147485092" r:id="rId25"/>
    <p:sldLayoutId id="2147485093" r:id="rId26"/>
    <p:sldLayoutId id="2147485116" r:id="rId27"/>
    <p:sldLayoutId id="2147485161" r:id="rId28"/>
    <p:sldLayoutId id="2147485159" r:id="rId29"/>
    <p:sldLayoutId id="2147485119" r:id="rId30"/>
    <p:sldLayoutId id="2147485184" r:id="rId31"/>
    <p:sldLayoutId id="2147485137" r:id="rId32"/>
    <p:sldLayoutId id="2147485120" r:id="rId33"/>
    <p:sldLayoutId id="2147485121" r:id="rId34"/>
    <p:sldLayoutId id="2147485141" r:id="rId35"/>
    <p:sldLayoutId id="2147485163" r:id="rId36"/>
    <p:sldLayoutId id="2147485139" r:id="rId37"/>
    <p:sldLayoutId id="2147485140" r:id="rId38"/>
    <p:sldLayoutId id="2147485122" r:id="rId39"/>
    <p:sldLayoutId id="2147485123" r:id="rId40"/>
    <p:sldLayoutId id="2147485151" r:id="rId41"/>
    <p:sldLayoutId id="2147485168" r:id="rId42"/>
    <p:sldLayoutId id="2147485127" r:id="rId43"/>
    <p:sldLayoutId id="2147485169" r:id="rId44"/>
    <p:sldLayoutId id="2147485126" r:id="rId45"/>
    <p:sldLayoutId id="2147485170" r:id="rId46"/>
    <p:sldLayoutId id="2147485153" r:id="rId47"/>
    <p:sldLayoutId id="2147485171" r:id="rId48"/>
    <p:sldLayoutId id="2147485128" r:id="rId49"/>
    <p:sldLayoutId id="2147485129" r:id="rId50"/>
    <p:sldLayoutId id="2147485130" r:id="rId51"/>
    <p:sldLayoutId id="2147485131" r:id="rId52"/>
    <p:sldLayoutId id="2147485145" r:id="rId53"/>
    <p:sldLayoutId id="2147485133" r:id="rId54"/>
    <p:sldLayoutId id="2147485144" r:id="rId55"/>
    <p:sldLayoutId id="2147485134" r:id="rId56"/>
    <p:sldLayoutId id="2147485146" r:id="rId57"/>
    <p:sldLayoutId id="2147485160" r:id="rId58"/>
    <p:sldLayoutId id="2147485172" r:id="rId59"/>
    <p:sldLayoutId id="2147485173" r:id="rId60"/>
    <p:sldLayoutId id="2147485174" r:id="rId61"/>
    <p:sldLayoutId id="2147485175" r:id="rId62"/>
    <p:sldLayoutId id="2147485176" r:id="rId63"/>
    <p:sldLayoutId id="2147485177" r:id="rId64"/>
    <p:sldLayoutId id="2147485178" r:id="rId65"/>
    <p:sldLayoutId id="2147485179" r:id="rId66"/>
    <p:sldLayoutId id="2147485180"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1.xml"/><Relationship Id="rId1" Type="http://schemas.openxmlformats.org/officeDocument/2006/relationships/tags" Target="../tags/tag67.x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9.xml"/><Relationship Id="rId1" Type="http://schemas.openxmlformats.org/officeDocument/2006/relationships/tags" Target="../tags/tag68.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3.emf"/><Relationship Id="rId5" Type="http://schemas.openxmlformats.org/officeDocument/2006/relationships/oleObject" Target="../embeddings/oleObject41.bin"/><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14.emf"/><Relationship Id="rId5" Type="http://schemas.openxmlformats.org/officeDocument/2006/relationships/oleObject" Target="../embeddings/oleObject42.bin"/><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9.xml"/><Relationship Id="rId1" Type="http://schemas.openxmlformats.org/officeDocument/2006/relationships/tags" Target="../tags/tag73.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image" Target="../media/image15.emf"/><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oleObject" Target="../embeddings/oleObject44.bin"/><Relationship Id="rId5" Type="http://schemas.openxmlformats.org/officeDocument/2006/relationships/notesSlide" Target="../notesSlides/notesSlide3.xml"/><Relationship Id="rId4"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3.xml"/><Relationship Id="rId1" Type="http://schemas.openxmlformats.org/officeDocument/2006/relationships/tags" Target="../tags/tag77.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image" Target="../media/image16.emf"/><Relationship Id="rId4" Type="http://schemas.openxmlformats.org/officeDocument/2006/relationships/oleObject" Target="../embeddings/oleObject46.bin"/></Relationships>
</file>

<file path=ppt/slides/_rels/slide9.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15.emf"/><Relationship Id="rId5" Type="http://schemas.openxmlformats.org/officeDocument/2006/relationships/oleObject" Target="../embeddings/oleObject47.bin"/><Relationship Id="rId4"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16.emf"/><Relationship Id="rId4" Type="http://schemas.openxmlformats.org/officeDocument/2006/relationships/oleObject" Target="../embeddings/oleObject48.bin"/></Relationships>
</file>

<file path=ppt/slides/_rels/slide11.xml.rels><?xml version="1.0" encoding="UTF-8" standalone="yes"?>
<Relationships xmlns="http://schemas.openxmlformats.org/package/2006/relationships"><Relationship Id="rId13" Type="http://schemas.openxmlformats.org/officeDocument/2006/relationships/tags" Target="../tags/tag97.xml"/><Relationship Id="rId18" Type="http://schemas.openxmlformats.org/officeDocument/2006/relationships/tags" Target="../tags/tag102.xml"/><Relationship Id="rId26" Type="http://schemas.openxmlformats.org/officeDocument/2006/relationships/tags" Target="../tags/tag110.xml"/><Relationship Id="rId39" Type="http://schemas.openxmlformats.org/officeDocument/2006/relationships/notesSlide" Target="../notesSlides/notesSlide4.xml"/><Relationship Id="rId21" Type="http://schemas.openxmlformats.org/officeDocument/2006/relationships/tags" Target="../tags/tag105.xml"/><Relationship Id="rId34" Type="http://schemas.openxmlformats.org/officeDocument/2006/relationships/tags" Target="../tags/tag118.xml"/><Relationship Id="rId42" Type="http://schemas.openxmlformats.org/officeDocument/2006/relationships/chart" Target="../charts/chart1.xml"/><Relationship Id="rId7" Type="http://schemas.openxmlformats.org/officeDocument/2006/relationships/tags" Target="../tags/tag91.xml"/><Relationship Id="rId2" Type="http://schemas.openxmlformats.org/officeDocument/2006/relationships/tags" Target="../tags/tag86.xml"/><Relationship Id="rId16" Type="http://schemas.openxmlformats.org/officeDocument/2006/relationships/tags" Target="../tags/tag100.xml"/><Relationship Id="rId20" Type="http://schemas.openxmlformats.org/officeDocument/2006/relationships/tags" Target="../tags/tag104.xml"/><Relationship Id="rId29" Type="http://schemas.openxmlformats.org/officeDocument/2006/relationships/tags" Target="../tags/tag113.xml"/><Relationship Id="rId41" Type="http://schemas.openxmlformats.org/officeDocument/2006/relationships/image" Target="../media/image16.emf"/><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24" Type="http://schemas.openxmlformats.org/officeDocument/2006/relationships/tags" Target="../tags/tag108.xml"/><Relationship Id="rId32" Type="http://schemas.openxmlformats.org/officeDocument/2006/relationships/tags" Target="../tags/tag116.xml"/><Relationship Id="rId37" Type="http://schemas.openxmlformats.org/officeDocument/2006/relationships/tags" Target="../tags/tag121.xml"/><Relationship Id="rId40" Type="http://schemas.openxmlformats.org/officeDocument/2006/relationships/oleObject" Target="../embeddings/oleObject49.bin"/><Relationship Id="rId5" Type="http://schemas.openxmlformats.org/officeDocument/2006/relationships/tags" Target="../tags/tag89.xml"/><Relationship Id="rId15" Type="http://schemas.openxmlformats.org/officeDocument/2006/relationships/tags" Target="../tags/tag99.xml"/><Relationship Id="rId23" Type="http://schemas.openxmlformats.org/officeDocument/2006/relationships/tags" Target="../tags/tag107.xml"/><Relationship Id="rId28" Type="http://schemas.openxmlformats.org/officeDocument/2006/relationships/tags" Target="../tags/tag112.xml"/><Relationship Id="rId36" Type="http://schemas.openxmlformats.org/officeDocument/2006/relationships/tags" Target="../tags/tag120.xml"/><Relationship Id="rId10" Type="http://schemas.openxmlformats.org/officeDocument/2006/relationships/tags" Target="../tags/tag94.xml"/><Relationship Id="rId19" Type="http://schemas.openxmlformats.org/officeDocument/2006/relationships/tags" Target="../tags/tag103.xml"/><Relationship Id="rId31" Type="http://schemas.openxmlformats.org/officeDocument/2006/relationships/tags" Target="../tags/tag115.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tags" Target="../tags/tag98.xml"/><Relationship Id="rId22" Type="http://schemas.openxmlformats.org/officeDocument/2006/relationships/tags" Target="../tags/tag106.xml"/><Relationship Id="rId27" Type="http://schemas.openxmlformats.org/officeDocument/2006/relationships/tags" Target="../tags/tag111.xml"/><Relationship Id="rId30" Type="http://schemas.openxmlformats.org/officeDocument/2006/relationships/tags" Target="../tags/tag114.xml"/><Relationship Id="rId35" Type="http://schemas.openxmlformats.org/officeDocument/2006/relationships/tags" Target="../tags/tag119.xml"/><Relationship Id="rId8" Type="http://schemas.openxmlformats.org/officeDocument/2006/relationships/tags" Target="../tags/tag92.xml"/><Relationship Id="rId3" Type="http://schemas.openxmlformats.org/officeDocument/2006/relationships/tags" Target="../tags/tag87.xml"/><Relationship Id="rId12" Type="http://schemas.openxmlformats.org/officeDocument/2006/relationships/tags" Target="../tags/tag96.xml"/><Relationship Id="rId17" Type="http://schemas.openxmlformats.org/officeDocument/2006/relationships/tags" Target="../tags/tag101.xml"/><Relationship Id="rId25" Type="http://schemas.openxmlformats.org/officeDocument/2006/relationships/tags" Target="../tags/tag109.xml"/><Relationship Id="rId33" Type="http://schemas.openxmlformats.org/officeDocument/2006/relationships/tags" Target="../tags/tag117.xml"/><Relationship Id="rId38"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13.emf"/><Relationship Id="rId4" Type="http://schemas.openxmlformats.org/officeDocument/2006/relationships/oleObject" Target="../embeddings/oleObject50.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image" Target="../media/image13.emf"/><Relationship Id="rId4" Type="http://schemas.openxmlformats.org/officeDocument/2006/relationships/oleObject" Target="../embeddings/oleObject51.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27.xml"/><Relationship Id="rId1" Type="http://schemas.openxmlformats.org/officeDocument/2006/relationships/tags" Target="../tags/tag126.xml"/><Relationship Id="rId5" Type="http://schemas.openxmlformats.org/officeDocument/2006/relationships/image" Target="../media/image13.emf"/><Relationship Id="rId4" Type="http://schemas.openxmlformats.org/officeDocument/2006/relationships/oleObject" Target="../embeddings/oleObject52.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image" Target="../media/image13.emf"/><Relationship Id="rId5" Type="http://schemas.openxmlformats.org/officeDocument/2006/relationships/oleObject" Target="../embeddings/oleObject53.bin"/><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3.xml"/><Relationship Id="rId1" Type="http://schemas.openxmlformats.org/officeDocument/2006/relationships/tags" Target="../tags/tag130.xm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image" Target="../media/image15.emf"/><Relationship Id="rId5" Type="http://schemas.openxmlformats.org/officeDocument/2006/relationships/oleObject" Target="../embeddings/oleObject55.bin"/><Relationship Id="rId4"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image" Target="../media/image15.emf"/><Relationship Id="rId5" Type="http://schemas.openxmlformats.org/officeDocument/2006/relationships/oleObject" Target="../embeddings/oleObject56.bin"/><Relationship Id="rId4"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15.emf"/><Relationship Id="rId5" Type="http://schemas.openxmlformats.org/officeDocument/2006/relationships/oleObject" Target="../embeddings/oleObject57.bin"/><Relationship Id="rId4"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image" Target="../media/image13.emf"/><Relationship Id="rId5" Type="http://schemas.openxmlformats.org/officeDocument/2006/relationships/oleObject" Target="../embeddings/oleObject58.bin"/><Relationship Id="rId4"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30.xml"/><Relationship Id="rId1" Type="http://schemas.openxmlformats.org/officeDocument/2006/relationships/tags" Target="../tags/tag139.xml"/><Relationship Id="rId4" Type="http://schemas.openxmlformats.org/officeDocument/2006/relationships/image" Target="../media/image14.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0.xml"/><Relationship Id="rId1" Type="http://schemas.openxmlformats.org/officeDocument/2006/relationships/tags" Target="../tags/tag140.xml"/><Relationship Id="rId5" Type="http://schemas.openxmlformats.org/officeDocument/2006/relationships/image" Target="../media/image14.emf"/><Relationship Id="rId4" Type="http://schemas.openxmlformats.org/officeDocument/2006/relationships/oleObject" Target="../embeddings/oleObject60.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30.xml"/><Relationship Id="rId1" Type="http://schemas.openxmlformats.org/officeDocument/2006/relationships/tags" Target="../tags/tag141.x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30.xml"/><Relationship Id="rId1" Type="http://schemas.openxmlformats.org/officeDocument/2006/relationships/tags" Target="../tags/tag142.xml"/><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30.xml"/><Relationship Id="rId1" Type="http://schemas.openxmlformats.org/officeDocument/2006/relationships/tags" Target="../tags/tag143.x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30.xml"/><Relationship Id="rId1" Type="http://schemas.openxmlformats.org/officeDocument/2006/relationships/tags" Target="../tags/tag144.xml"/><Relationship Id="rId4" Type="http://schemas.openxmlformats.org/officeDocument/2006/relationships/image" Target="../media/image14.emf"/></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46.xml"/><Relationship Id="rId1" Type="http://schemas.openxmlformats.org/officeDocument/2006/relationships/tags" Target="../tags/tag145.xml"/><Relationship Id="rId5" Type="http://schemas.openxmlformats.org/officeDocument/2006/relationships/image" Target="../media/image16.emf"/><Relationship Id="rId4" Type="http://schemas.openxmlformats.org/officeDocument/2006/relationships/oleObject" Target="../embeddings/oleObject65.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57.xml"/><Relationship Id="rId1" Type="http://schemas.openxmlformats.org/officeDocument/2006/relationships/tags" Target="../tags/tag147.xml"/><Relationship Id="rId4"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ext Placeholder 2"/>
          <p:cNvSpPr>
            <a:spLocks noGrp="1"/>
          </p:cNvSpPr>
          <p:nvPr>
            <p:ph type="body" sz="quarter" idx="10"/>
          </p:nvPr>
        </p:nvSpPr>
        <p:spPr>
          <a:xfrm>
            <a:off x="1117415" y="1339516"/>
            <a:ext cx="4484386" cy="2819543"/>
          </a:xfrm>
        </p:spPr>
        <p:txBody>
          <a:bodyPr/>
          <a:lstStyle/>
          <a:p>
            <a:pPr lvl="0"/>
            <a:r>
              <a:rPr lang="en-US" sz="4800" b="1" err="1">
                <a:solidFill>
                  <a:prstClr val="white"/>
                </a:solidFill>
              </a:rPr>
              <a:t>ParentChild</a:t>
            </a:r>
            <a:r>
              <a:rPr lang="en-US" sz="4800" b="1">
                <a:solidFill>
                  <a:prstClr val="white"/>
                </a:solidFill>
              </a:rPr>
              <a:t>+ Revised Strategic Plan</a:t>
            </a:r>
            <a:endParaRPr lang="en-US" sz="4000" b="1">
              <a:solidFill>
                <a:prstClr val="white"/>
              </a:solidFill>
            </a:endParaRPr>
          </a:p>
          <a:p>
            <a:endParaRPr lang="en-US"/>
          </a:p>
        </p:txBody>
      </p:sp>
      <p:sp>
        <p:nvSpPr>
          <p:cNvPr id="5" name="Text Placeholder 4"/>
          <p:cNvSpPr>
            <a:spLocks noGrp="1"/>
          </p:cNvSpPr>
          <p:nvPr>
            <p:ph type="body" sz="quarter" idx="12"/>
          </p:nvPr>
        </p:nvSpPr>
        <p:spPr>
          <a:xfrm>
            <a:off x="1117415" y="5342236"/>
            <a:ext cx="4484386" cy="250261"/>
          </a:xfrm>
        </p:spPr>
        <p:txBody>
          <a:bodyPr/>
          <a:lstStyle/>
          <a:p>
            <a:r>
              <a:rPr lang="en-US"/>
              <a:t>June 2023</a:t>
            </a:r>
          </a:p>
        </p:txBody>
      </p:sp>
    </p:spTree>
    <p:extLst>
      <p:ext uri="{BB962C8B-B14F-4D97-AF65-F5344CB8AC3E}">
        <p14:creationId xmlns:p14="http://schemas.microsoft.com/office/powerpoint/2010/main" val="516530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35B09D6-2042-77DB-E61A-069B8506A57B}"/>
              </a:ext>
            </a:extLst>
          </p:cNvPr>
          <p:cNvGraphicFramePr>
            <a:graphicFrameLocks noChangeAspect="1"/>
          </p:cNvGraphicFramePr>
          <p:nvPr>
            <p:custDataLst>
              <p:tags r:id="rId1"/>
            </p:custDataLst>
            <p:extLst>
              <p:ext uri="{D42A27DB-BD31-4B8C-83A1-F6EECF244321}">
                <p14:modId xmlns:p14="http://schemas.microsoft.com/office/powerpoint/2010/main" val="5804884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4" name="think-cell data - do not delete" hidden="1">
                        <a:extLst>
                          <a:ext uri="{FF2B5EF4-FFF2-40B4-BE49-F238E27FC236}">
                            <a16:creationId xmlns:a16="http://schemas.microsoft.com/office/drawing/2014/main" id="{235B09D6-2042-77DB-E61A-069B8506A57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6DD69988-28D6-8F54-A493-6C4B5EB8B2AA}"/>
              </a:ext>
            </a:extLst>
          </p:cNvPr>
          <p:cNvSpPr>
            <a:spLocks noGrp="1"/>
          </p:cNvSpPr>
          <p:nvPr>
            <p:ph type="title"/>
          </p:nvPr>
        </p:nvSpPr>
        <p:spPr/>
        <p:txBody>
          <a:bodyPr vert="horz"/>
          <a:lstStyle/>
          <a:p>
            <a:r>
              <a:rPr lang="en-US"/>
              <a:t>Objectives for today's discussion</a:t>
            </a:r>
          </a:p>
        </p:txBody>
      </p:sp>
      <p:sp>
        <p:nvSpPr>
          <p:cNvPr id="10" name="TextBox 9">
            <a:extLst>
              <a:ext uri="{FF2B5EF4-FFF2-40B4-BE49-F238E27FC236}">
                <a16:creationId xmlns:a16="http://schemas.microsoft.com/office/drawing/2014/main" id="{9D098F6D-47BF-2E5D-B465-CF9D294D069F}"/>
              </a:ext>
            </a:extLst>
          </p:cNvPr>
          <p:cNvSpPr txBox="1"/>
          <p:nvPr/>
        </p:nvSpPr>
        <p:spPr>
          <a:xfrm>
            <a:off x="4860758" y="2579804"/>
            <a:ext cx="6112042" cy="190088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23850" lvl="1" indent="-215900">
              <a:buClr>
                <a:schemeClr val="tx2"/>
              </a:buClr>
              <a:buFont typeface="Trebuchet MS" panose="020B0603020202020204" pitchFamily="34" charset="0"/>
              <a:buChar char="•"/>
            </a:pPr>
            <a:r>
              <a:rPr lang="en-US">
                <a:solidFill>
                  <a:schemeClr val="tx1"/>
                </a:solidFill>
              </a:rPr>
              <a:t>Discuss strategic plan refresh, including proposal for how to deploy new gift funds over the next 3 years</a:t>
            </a:r>
          </a:p>
          <a:p>
            <a:pPr marL="107950" lvl="1">
              <a:buClr>
                <a:schemeClr val="tx2"/>
              </a:buClr>
            </a:pPr>
            <a:endParaRPr lang="en-US">
              <a:solidFill>
                <a:schemeClr val="tx1"/>
              </a:solidFill>
            </a:endParaRPr>
          </a:p>
        </p:txBody>
      </p:sp>
    </p:spTree>
    <p:extLst>
      <p:ext uri="{BB962C8B-B14F-4D97-AF65-F5344CB8AC3E}">
        <p14:creationId xmlns:p14="http://schemas.microsoft.com/office/powerpoint/2010/main" val="1677615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D6EE809-03AC-3F2C-E7CD-04A1671B872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3" name="think-cell data - do not delete" hidden="1">
                        <a:extLst>
                          <a:ext uri="{FF2B5EF4-FFF2-40B4-BE49-F238E27FC236}">
                            <a16:creationId xmlns:a16="http://schemas.microsoft.com/office/drawing/2014/main" id="{5D6EE809-03AC-3F2C-E7CD-04A1671B87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Strategic Plan Refresh </a:t>
            </a:r>
          </a:p>
        </p:txBody>
      </p:sp>
    </p:spTree>
    <p:custDataLst>
      <p:tags r:id="rId1"/>
    </p:custDataLst>
    <p:extLst>
      <p:ext uri="{BB962C8B-B14F-4D97-AF65-F5344CB8AC3E}">
        <p14:creationId xmlns:p14="http://schemas.microsoft.com/office/powerpoint/2010/main" val="2483169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5983C64-9417-4AE9-BE22-5774C15CED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4" imgH="494" progId="TCLayout.ActiveDocument.1">
                  <p:embed/>
                </p:oleObj>
              </mc:Choice>
              <mc:Fallback>
                <p:oleObj name="think-cell Slide" r:id="rId5" imgW="494" imgH="494" progId="TCLayout.ActiveDocument.1">
                  <p:embed/>
                  <p:pic>
                    <p:nvPicPr>
                      <p:cNvPr id="4" name="Object 3" hidden="1">
                        <a:extLst>
                          <a:ext uri="{FF2B5EF4-FFF2-40B4-BE49-F238E27FC236}">
                            <a16:creationId xmlns:a16="http://schemas.microsoft.com/office/drawing/2014/main" id="{95983C64-9417-4AE9-BE22-5774C15CEDD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A1555F7-DF75-4F7B-98B6-E5BD2E701329}"/>
              </a:ext>
            </a:extLst>
          </p:cNvPr>
          <p:cNvSpPr>
            <a:spLocks noGrp="1"/>
          </p:cNvSpPr>
          <p:nvPr>
            <p:ph type="title"/>
          </p:nvPr>
        </p:nvSpPr>
        <p:spPr>
          <a:xfrm>
            <a:off x="531876" y="622800"/>
            <a:ext cx="11128248" cy="664797"/>
          </a:xfrm>
        </p:spPr>
        <p:txBody>
          <a:bodyPr vert="horz">
            <a:spAutoFit/>
          </a:bodyPr>
          <a:lstStyle/>
          <a:p>
            <a:r>
              <a:rPr lang="en-US" cap="none">
                <a:solidFill>
                  <a:schemeClr val="accent2"/>
                </a:solidFill>
                <a:latin typeface="+mn-lt"/>
              </a:rPr>
              <a:t>Recall |</a:t>
            </a:r>
            <a:r>
              <a:rPr lang="en-US" cap="none">
                <a:latin typeface="+mn-lt"/>
              </a:rPr>
              <a:t> P</a:t>
            </a:r>
            <a:r>
              <a:rPr lang="en-US">
                <a:latin typeface="+mn-lt"/>
              </a:rPr>
              <a:t>rogress has been made on the strategic priorities established in 2019</a:t>
            </a:r>
            <a:r>
              <a:rPr lang="en-US" cap="none">
                <a:latin typeface="+mn-lt"/>
              </a:rPr>
              <a:t>, including incorporation of covid-inspired innovation and best practices</a:t>
            </a:r>
          </a:p>
        </p:txBody>
      </p:sp>
      <p:sp>
        <p:nvSpPr>
          <p:cNvPr id="44" name="TextBox 43">
            <a:extLst>
              <a:ext uri="{FF2B5EF4-FFF2-40B4-BE49-F238E27FC236}">
                <a16:creationId xmlns:a16="http://schemas.microsoft.com/office/drawing/2014/main" id="{1AB91AF5-D12C-4610-8AFE-107866E70DF0}"/>
              </a:ext>
            </a:extLst>
          </p:cNvPr>
          <p:cNvSpPr txBox="1"/>
          <p:nvPr/>
        </p:nvSpPr>
        <p:spPr>
          <a:xfrm>
            <a:off x="600938" y="5640049"/>
            <a:ext cx="1551133" cy="578285"/>
          </a:xfrm>
          <a:prstGeom prst="rect">
            <a:avLst/>
          </a:prstGeom>
        </p:spPr>
        <p:txBody>
          <a:bodyPr vert="horz" wrap="square" lIns="45720" tIns="0" rIns="0" bIns="0" rtlCol="0" anchor="t" anchorCtr="0">
            <a:noAutofit/>
          </a:bodyPr>
          <a:lstStyle/>
          <a:p>
            <a:r>
              <a:rPr lang="en-US" sz="1400" b="1">
                <a:solidFill>
                  <a:schemeClr val="accent4"/>
                </a:solidFill>
              </a:rPr>
              <a:t>Deepen our impact</a:t>
            </a:r>
          </a:p>
        </p:txBody>
      </p:sp>
      <p:sp>
        <p:nvSpPr>
          <p:cNvPr id="76" name="TextBox 75">
            <a:extLst>
              <a:ext uri="{FF2B5EF4-FFF2-40B4-BE49-F238E27FC236}">
                <a16:creationId xmlns:a16="http://schemas.microsoft.com/office/drawing/2014/main" id="{F3DE5B1F-711A-4E27-8DBA-D00621D2EFE8}"/>
              </a:ext>
            </a:extLst>
          </p:cNvPr>
          <p:cNvSpPr txBox="1"/>
          <p:nvPr/>
        </p:nvSpPr>
        <p:spPr>
          <a:xfrm>
            <a:off x="2152071" y="2186960"/>
            <a:ext cx="4669182" cy="800219"/>
          </a:xfrm>
          <a:prstGeom prst="rect">
            <a:avLst/>
          </a:prstGeom>
        </p:spPr>
        <p:txBody>
          <a:bodyPr vert="horz" wrap="square" lIns="45720" tIns="0" rIns="0" bIns="0" rtlCol="0">
            <a:spAutoFit/>
          </a:bodyPr>
          <a:lstStyle/>
          <a:p>
            <a:pPr marL="324000" lvl="1" indent="-216000">
              <a:buClr>
                <a:schemeClr val="tx2"/>
              </a:buClr>
              <a:buFont typeface="Trebuchet MS" panose="020B0603020202020204" pitchFamily="34" charset="0"/>
              <a:buChar char="•"/>
            </a:pPr>
            <a:r>
              <a:rPr lang="en-US" sz="1300">
                <a:latin typeface="+mj-lt"/>
              </a:rPr>
              <a:t>Increase focus on continuous learning to ensure </a:t>
            </a:r>
            <a:r>
              <a:rPr lang="en-US" sz="1300" b="1">
                <a:solidFill>
                  <a:srgbClr val="295E7E"/>
                </a:solidFill>
                <a:latin typeface="+mj-lt"/>
              </a:rPr>
              <a:t>consistent impact and fidelity</a:t>
            </a:r>
          </a:p>
          <a:p>
            <a:pPr marL="324000" lvl="1" indent="-216000">
              <a:buClr>
                <a:schemeClr val="tx2"/>
              </a:buClr>
              <a:buFont typeface="Trebuchet MS" panose="020B0603020202020204" pitchFamily="34" charset="0"/>
              <a:buChar char="•"/>
            </a:pPr>
            <a:r>
              <a:rPr lang="en-US" sz="1300">
                <a:latin typeface="+mj-lt"/>
              </a:rPr>
              <a:t>Innovate and adapt models and approaches based on external research and shared learnings</a:t>
            </a:r>
          </a:p>
        </p:txBody>
      </p:sp>
      <p:sp>
        <p:nvSpPr>
          <p:cNvPr id="37" name="ee4pHeader1">
            <a:extLst>
              <a:ext uri="{FF2B5EF4-FFF2-40B4-BE49-F238E27FC236}">
                <a16:creationId xmlns:a16="http://schemas.microsoft.com/office/drawing/2014/main" id="{6C9C06E1-1581-4F6E-AFEC-3E6A5BCC431F}"/>
              </a:ext>
            </a:extLst>
          </p:cNvPr>
          <p:cNvSpPr txBox="1"/>
          <p:nvPr/>
        </p:nvSpPr>
        <p:spPr>
          <a:xfrm>
            <a:off x="2152071" y="1661062"/>
            <a:ext cx="4669182" cy="422275"/>
          </a:xfrm>
          <a:prstGeom prst="round2SameRect">
            <a:avLst>
              <a:gd name="adj1" fmla="val 3000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defPPr>
              <a:defRPr lang="en-US"/>
            </a:defPPr>
            <a:lvl1pPr algn="ctr">
              <a:lnSpc>
                <a:spcPct val="100000"/>
              </a:lnSpc>
              <a:spcAft>
                <a:spcPts val="0"/>
              </a:spcAft>
              <a:defRPr sz="12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sz="1600" b="1" i="0">
                <a:solidFill>
                  <a:schemeClr val="bg1"/>
                </a:solidFill>
                <a:ea typeface="Century Gothic" charset="0"/>
                <a:cs typeface="Century Gothic" charset="0"/>
              </a:rPr>
              <a:t>PC+ 2019 Strategic Priorities 2020-2025</a:t>
            </a:r>
          </a:p>
        </p:txBody>
      </p:sp>
      <p:sp>
        <p:nvSpPr>
          <p:cNvPr id="38" name="ee4pHeader1">
            <a:extLst>
              <a:ext uri="{FF2B5EF4-FFF2-40B4-BE49-F238E27FC236}">
                <a16:creationId xmlns:a16="http://schemas.microsoft.com/office/drawing/2014/main" id="{DFF48FD3-11D6-43AC-89B7-2372380E345A}"/>
              </a:ext>
            </a:extLst>
          </p:cNvPr>
          <p:cNvSpPr txBox="1"/>
          <p:nvPr/>
        </p:nvSpPr>
        <p:spPr>
          <a:xfrm>
            <a:off x="6903972" y="1660850"/>
            <a:ext cx="4669182" cy="422275"/>
          </a:xfrm>
          <a:prstGeom prst="round2SameRect">
            <a:avLst>
              <a:gd name="adj1" fmla="val 30074"/>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defPPr>
              <a:defRPr lang="en-US"/>
            </a:defPPr>
            <a:lvl1pPr algn="ctr">
              <a:lnSpc>
                <a:spcPct val="100000"/>
              </a:lnSpc>
              <a:spcAft>
                <a:spcPts val="0"/>
              </a:spcAft>
              <a:defRPr sz="1200">
                <a:solidFill>
                  <a:prstClr val="white"/>
                </a:solidFill>
              </a:defRPr>
            </a:lvl1pPr>
            <a:lvl2pPr>
              <a:defRPr>
                <a:solidFill>
                  <a:schemeClr val="lt1"/>
                </a:solidFill>
              </a:defRPr>
            </a:lvl2pPr>
            <a:lvl3pPr>
              <a:defRPr>
                <a:solidFill>
                  <a:schemeClr val="lt1"/>
                </a:solidFill>
              </a:defRPr>
            </a:lvl3pPr>
            <a:lvl4pPr marL="0" lvl="3">
              <a:defRPr sz="1400">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sz="1600" b="1" i="0">
                <a:solidFill>
                  <a:schemeClr val="bg1"/>
                </a:solidFill>
                <a:ea typeface="Century Gothic" charset="0"/>
                <a:cs typeface="Century Gothic" charset="0"/>
              </a:rPr>
              <a:t>Progress </a:t>
            </a:r>
            <a:r>
              <a:rPr lang="en-US" sz="1600" b="1">
                <a:solidFill>
                  <a:schemeClr val="bg1"/>
                </a:solidFill>
                <a:ea typeface="Century Gothic" charset="0"/>
                <a:cs typeface="Century Gothic" charset="0"/>
              </a:rPr>
              <a:t>Update</a:t>
            </a:r>
            <a:endParaRPr lang="en-US" sz="1600" b="1" i="0">
              <a:solidFill>
                <a:schemeClr val="bg1"/>
              </a:solidFill>
              <a:ea typeface="Century Gothic" charset="0"/>
              <a:cs typeface="Century Gothic" charset="0"/>
            </a:endParaRPr>
          </a:p>
        </p:txBody>
      </p:sp>
      <p:sp>
        <p:nvSpPr>
          <p:cNvPr id="27" name="Rectangle 26" hidden="1">
            <a:extLst>
              <a:ext uri="{FF2B5EF4-FFF2-40B4-BE49-F238E27FC236}">
                <a16:creationId xmlns:a16="http://schemas.microsoft.com/office/drawing/2014/main" id="{53744598-B197-4E1D-84C1-F89CEE23622C}"/>
              </a:ext>
            </a:extLst>
          </p:cNvPr>
          <p:cNvSpPr/>
          <p:nvPr>
            <p:custDataLst>
              <p:tags r:id="rId2"/>
            </p:custDataLst>
          </p:nvPr>
        </p:nvSpPr>
        <p:spPr bwMode="gray">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ct val="0"/>
              </a:spcBef>
              <a:spcAft>
                <a:spcPct val="0"/>
              </a:spcAft>
            </a:pPr>
            <a:endParaRPr lang="en-US" sz="1600">
              <a:solidFill>
                <a:srgbClr val="FFFFFF"/>
              </a:solidFill>
              <a:latin typeface="Trebuchet MS" panose="020B0603020202020204" pitchFamily="34" charset="0"/>
              <a:sym typeface="Trebuchet MS" panose="020B0603020202020204" pitchFamily="34" charset="0"/>
            </a:endParaRPr>
          </a:p>
        </p:txBody>
      </p:sp>
      <p:grpSp>
        <p:nvGrpSpPr>
          <p:cNvPr id="78" name="Group 77">
            <a:extLst>
              <a:ext uri="{FF2B5EF4-FFF2-40B4-BE49-F238E27FC236}">
                <a16:creationId xmlns:a16="http://schemas.microsoft.com/office/drawing/2014/main" id="{39FB6DB7-391D-A60F-1F41-D95C8D7F2725}"/>
              </a:ext>
            </a:extLst>
          </p:cNvPr>
          <p:cNvGrpSpPr/>
          <p:nvPr/>
        </p:nvGrpSpPr>
        <p:grpSpPr>
          <a:xfrm>
            <a:off x="600938" y="2134317"/>
            <a:ext cx="1551133" cy="1296912"/>
            <a:chOff x="600938" y="2296928"/>
            <a:chExt cx="1551133" cy="1296912"/>
          </a:xfrm>
        </p:grpSpPr>
        <p:sp>
          <p:nvSpPr>
            <p:cNvPr id="47" name="TextBox 46">
              <a:extLst>
                <a:ext uri="{FF2B5EF4-FFF2-40B4-BE49-F238E27FC236}">
                  <a16:creationId xmlns:a16="http://schemas.microsoft.com/office/drawing/2014/main" id="{936966B6-151D-4E10-9FD2-AE42B8AAB519}"/>
                </a:ext>
              </a:extLst>
            </p:cNvPr>
            <p:cNvSpPr txBox="1"/>
            <p:nvPr/>
          </p:nvSpPr>
          <p:spPr>
            <a:xfrm>
              <a:off x="600938" y="3015555"/>
              <a:ext cx="1551133" cy="578285"/>
            </a:xfrm>
            <a:prstGeom prst="rect">
              <a:avLst/>
            </a:prstGeom>
          </p:spPr>
          <p:txBody>
            <a:bodyPr vert="horz" wrap="square" lIns="45720" tIns="0" rIns="0" bIns="0" rtlCol="0" anchor="t" anchorCtr="0">
              <a:noAutofit/>
            </a:bodyPr>
            <a:lstStyle/>
            <a:p>
              <a:r>
                <a:rPr lang="en-US" sz="1400" b="1">
                  <a:solidFill>
                    <a:schemeClr val="accent4"/>
                  </a:solidFill>
                </a:rPr>
                <a:t>Deliver, measure innovate</a:t>
              </a:r>
            </a:p>
          </p:txBody>
        </p:sp>
        <p:grpSp>
          <p:nvGrpSpPr>
            <p:cNvPr id="7" name="bcgIcons_Simplicity">
              <a:extLst>
                <a:ext uri="{FF2B5EF4-FFF2-40B4-BE49-F238E27FC236}">
                  <a16:creationId xmlns:a16="http://schemas.microsoft.com/office/drawing/2014/main" id="{78076663-99E2-BB4B-B46B-B56B1548DBCB}"/>
                </a:ext>
              </a:extLst>
            </p:cNvPr>
            <p:cNvGrpSpPr>
              <a:grpSpLocks noChangeAspect="1"/>
            </p:cNvGrpSpPr>
            <p:nvPr/>
          </p:nvGrpSpPr>
          <p:grpSpPr bwMode="auto">
            <a:xfrm>
              <a:off x="970532" y="2296928"/>
              <a:ext cx="743017" cy="743705"/>
              <a:chOff x="1682" y="0"/>
              <a:chExt cx="4316" cy="4320"/>
            </a:xfrm>
          </p:grpSpPr>
          <p:sp>
            <p:nvSpPr>
              <p:cNvPr id="8" name="AutoShape 23">
                <a:extLst>
                  <a:ext uri="{FF2B5EF4-FFF2-40B4-BE49-F238E27FC236}">
                    <a16:creationId xmlns:a16="http://schemas.microsoft.com/office/drawing/2014/main" id="{94409894-4377-EDF3-54CA-7C5E8B529A14}"/>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937" tIns="29468" rIns="58937" bIns="29468" numCol="1" anchor="t" anchorCtr="0" compatLnSpc="1">
                <a:prstTxWarp prst="textNoShape">
                  <a:avLst/>
                </a:prstTxWarp>
              </a:bodyPr>
              <a:lstStyle/>
              <a:p>
                <a:endParaRPr lang="en-US"/>
              </a:p>
            </p:txBody>
          </p:sp>
          <p:sp>
            <p:nvSpPr>
              <p:cNvPr id="9" name="Freeform 25">
                <a:extLst>
                  <a:ext uri="{FF2B5EF4-FFF2-40B4-BE49-F238E27FC236}">
                    <a16:creationId xmlns:a16="http://schemas.microsoft.com/office/drawing/2014/main" id="{E6679BEA-8E42-CB0F-F14D-6E295498539E}"/>
                  </a:ext>
                </a:extLst>
              </p:cNvPr>
              <p:cNvSpPr>
                <a:spLocks noEditPoints="1"/>
              </p:cNvSpPr>
              <p:nvPr/>
            </p:nvSpPr>
            <p:spPr bwMode="auto">
              <a:xfrm>
                <a:off x="2251" y="351"/>
                <a:ext cx="3178" cy="3615"/>
              </a:xfrm>
              <a:custGeom>
                <a:avLst/>
                <a:gdLst>
                  <a:gd name="T0" fmla="*/ 1693 w 1696"/>
                  <a:gd name="T1" fmla="*/ 1152 h 1928"/>
                  <a:gd name="T2" fmla="*/ 1394 w 1696"/>
                  <a:gd name="T3" fmla="*/ 1637 h 1928"/>
                  <a:gd name="T4" fmla="*/ 865 w 1696"/>
                  <a:gd name="T5" fmla="*/ 1831 h 1928"/>
                  <a:gd name="T6" fmla="*/ 924 w 1696"/>
                  <a:gd name="T7" fmla="*/ 1891 h 1928"/>
                  <a:gd name="T8" fmla="*/ 923 w 1696"/>
                  <a:gd name="T9" fmla="*/ 1922 h 1928"/>
                  <a:gd name="T10" fmla="*/ 908 w 1696"/>
                  <a:gd name="T11" fmla="*/ 1928 h 1928"/>
                  <a:gd name="T12" fmla="*/ 892 w 1696"/>
                  <a:gd name="T13" fmla="*/ 1922 h 1928"/>
                  <a:gd name="T14" fmla="*/ 796 w 1696"/>
                  <a:gd name="T15" fmla="*/ 1823 h 1928"/>
                  <a:gd name="T16" fmla="*/ 796 w 1696"/>
                  <a:gd name="T17" fmla="*/ 1791 h 1928"/>
                  <a:gd name="T18" fmla="*/ 895 w 1696"/>
                  <a:gd name="T19" fmla="*/ 1695 h 1928"/>
                  <a:gd name="T20" fmla="*/ 926 w 1696"/>
                  <a:gd name="T21" fmla="*/ 1695 h 1928"/>
                  <a:gd name="T22" fmla="*/ 926 w 1696"/>
                  <a:gd name="T23" fmla="*/ 1726 h 1928"/>
                  <a:gd name="T24" fmla="*/ 864 w 1696"/>
                  <a:gd name="T25" fmla="*/ 1787 h 1928"/>
                  <a:gd name="T26" fmla="*/ 1650 w 1696"/>
                  <a:gd name="T27" fmla="*/ 1143 h 1928"/>
                  <a:gd name="T28" fmla="*/ 1677 w 1696"/>
                  <a:gd name="T29" fmla="*/ 1126 h 1928"/>
                  <a:gd name="T30" fmla="*/ 1693 w 1696"/>
                  <a:gd name="T31" fmla="*/ 1152 h 1928"/>
                  <a:gd name="T32" fmla="*/ 900 w 1696"/>
                  <a:gd name="T33" fmla="*/ 107 h 1928"/>
                  <a:gd name="T34" fmla="*/ 804 w 1696"/>
                  <a:gd name="T35" fmla="*/ 8 h 1928"/>
                  <a:gd name="T36" fmla="*/ 773 w 1696"/>
                  <a:gd name="T37" fmla="*/ 8 h 1928"/>
                  <a:gd name="T38" fmla="*/ 772 w 1696"/>
                  <a:gd name="T39" fmla="*/ 39 h 1928"/>
                  <a:gd name="T40" fmla="*/ 831 w 1696"/>
                  <a:gd name="T41" fmla="*/ 99 h 1928"/>
                  <a:gd name="T42" fmla="*/ 302 w 1696"/>
                  <a:gd name="T43" fmla="*/ 293 h 1928"/>
                  <a:gd name="T44" fmla="*/ 3 w 1696"/>
                  <a:gd name="T45" fmla="*/ 778 h 1928"/>
                  <a:gd name="T46" fmla="*/ 19 w 1696"/>
                  <a:gd name="T47" fmla="*/ 804 h 1928"/>
                  <a:gd name="T48" fmla="*/ 24 w 1696"/>
                  <a:gd name="T49" fmla="*/ 804 h 1928"/>
                  <a:gd name="T50" fmla="*/ 46 w 1696"/>
                  <a:gd name="T51" fmla="*/ 787 h 1928"/>
                  <a:gd name="T52" fmla="*/ 832 w 1696"/>
                  <a:gd name="T53" fmla="*/ 143 h 1928"/>
                  <a:gd name="T54" fmla="*/ 770 w 1696"/>
                  <a:gd name="T55" fmla="*/ 204 h 1928"/>
                  <a:gd name="T56" fmla="*/ 770 w 1696"/>
                  <a:gd name="T57" fmla="*/ 235 h 1928"/>
                  <a:gd name="T58" fmla="*/ 786 w 1696"/>
                  <a:gd name="T59" fmla="*/ 241 h 1928"/>
                  <a:gd name="T60" fmla="*/ 801 w 1696"/>
                  <a:gd name="T61" fmla="*/ 235 h 1928"/>
                  <a:gd name="T62" fmla="*/ 900 w 1696"/>
                  <a:gd name="T63" fmla="*/ 139 h 1928"/>
                  <a:gd name="T64" fmla="*/ 900 w 1696"/>
                  <a:gd name="T65" fmla="*/ 107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96" h="1928">
                    <a:moveTo>
                      <a:pt x="1693" y="1152"/>
                    </a:moveTo>
                    <a:cubicBezTo>
                      <a:pt x="1652" y="1342"/>
                      <a:pt x="1545" y="1514"/>
                      <a:pt x="1394" y="1637"/>
                    </a:cubicBezTo>
                    <a:cubicBezTo>
                      <a:pt x="1245" y="1759"/>
                      <a:pt x="1057" y="1827"/>
                      <a:pt x="865" y="1831"/>
                    </a:cubicBezTo>
                    <a:cubicBezTo>
                      <a:pt x="924" y="1891"/>
                      <a:pt x="924" y="1891"/>
                      <a:pt x="924" y="1891"/>
                    </a:cubicBezTo>
                    <a:cubicBezTo>
                      <a:pt x="932" y="1900"/>
                      <a:pt x="932" y="1914"/>
                      <a:pt x="923" y="1922"/>
                    </a:cubicBezTo>
                    <a:cubicBezTo>
                      <a:pt x="919" y="1926"/>
                      <a:pt x="913" y="1928"/>
                      <a:pt x="908" y="1928"/>
                    </a:cubicBezTo>
                    <a:cubicBezTo>
                      <a:pt x="902" y="1928"/>
                      <a:pt x="896" y="1926"/>
                      <a:pt x="892" y="1922"/>
                    </a:cubicBezTo>
                    <a:cubicBezTo>
                      <a:pt x="796" y="1823"/>
                      <a:pt x="796" y="1823"/>
                      <a:pt x="796" y="1823"/>
                    </a:cubicBezTo>
                    <a:cubicBezTo>
                      <a:pt x="787" y="1814"/>
                      <a:pt x="787" y="1800"/>
                      <a:pt x="796" y="1791"/>
                    </a:cubicBezTo>
                    <a:cubicBezTo>
                      <a:pt x="895" y="1695"/>
                      <a:pt x="895" y="1695"/>
                      <a:pt x="895" y="1695"/>
                    </a:cubicBezTo>
                    <a:cubicBezTo>
                      <a:pt x="904" y="1686"/>
                      <a:pt x="918" y="1687"/>
                      <a:pt x="926" y="1695"/>
                    </a:cubicBezTo>
                    <a:cubicBezTo>
                      <a:pt x="935" y="1704"/>
                      <a:pt x="934" y="1718"/>
                      <a:pt x="926" y="1726"/>
                    </a:cubicBezTo>
                    <a:cubicBezTo>
                      <a:pt x="864" y="1787"/>
                      <a:pt x="864" y="1787"/>
                      <a:pt x="864" y="1787"/>
                    </a:cubicBezTo>
                    <a:cubicBezTo>
                      <a:pt x="1240" y="1779"/>
                      <a:pt x="1569" y="1511"/>
                      <a:pt x="1650" y="1143"/>
                    </a:cubicBezTo>
                    <a:cubicBezTo>
                      <a:pt x="1653" y="1131"/>
                      <a:pt x="1665" y="1124"/>
                      <a:pt x="1677" y="1126"/>
                    </a:cubicBezTo>
                    <a:cubicBezTo>
                      <a:pt x="1689" y="1129"/>
                      <a:pt x="1696" y="1141"/>
                      <a:pt x="1693" y="1152"/>
                    </a:cubicBezTo>
                    <a:close/>
                    <a:moveTo>
                      <a:pt x="900" y="107"/>
                    </a:moveTo>
                    <a:cubicBezTo>
                      <a:pt x="804" y="8"/>
                      <a:pt x="804" y="8"/>
                      <a:pt x="804" y="8"/>
                    </a:cubicBezTo>
                    <a:cubicBezTo>
                      <a:pt x="795" y="0"/>
                      <a:pt x="782" y="0"/>
                      <a:pt x="773" y="8"/>
                    </a:cubicBezTo>
                    <a:cubicBezTo>
                      <a:pt x="764" y="17"/>
                      <a:pt x="764" y="30"/>
                      <a:pt x="772" y="39"/>
                    </a:cubicBezTo>
                    <a:cubicBezTo>
                      <a:pt x="831" y="99"/>
                      <a:pt x="831" y="99"/>
                      <a:pt x="831" y="99"/>
                    </a:cubicBezTo>
                    <a:cubicBezTo>
                      <a:pt x="639" y="103"/>
                      <a:pt x="451" y="172"/>
                      <a:pt x="302" y="293"/>
                    </a:cubicBezTo>
                    <a:cubicBezTo>
                      <a:pt x="151" y="416"/>
                      <a:pt x="44" y="588"/>
                      <a:pt x="3" y="778"/>
                    </a:cubicBezTo>
                    <a:cubicBezTo>
                      <a:pt x="0" y="789"/>
                      <a:pt x="7" y="801"/>
                      <a:pt x="19" y="804"/>
                    </a:cubicBezTo>
                    <a:cubicBezTo>
                      <a:pt x="21" y="804"/>
                      <a:pt x="23" y="804"/>
                      <a:pt x="24" y="804"/>
                    </a:cubicBezTo>
                    <a:cubicBezTo>
                      <a:pt x="34" y="804"/>
                      <a:pt x="43" y="797"/>
                      <a:pt x="46" y="787"/>
                    </a:cubicBezTo>
                    <a:cubicBezTo>
                      <a:pt x="127" y="419"/>
                      <a:pt x="456" y="151"/>
                      <a:pt x="832" y="143"/>
                    </a:cubicBezTo>
                    <a:cubicBezTo>
                      <a:pt x="770" y="204"/>
                      <a:pt x="770" y="204"/>
                      <a:pt x="770" y="204"/>
                    </a:cubicBezTo>
                    <a:cubicBezTo>
                      <a:pt x="762" y="212"/>
                      <a:pt x="761" y="226"/>
                      <a:pt x="770" y="235"/>
                    </a:cubicBezTo>
                    <a:cubicBezTo>
                      <a:pt x="774" y="239"/>
                      <a:pt x="780" y="241"/>
                      <a:pt x="786" y="241"/>
                    </a:cubicBezTo>
                    <a:cubicBezTo>
                      <a:pt x="791" y="241"/>
                      <a:pt x="797" y="239"/>
                      <a:pt x="801" y="235"/>
                    </a:cubicBezTo>
                    <a:cubicBezTo>
                      <a:pt x="900" y="139"/>
                      <a:pt x="900" y="139"/>
                      <a:pt x="900" y="139"/>
                    </a:cubicBezTo>
                    <a:cubicBezTo>
                      <a:pt x="909" y="130"/>
                      <a:pt x="909" y="116"/>
                      <a:pt x="900" y="10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937" tIns="29468" rIns="58937" bIns="29468" numCol="1" anchor="t" anchorCtr="0" compatLnSpc="1">
                <a:prstTxWarp prst="textNoShape">
                  <a:avLst/>
                </a:prstTxWarp>
              </a:bodyPr>
              <a:lstStyle/>
              <a:p>
                <a:endParaRPr lang="en-US"/>
              </a:p>
            </p:txBody>
          </p:sp>
          <p:sp>
            <p:nvSpPr>
              <p:cNvPr id="10" name="Freeform 26">
                <a:extLst>
                  <a:ext uri="{FF2B5EF4-FFF2-40B4-BE49-F238E27FC236}">
                    <a16:creationId xmlns:a16="http://schemas.microsoft.com/office/drawing/2014/main" id="{249A5E79-88C4-B850-E2E8-73823F619E8E}"/>
                  </a:ext>
                </a:extLst>
              </p:cNvPr>
              <p:cNvSpPr>
                <a:spLocks noEditPoints="1"/>
              </p:cNvSpPr>
              <p:nvPr/>
            </p:nvSpPr>
            <p:spPr bwMode="auto">
              <a:xfrm>
                <a:off x="2032" y="570"/>
                <a:ext cx="3616" cy="3176"/>
              </a:xfrm>
              <a:custGeom>
                <a:avLst/>
                <a:gdLst>
                  <a:gd name="T0" fmla="*/ 1922 w 1930"/>
                  <a:gd name="T1" fmla="*/ 804 h 1694"/>
                  <a:gd name="T2" fmla="*/ 1823 w 1930"/>
                  <a:gd name="T3" fmla="*/ 900 h 1694"/>
                  <a:gd name="T4" fmla="*/ 1807 w 1930"/>
                  <a:gd name="T5" fmla="*/ 907 h 1694"/>
                  <a:gd name="T6" fmla="*/ 1791 w 1930"/>
                  <a:gd name="T7" fmla="*/ 900 h 1694"/>
                  <a:gd name="T8" fmla="*/ 1695 w 1930"/>
                  <a:gd name="T9" fmla="*/ 801 h 1694"/>
                  <a:gd name="T10" fmla="*/ 1695 w 1930"/>
                  <a:gd name="T11" fmla="*/ 770 h 1694"/>
                  <a:gd name="T12" fmla="*/ 1726 w 1930"/>
                  <a:gd name="T13" fmla="*/ 770 h 1694"/>
                  <a:gd name="T14" fmla="*/ 1787 w 1930"/>
                  <a:gd name="T15" fmla="*/ 832 h 1694"/>
                  <a:gd name="T16" fmla="*/ 1143 w 1930"/>
                  <a:gd name="T17" fmla="*/ 46 h 1694"/>
                  <a:gd name="T18" fmla="*/ 1126 w 1930"/>
                  <a:gd name="T19" fmla="*/ 19 h 1694"/>
                  <a:gd name="T20" fmla="*/ 1152 w 1930"/>
                  <a:gd name="T21" fmla="*/ 3 h 1694"/>
                  <a:gd name="T22" fmla="*/ 1637 w 1930"/>
                  <a:gd name="T23" fmla="*/ 302 h 1694"/>
                  <a:gd name="T24" fmla="*/ 1831 w 1930"/>
                  <a:gd name="T25" fmla="*/ 831 h 1694"/>
                  <a:gd name="T26" fmla="*/ 1891 w 1930"/>
                  <a:gd name="T27" fmla="*/ 772 h 1694"/>
                  <a:gd name="T28" fmla="*/ 1922 w 1930"/>
                  <a:gd name="T29" fmla="*/ 773 h 1694"/>
                  <a:gd name="T30" fmla="*/ 1922 w 1930"/>
                  <a:gd name="T31" fmla="*/ 804 h 1694"/>
                  <a:gd name="T32" fmla="*/ 787 w 1930"/>
                  <a:gd name="T33" fmla="*/ 1651 h 1694"/>
                  <a:gd name="T34" fmla="*/ 143 w 1930"/>
                  <a:gd name="T35" fmla="*/ 864 h 1694"/>
                  <a:gd name="T36" fmla="*/ 204 w 1930"/>
                  <a:gd name="T37" fmla="*/ 926 h 1694"/>
                  <a:gd name="T38" fmla="*/ 219 w 1930"/>
                  <a:gd name="T39" fmla="*/ 932 h 1694"/>
                  <a:gd name="T40" fmla="*/ 235 w 1930"/>
                  <a:gd name="T41" fmla="*/ 926 h 1694"/>
                  <a:gd name="T42" fmla="*/ 235 w 1930"/>
                  <a:gd name="T43" fmla="*/ 895 h 1694"/>
                  <a:gd name="T44" fmla="*/ 139 w 1930"/>
                  <a:gd name="T45" fmla="*/ 796 h 1694"/>
                  <a:gd name="T46" fmla="*/ 107 w 1930"/>
                  <a:gd name="T47" fmla="*/ 796 h 1694"/>
                  <a:gd name="T48" fmla="*/ 8 w 1930"/>
                  <a:gd name="T49" fmla="*/ 892 h 1694"/>
                  <a:gd name="T50" fmla="*/ 8 w 1930"/>
                  <a:gd name="T51" fmla="*/ 923 h 1694"/>
                  <a:gd name="T52" fmla="*/ 39 w 1930"/>
                  <a:gd name="T53" fmla="*/ 924 h 1694"/>
                  <a:gd name="T54" fmla="*/ 99 w 1930"/>
                  <a:gd name="T55" fmla="*/ 865 h 1694"/>
                  <a:gd name="T56" fmla="*/ 293 w 1930"/>
                  <a:gd name="T57" fmla="*/ 1394 h 1694"/>
                  <a:gd name="T58" fmla="*/ 778 w 1930"/>
                  <a:gd name="T59" fmla="*/ 1693 h 1694"/>
                  <a:gd name="T60" fmla="*/ 782 w 1930"/>
                  <a:gd name="T61" fmla="*/ 1694 h 1694"/>
                  <a:gd name="T62" fmla="*/ 804 w 1930"/>
                  <a:gd name="T63" fmla="*/ 1677 h 1694"/>
                  <a:gd name="T64" fmla="*/ 787 w 1930"/>
                  <a:gd name="T65" fmla="*/ 1651 h 1694"/>
                  <a:gd name="T66" fmla="*/ 1473 w 1930"/>
                  <a:gd name="T67" fmla="*/ 848 h 1694"/>
                  <a:gd name="T68" fmla="*/ 965 w 1930"/>
                  <a:gd name="T69" fmla="*/ 1356 h 1694"/>
                  <a:gd name="T70" fmla="*/ 457 w 1930"/>
                  <a:gd name="T71" fmla="*/ 848 h 1694"/>
                  <a:gd name="T72" fmla="*/ 965 w 1930"/>
                  <a:gd name="T73" fmla="*/ 340 h 1694"/>
                  <a:gd name="T74" fmla="*/ 1473 w 1930"/>
                  <a:gd name="T75" fmla="*/ 848 h 1694"/>
                  <a:gd name="T76" fmla="*/ 1290 w 1930"/>
                  <a:gd name="T77" fmla="*/ 639 h 1694"/>
                  <a:gd name="T78" fmla="*/ 1259 w 1930"/>
                  <a:gd name="T79" fmla="*/ 640 h 1694"/>
                  <a:gd name="T80" fmla="*/ 921 w 1930"/>
                  <a:gd name="T81" fmla="*/ 988 h 1694"/>
                  <a:gd name="T82" fmla="*/ 735 w 1930"/>
                  <a:gd name="T83" fmla="*/ 819 h 1694"/>
                  <a:gd name="T84" fmla="*/ 704 w 1930"/>
                  <a:gd name="T85" fmla="*/ 820 h 1694"/>
                  <a:gd name="T86" fmla="*/ 705 w 1930"/>
                  <a:gd name="T87" fmla="*/ 851 h 1694"/>
                  <a:gd name="T88" fmla="*/ 907 w 1930"/>
                  <a:gd name="T89" fmla="*/ 1035 h 1694"/>
                  <a:gd name="T90" fmla="*/ 922 w 1930"/>
                  <a:gd name="T91" fmla="*/ 1041 h 1694"/>
                  <a:gd name="T92" fmla="*/ 937 w 1930"/>
                  <a:gd name="T93" fmla="*/ 1034 h 1694"/>
                  <a:gd name="T94" fmla="*/ 1290 w 1930"/>
                  <a:gd name="T95" fmla="*/ 671 h 1694"/>
                  <a:gd name="T96" fmla="*/ 1290 w 1930"/>
                  <a:gd name="T97" fmla="*/ 639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30" h="1694">
                    <a:moveTo>
                      <a:pt x="1922" y="804"/>
                    </a:moveTo>
                    <a:cubicBezTo>
                      <a:pt x="1823" y="900"/>
                      <a:pt x="1823" y="900"/>
                      <a:pt x="1823" y="900"/>
                    </a:cubicBezTo>
                    <a:cubicBezTo>
                      <a:pt x="1818" y="905"/>
                      <a:pt x="1813" y="907"/>
                      <a:pt x="1807" y="907"/>
                    </a:cubicBezTo>
                    <a:cubicBezTo>
                      <a:pt x="1801" y="907"/>
                      <a:pt x="1796" y="904"/>
                      <a:pt x="1791" y="900"/>
                    </a:cubicBezTo>
                    <a:cubicBezTo>
                      <a:pt x="1695" y="801"/>
                      <a:pt x="1695" y="801"/>
                      <a:pt x="1695" y="801"/>
                    </a:cubicBezTo>
                    <a:cubicBezTo>
                      <a:pt x="1686" y="792"/>
                      <a:pt x="1687" y="778"/>
                      <a:pt x="1695" y="770"/>
                    </a:cubicBezTo>
                    <a:cubicBezTo>
                      <a:pt x="1704" y="761"/>
                      <a:pt x="1718" y="762"/>
                      <a:pt x="1726" y="770"/>
                    </a:cubicBezTo>
                    <a:cubicBezTo>
                      <a:pt x="1787" y="832"/>
                      <a:pt x="1787" y="832"/>
                      <a:pt x="1787" y="832"/>
                    </a:cubicBezTo>
                    <a:cubicBezTo>
                      <a:pt x="1779" y="456"/>
                      <a:pt x="1511" y="127"/>
                      <a:pt x="1143" y="46"/>
                    </a:cubicBezTo>
                    <a:cubicBezTo>
                      <a:pt x="1131" y="43"/>
                      <a:pt x="1124" y="31"/>
                      <a:pt x="1126" y="19"/>
                    </a:cubicBezTo>
                    <a:cubicBezTo>
                      <a:pt x="1129" y="8"/>
                      <a:pt x="1141" y="0"/>
                      <a:pt x="1152" y="3"/>
                    </a:cubicBezTo>
                    <a:cubicBezTo>
                      <a:pt x="1342" y="44"/>
                      <a:pt x="1514" y="151"/>
                      <a:pt x="1637" y="302"/>
                    </a:cubicBezTo>
                    <a:cubicBezTo>
                      <a:pt x="1759" y="451"/>
                      <a:pt x="1827" y="639"/>
                      <a:pt x="1831" y="831"/>
                    </a:cubicBezTo>
                    <a:cubicBezTo>
                      <a:pt x="1891" y="772"/>
                      <a:pt x="1891" y="772"/>
                      <a:pt x="1891" y="772"/>
                    </a:cubicBezTo>
                    <a:cubicBezTo>
                      <a:pt x="1900" y="764"/>
                      <a:pt x="1914" y="764"/>
                      <a:pt x="1922" y="773"/>
                    </a:cubicBezTo>
                    <a:cubicBezTo>
                      <a:pt x="1930" y="781"/>
                      <a:pt x="1930" y="795"/>
                      <a:pt x="1922" y="804"/>
                    </a:cubicBezTo>
                    <a:close/>
                    <a:moveTo>
                      <a:pt x="787" y="1651"/>
                    </a:moveTo>
                    <a:cubicBezTo>
                      <a:pt x="419" y="1569"/>
                      <a:pt x="151" y="1240"/>
                      <a:pt x="143" y="864"/>
                    </a:cubicBezTo>
                    <a:cubicBezTo>
                      <a:pt x="204" y="926"/>
                      <a:pt x="204" y="926"/>
                      <a:pt x="204" y="926"/>
                    </a:cubicBezTo>
                    <a:cubicBezTo>
                      <a:pt x="208" y="930"/>
                      <a:pt x="214" y="932"/>
                      <a:pt x="219" y="932"/>
                    </a:cubicBezTo>
                    <a:cubicBezTo>
                      <a:pt x="225" y="932"/>
                      <a:pt x="230" y="930"/>
                      <a:pt x="235" y="926"/>
                    </a:cubicBezTo>
                    <a:cubicBezTo>
                      <a:pt x="243" y="918"/>
                      <a:pt x="244" y="904"/>
                      <a:pt x="235" y="895"/>
                    </a:cubicBezTo>
                    <a:cubicBezTo>
                      <a:pt x="139" y="796"/>
                      <a:pt x="139" y="796"/>
                      <a:pt x="139" y="796"/>
                    </a:cubicBezTo>
                    <a:cubicBezTo>
                      <a:pt x="130" y="787"/>
                      <a:pt x="116" y="787"/>
                      <a:pt x="107" y="796"/>
                    </a:cubicBezTo>
                    <a:cubicBezTo>
                      <a:pt x="8" y="892"/>
                      <a:pt x="8" y="892"/>
                      <a:pt x="8" y="892"/>
                    </a:cubicBezTo>
                    <a:cubicBezTo>
                      <a:pt x="0" y="901"/>
                      <a:pt x="0" y="915"/>
                      <a:pt x="8" y="923"/>
                    </a:cubicBezTo>
                    <a:cubicBezTo>
                      <a:pt x="16" y="932"/>
                      <a:pt x="30" y="932"/>
                      <a:pt x="39" y="924"/>
                    </a:cubicBezTo>
                    <a:cubicBezTo>
                      <a:pt x="99" y="865"/>
                      <a:pt x="99" y="865"/>
                      <a:pt x="99" y="865"/>
                    </a:cubicBezTo>
                    <a:cubicBezTo>
                      <a:pt x="103" y="1057"/>
                      <a:pt x="172" y="1245"/>
                      <a:pt x="293" y="1394"/>
                    </a:cubicBezTo>
                    <a:cubicBezTo>
                      <a:pt x="416" y="1545"/>
                      <a:pt x="588" y="1652"/>
                      <a:pt x="778" y="1693"/>
                    </a:cubicBezTo>
                    <a:cubicBezTo>
                      <a:pt x="779" y="1694"/>
                      <a:pt x="781" y="1694"/>
                      <a:pt x="782" y="1694"/>
                    </a:cubicBezTo>
                    <a:cubicBezTo>
                      <a:pt x="792" y="1694"/>
                      <a:pt x="802" y="1687"/>
                      <a:pt x="804" y="1677"/>
                    </a:cubicBezTo>
                    <a:cubicBezTo>
                      <a:pt x="806" y="1665"/>
                      <a:pt x="799" y="1653"/>
                      <a:pt x="787" y="1651"/>
                    </a:cubicBezTo>
                    <a:close/>
                    <a:moveTo>
                      <a:pt x="1473" y="848"/>
                    </a:moveTo>
                    <a:cubicBezTo>
                      <a:pt x="1473" y="1129"/>
                      <a:pt x="1246" y="1356"/>
                      <a:pt x="965" y="1356"/>
                    </a:cubicBezTo>
                    <a:cubicBezTo>
                      <a:pt x="684" y="1356"/>
                      <a:pt x="457" y="1129"/>
                      <a:pt x="457" y="848"/>
                    </a:cubicBezTo>
                    <a:cubicBezTo>
                      <a:pt x="457" y="567"/>
                      <a:pt x="684" y="340"/>
                      <a:pt x="965" y="340"/>
                    </a:cubicBezTo>
                    <a:cubicBezTo>
                      <a:pt x="1246" y="340"/>
                      <a:pt x="1473" y="567"/>
                      <a:pt x="1473" y="848"/>
                    </a:cubicBezTo>
                    <a:close/>
                    <a:moveTo>
                      <a:pt x="1290" y="639"/>
                    </a:moveTo>
                    <a:cubicBezTo>
                      <a:pt x="1281" y="631"/>
                      <a:pt x="1267" y="631"/>
                      <a:pt x="1259" y="640"/>
                    </a:cubicBezTo>
                    <a:cubicBezTo>
                      <a:pt x="921" y="988"/>
                      <a:pt x="921" y="988"/>
                      <a:pt x="921" y="988"/>
                    </a:cubicBezTo>
                    <a:cubicBezTo>
                      <a:pt x="735" y="819"/>
                      <a:pt x="735" y="819"/>
                      <a:pt x="735" y="819"/>
                    </a:cubicBezTo>
                    <a:cubicBezTo>
                      <a:pt x="726" y="810"/>
                      <a:pt x="712" y="811"/>
                      <a:pt x="704" y="820"/>
                    </a:cubicBezTo>
                    <a:cubicBezTo>
                      <a:pt x="696" y="829"/>
                      <a:pt x="696" y="843"/>
                      <a:pt x="705" y="851"/>
                    </a:cubicBezTo>
                    <a:cubicBezTo>
                      <a:pt x="907" y="1035"/>
                      <a:pt x="907" y="1035"/>
                      <a:pt x="907" y="1035"/>
                    </a:cubicBezTo>
                    <a:cubicBezTo>
                      <a:pt x="911" y="1039"/>
                      <a:pt x="916" y="1041"/>
                      <a:pt x="922" y="1041"/>
                    </a:cubicBezTo>
                    <a:cubicBezTo>
                      <a:pt x="927" y="1041"/>
                      <a:pt x="933" y="1039"/>
                      <a:pt x="937" y="1034"/>
                    </a:cubicBezTo>
                    <a:cubicBezTo>
                      <a:pt x="1290" y="671"/>
                      <a:pt x="1290" y="671"/>
                      <a:pt x="1290" y="671"/>
                    </a:cubicBezTo>
                    <a:cubicBezTo>
                      <a:pt x="1299" y="662"/>
                      <a:pt x="1299" y="648"/>
                      <a:pt x="1290" y="63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937" tIns="29468" rIns="58937" bIns="29468" numCol="1" anchor="t" anchorCtr="0" compatLnSpc="1">
                <a:prstTxWarp prst="textNoShape">
                  <a:avLst/>
                </a:prstTxWarp>
              </a:bodyPr>
              <a:lstStyle/>
              <a:p>
                <a:endParaRPr lang="en-US"/>
              </a:p>
            </p:txBody>
          </p:sp>
        </p:grpSp>
      </p:grpSp>
      <p:grpSp>
        <p:nvGrpSpPr>
          <p:cNvPr id="79" name="Group 78">
            <a:extLst>
              <a:ext uri="{FF2B5EF4-FFF2-40B4-BE49-F238E27FC236}">
                <a16:creationId xmlns:a16="http://schemas.microsoft.com/office/drawing/2014/main" id="{01506C85-F9D3-F473-E1C9-4B57E6C87011}"/>
              </a:ext>
            </a:extLst>
          </p:cNvPr>
          <p:cNvGrpSpPr/>
          <p:nvPr/>
        </p:nvGrpSpPr>
        <p:grpSpPr>
          <a:xfrm>
            <a:off x="600938" y="3647603"/>
            <a:ext cx="1551133" cy="1321990"/>
            <a:chOff x="600938" y="3810183"/>
            <a:chExt cx="1551133" cy="1321990"/>
          </a:xfrm>
        </p:grpSpPr>
        <p:sp>
          <p:nvSpPr>
            <p:cNvPr id="54" name="TextBox 53">
              <a:extLst>
                <a:ext uri="{FF2B5EF4-FFF2-40B4-BE49-F238E27FC236}">
                  <a16:creationId xmlns:a16="http://schemas.microsoft.com/office/drawing/2014/main" id="{DE9CA71E-08DD-4159-917D-1CC6D8FB8AE3}"/>
                </a:ext>
              </a:extLst>
            </p:cNvPr>
            <p:cNvSpPr txBox="1"/>
            <p:nvPr/>
          </p:nvSpPr>
          <p:spPr>
            <a:xfrm>
              <a:off x="600938" y="4553888"/>
              <a:ext cx="1551133" cy="578285"/>
            </a:xfrm>
            <a:prstGeom prst="rect">
              <a:avLst/>
            </a:prstGeom>
          </p:spPr>
          <p:txBody>
            <a:bodyPr vert="horz" wrap="square" lIns="45720" tIns="0" rIns="0" bIns="0" rtlCol="0" anchor="t" anchorCtr="0">
              <a:noAutofit/>
            </a:bodyPr>
            <a:lstStyle/>
            <a:p>
              <a:r>
                <a:rPr lang="en-US" sz="1400" b="1">
                  <a:solidFill>
                    <a:schemeClr val="accent4"/>
                  </a:solidFill>
                </a:rPr>
                <a:t>Expand our reach</a:t>
              </a:r>
            </a:p>
          </p:txBody>
        </p:sp>
        <p:grpSp>
          <p:nvGrpSpPr>
            <p:cNvPr id="14" name="bcgIcons_Scalable">
              <a:extLst>
                <a:ext uri="{FF2B5EF4-FFF2-40B4-BE49-F238E27FC236}">
                  <a16:creationId xmlns:a16="http://schemas.microsoft.com/office/drawing/2014/main" id="{A1AD13A7-28B0-0659-726B-25C2E9E99ECB}"/>
                </a:ext>
              </a:extLst>
            </p:cNvPr>
            <p:cNvGrpSpPr>
              <a:grpSpLocks noChangeAspect="1"/>
            </p:cNvGrpSpPr>
            <p:nvPr/>
          </p:nvGrpSpPr>
          <p:grpSpPr bwMode="auto">
            <a:xfrm>
              <a:off x="970532" y="3810183"/>
              <a:ext cx="743016" cy="743705"/>
              <a:chOff x="1682" y="0"/>
              <a:chExt cx="4316" cy="4320"/>
            </a:xfrm>
          </p:grpSpPr>
          <p:sp>
            <p:nvSpPr>
              <p:cNvPr id="15" name="AutoShape 18">
                <a:extLst>
                  <a:ext uri="{FF2B5EF4-FFF2-40B4-BE49-F238E27FC236}">
                    <a16:creationId xmlns:a16="http://schemas.microsoft.com/office/drawing/2014/main" id="{E24439A2-9F20-5EE1-E2C9-8515B875B971}"/>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8582" tIns="39291" rIns="78582" bIns="39291" numCol="1" anchor="t" anchorCtr="0" compatLnSpc="1">
                <a:prstTxWarp prst="textNoShape">
                  <a:avLst/>
                </a:prstTxWarp>
              </a:bodyPr>
              <a:lstStyle/>
              <a:p>
                <a:endParaRPr lang="en-US"/>
              </a:p>
            </p:txBody>
          </p:sp>
          <p:sp>
            <p:nvSpPr>
              <p:cNvPr id="16" name="Freeform 20">
                <a:extLst>
                  <a:ext uri="{FF2B5EF4-FFF2-40B4-BE49-F238E27FC236}">
                    <a16:creationId xmlns:a16="http://schemas.microsoft.com/office/drawing/2014/main" id="{C33B602E-E07D-4F11-357F-E25AF5D42A89}"/>
                  </a:ext>
                </a:extLst>
              </p:cNvPr>
              <p:cNvSpPr>
                <a:spLocks noEditPoints="1"/>
              </p:cNvSpPr>
              <p:nvPr/>
            </p:nvSpPr>
            <p:spPr bwMode="auto">
              <a:xfrm>
                <a:off x="2171" y="493"/>
                <a:ext cx="3316" cy="3338"/>
              </a:xfrm>
              <a:custGeom>
                <a:avLst/>
                <a:gdLst>
                  <a:gd name="T0" fmla="*/ 1770 w 1770"/>
                  <a:gd name="T1" fmla="*/ 22 h 1780"/>
                  <a:gd name="T2" fmla="*/ 1770 w 1770"/>
                  <a:gd name="T3" fmla="*/ 1474 h 1780"/>
                  <a:gd name="T4" fmla="*/ 1748 w 1770"/>
                  <a:gd name="T5" fmla="*/ 1496 h 1780"/>
                  <a:gd name="T6" fmla="*/ 740 w 1770"/>
                  <a:gd name="T7" fmla="*/ 1496 h 1780"/>
                  <a:gd name="T8" fmla="*/ 740 w 1770"/>
                  <a:gd name="T9" fmla="*/ 1452 h 1780"/>
                  <a:gd name="T10" fmla="*/ 1726 w 1770"/>
                  <a:gd name="T11" fmla="*/ 1452 h 1780"/>
                  <a:gd name="T12" fmla="*/ 1726 w 1770"/>
                  <a:gd name="T13" fmla="*/ 44 h 1780"/>
                  <a:gd name="T14" fmla="*/ 317 w 1770"/>
                  <a:gd name="T15" fmla="*/ 44 h 1780"/>
                  <a:gd name="T16" fmla="*/ 317 w 1770"/>
                  <a:gd name="T17" fmla="*/ 1039 h 1780"/>
                  <a:gd name="T18" fmla="*/ 273 w 1770"/>
                  <a:gd name="T19" fmla="*/ 1039 h 1780"/>
                  <a:gd name="T20" fmla="*/ 273 w 1770"/>
                  <a:gd name="T21" fmla="*/ 22 h 1780"/>
                  <a:gd name="T22" fmla="*/ 295 w 1770"/>
                  <a:gd name="T23" fmla="*/ 0 h 1780"/>
                  <a:gd name="T24" fmla="*/ 1748 w 1770"/>
                  <a:gd name="T25" fmla="*/ 0 h 1780"/>
                  <a:gd name="T26" fmla="*/ 1770 w 1770"/>
                  <a:gd name="T27" fmla="*/ 22 h 1780"/>
                  <a:gd name="T28" fmla="*/ 1393 w 1770"/>
                  <a:gd name="T29" fmla="*/ 409 h 1780"/>
                  <a:gd name="T30" fmla="*/ 1393 w 1770"/>
                  <a:gd name="T31" fmla="*/ 823 h 1780"/>
                  <a:gd name="T32" fmla="*/ 1371 w 1770"/>
                  <a:gd name="T33" fmla="*/ 845 h 1780"/>
                  <a:gd name="T34" fmla="*/ 1349 w 1770"/>
                  <a:gd name="T35" fmla="*/ 823 h 1780"/>
                  <a:gd name="T36" fmla="*/ 1349 w 1770"/>
                  <a:gd name="T37" fmla="*/ 462 h 1780"/>
                  <a:gd name="T38" fmla="*/ 696 w 1770"/>
                  <a:gd name="T39" fmla="*/ 1114 h 1780"/>
                  <a:gd name="T40" fmla="*/ 696 w 1770"/>
                  <a:gd name="T41" fmla="*/ 1758 h 1780"/>
                  <a:gd name="T42" fmla="*/ 674 w 1770"/>
                  <a:gd name="T43" fmla="*/ 1780 h 1780"/>
                  <a:gd name="T44" fmla="*/ 22 w 1770"/>
                  <a:gd name="T45" fmla="*/ 1780 h 1780"/>
                  <a:gd name="T46" fmla="*/ 0 w 1770"/>
                  <a:gd name="T47" fmla="*/ 1758 h 1780"/>
                  <a:gd name="T48" fmla="*/ 0 w 1770"/>
                  <a:gd name="T49" fmla="*/ 1105 h 1780"/>
                  <a:gd name="T50" fmla="*/ 22 w 1770"/>
                  <a:gd name="T51" fmla="*/ 1083 h 1780"/>
                  <a:gd name="T52" fmla="*/ 665 w 1770"/>
                  <a:gd name="T53" fmla="*/ 1083 h 1780"/>
                  <a:gd name="T54" fmla="*/ 1317 w 1770"/>
                  <a:gd name="T55" fmla="*/ 431 h 1780"/>
                  <a:gd name="T56" fmla="*/ 956 w 1770"/>
                  <a:gd name="T57" fmla="*/ 431 h 1780"/>
                  <a:gd name="T58" fmla="*/ 934 w 1770"/>
                  <a:gd name="T59" fmla="*/ 409 h 1780"/>
                  <a:gd name="T60" fmla="*/ 956 w 1770"/>
                  <a:gd name="T61" fmla="*/ 387 h 1780"/>
                  <a:gd name="T62" fmla="*/ 1371 w 1770"/>
                  <a:gd name="T63" fmla="*/ 387 h 1780"/>
                  <a:gd name="T64" fmla="*/ 1375 w 1770"/>
                  <a:gd name="T65" fmla="*/ 387 h 1780"/>
                  <a:gd name="T66" fmla="*/ 1375 w 1770"/>
                  <a:gd name="T67" fmla="*/ 387 h 1780"/>
                  <a:gd name="T68" fmla="*/ 1379 w 1770"/>
                  <a:gd name="T69" fmla="*/ 388 h 1780"/>
                  <a:gd name="T70" fmla="*/ 1379 w 1770"/>
                  <a:gd name="T71" fmla="*/ 388 h 1780"/>
                  <a:gd name="T72" fmla="*/ 1383 w 1770"/>
                  <a:gd name="T73" fmla="*/ 390 h 1780"/>
                  <a:gd name="T74" fmla="*/ 1383 w 1770"/>
                  <a:gd name="T75" fmla="*/ 390 h 1780"/>
                  <a:gd name="T76" fmla="*/ 1389 w 1770"/>
                  <a:gd name="T77" fmla="*/ 396 h 1780"/>
                  <a:gd name="T78" fmla="*/ 1389 w 1770"/>
                  <a:gd name="T79" fmla="*/ 397 h 1780"/>
                  <a:gd name="T80" fmla="*/ 1391 w 1770"/>
                  <a:gd name="T81" fmla="*/ 400 h 1780"/>
                  <a:gd name="T82" fmla="*/ 1391 w 1770"/>
                  <a:gd name="T83" fmla="*/ 401 h 1780"/>
                  <a:gd name="T84" fmla="*/ 1392 w 1770"/>
                  <a:gd name="T85" fmla="*/ 404 h 1780"/>
                  <a:gd name="T86" fmla="*/ 1392 w 1770"/>
                  <a:gd name="T87" fmla="*/ 405 h 1780"/>
                  <a:gd name="T88" fmla="*/ 1393 w 1770"/>
                  <a:gd name="T89" fmla="*/ 409 h 1780"/>
                  <a:gd name="T90" fmla="*/ 652 w 1770"/>
                  <a:gd name="T91" fmla="*/ 1127 h 1780"/>
                  <a:gd name="T92" fmla="*/ 44 w 1770"/>
                  <a:gd name="T93" fmla="*/ 1127 h 1780"/>
                  <a:gd name="T94" fmla="*/ 44 w 1770"/>
                  <a:gd name="T95" fmla="*/ 1736 h 1780"/>
                  <a:gd name="T96" fmla="*/ 652 w 1770"/>
                  <a:gd name="T97" fmla="*/ 1736 h 1780"/>
                  <a:gd name="T98" fmla="*/ 652 w 1770"/>
                  <a:gd name="T99" fmla="*/ 1127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70" h="1780">
                    <a:moveTo>
                      <a:pt x="1770" y="22"/>
                    </a:moveTo>
                    <a:cubicBezTo>
                      <a:pt x="1770" y="1474"/>
                      <a:pt x="1770" y="1474"/>
                      <a:pt x="1770" y="1474"/>
                    </a:cubicBezTo>
                    <a:cubicBezTo>
                      <a:pt x="1770" y="1486"/>
                      <a:pt x="1760" y="1496"/>
                      <a:pt x="1748" y="1496"/>
                    </a:cubicBezTo>
                    <a:cubicBezTo>
                      <a:pt x="740" y="1496"/>
                      <a:pt x="740" y="1496"/>
                      <a:pt x="740" y="1496"/>
                    </a:cubicBezTo>
                    <a:cubicBezTo>
                      <a:pt x="740" y="1452"/>
                      <a:pt x="740" y="1452"/>
                      <a:pt x="740" y="1452"/>
                    </a:cubicBezTo>
                    <a:cubicBezTo>
                      <a:pt x="1726" y="1452"/>
                      <a:pt x="1726" y="1452"/>
                      <a:pt x="1726" y="1452"/>
                    </a:cubicBezTo>
                    <a:cubicBezTo>
                      <a:pt x="1726" y="44"/>
                      <a:pt x="1726" y="44"/>
                      <a:pt x="1726" y="44"/>
                    </a:cubicBezTo>
                    <a:cubicBezTo>
                      <a:pt x="317" y="44"/>
                      <a:pt x="317" y="44"/>
                      <a:pt x="317" y="44"/>
                    </a:cubicBezTo>
                    <a:cubicBezTo>
                      <a:pt x="317" y="1039"/>
                      <a:pt x="317" y="1039"/>
                      <a:pt x="317" y="1039"/>
                    </a:cubicBezTo>
                    <a:cubicBezTo>
                      <a:pt x="273" y="1039"/>
                      <a:pt x="273" y="1039"/>
                      <a:pt x="273" y="1039"/>
                    </a:cubicBezTo>
                    <a:cubicBezTo>
                      <a:pt x="273" y="22"/>
                      <a:pt x="273" y="22"/>
                      <a:pt x="273" y="22"/>
                    </a:cubicBezTo>
                    <a:cubicBezTo>
                      <a:pt x="273" y="9"/>
                      <a:pt x="283" y="0"/>
                      <a:pt x="295" y="0"/>
                    </a:cubicBezTo>
                    <a:cubicBezTo>
                      <a:pt x="1748" y="0"/>
                      <a:pt x="1748" y="0"/>
                      <a:pt x="1748" y="0"/>
                    </a:cubicBezTo>
                    <a:cubicBezTo>
                      <a:pt x="1760" y="0"/>
                      <a:pt x="1770" y="9"/>
                      <a:pt x="1770" y="22"/>
                    </a:cubicBezTo>
                    <a:close/>
                    <a:moveTo>
                      <a:pt x="1393" y="409"/>
                    </a:moveTo>
                    <a:cubicBezTo>
                      <a:pt x="1393" y="823"/>
                      <a:pt x="1393" y="823"/>
                      <a:pt x="1393" y="823"/>
                    </a:cubicBezTo>
                    <a:cubicBezTo>
                      <a:pt x="1393" y="835"/>
                      <a:pt x="1383" y="845"/>
                      <a:pt x="1371" y="845"/>
                    </a:cubicBezTo>
                    <a:cubicBezTo>
                      <a:pt x="1358" y="845"/>
                      <a:pt x="1349" y="835"/>
                      <a:pt x="1349" y="823"/>
                    </a:cubicBezTo>
                    <a:cubicBezTo>
                      <a:pt x="1349" y="462"/>
                      <a:pt x="1349" y="462"/>
                      <a:pt x="1349" y="462"/>
                    </a:cubicBezTo>
                    <a:cubicBezTo>
                      <a:pt x="696" y="1114"/>
                      <a:pt x="696" y="1114"/>
                      <a:pt x="696" y="1114"/>
                    </a:cubicBezTo>
                    <a:cubicBezTo>
                      <a:pt x="696" y="1758"/>
                      <a:pt x="696" y="1758"/>
                      <a:pt x="696" y="1758"/>
                    </a:cubicBezTo>
                    <a:cubicBezTo>
                      <a:pt x="696" y="1770"/>
                      <a:pt x="686" y="1780"/>
                      <a:pt x="674" y="1780"/>
                    </a:cubicBezTo>
                    <a:cubicBezTo>
                      <a:pt x="22" y="1780"/>
                      <a:pt x="22" y="1780"/>
                      <a:pt x="22" y="1780"/>
                    </a:cubicBezTo>
                    <a:cubicBezTo>
                      <a:pt x="9" y="1780"/>
                      <a:pt x="0" y="1770"/>
                      <a:pt x="0" y="1758"/>
                    </a:cubicBezTo>
                    <a:cubicBezTo>
                      <a:pt x="0" y="1105"/>
                      <a:pt x="0" y="1105"/>
                      <a:pt x="0" y="1105"/>
                    </a:cubicBezTo>
                    <a:cubicBezTo>
                      <a:pt x="0" y="1093"/>
                      <a:pt x="9" y="1083"/>
                      <a:pt x="22" y="1083"/>
                    </a:cubicBezTo>
                    <a:cubicBezTo>
                      <a:pt x="665" y="1083"/>
                      <a:pt x="665" y="1083"/>
                      <a:pt x="665" y="1083"/>
                    </a:cubicBezTo>
                    <a:cubicBezTo>
                      <a:pt x="1317" y="431"/>
                      <a:pt x="1317" y="431"/>
                      <a:pt x="1317" y="431"/>
                    </a:cubicBezTo>
                    <a:cubicBezTo>
                      <a:pt x="956" y="431"/>
                      <a:pt x="956" y="431"/>
                      <a:pt x="956" y="431"/>
                    </a:cubicBezTo>
                    <a:cubicBezTo>
                      <a:pt x="944" y="431"/>
                      <a:pt x="934" y="421"/>
                      <a:pt x="934" y="409"/>
                    </a:cubicBezTo>
                    <a:cubicBezTo>
                      <a:pt x="934" y="396"/>
                      <a:pt x="944" y="387"/>
                      <a:pt x="956" y="387"/>
                    </a:cubicBezTo>
                    <a:cubicBezTo>
                      <a:pt x="1371" y="387"/>
                      <a:pt x="1371" y="387"/>
                      <a:pt x="1371" y="387"/>
                    </a:cubicBezTo>
                    <a:cubicBezTo>
                      <a:pt x="1372" y="387"/>
                      <a:pt x="1373" y="387"/>
                      <a:pt x="1375" y="387"/>
                    </a:cubicBezTo>
                    <a:cubicBezTo>
                      <a:pt x="1375" y="387"/>
                      <a:pt x="1375" y="387"/>
                      <a:pt x="1375" y="387"/>
                    </a:cubicBezTo>
                    <a:cubicBezTo>
                      <a:pt x="1376" y="387"/>
                      <a:pt x="1377" y="388"/>
                      <a:pt x="1379" y="388"/>
                    </a:cubicBezTo>
                    <a:cubicBezTo>
                      <a:pt x="1379" y="388"/>
                      <a:pt x="1379" y="388"/>
                      <a:pt x="1379" y="388"/>
                    </a:cubicBezTo>
                    <a:cubicBezTo>
                      <a:pt x="1380" y="389"/>
                      <a:pt x="1381" y="389"/>
                      <a:pt x="1383" y="390"/>
                    </a:cubicBezTo>
                    <a:cubicBezTo>
                      <a:pt x="1383" y="390"/>
                      <a:pt x="1383" y="390"/>
                      <a:pt x="1383" y="390"/>
                    </a:cubicBezTo>
                    <a:cubicBezTo>
                      <a:pt x="1385" y="392"/>
                      <a:pt x="1387" y="394"/>
                      <a:pt x="1389" y="396"/>
                    </a:cubicBezTo>
                    <a:cubicBezTo>
                      <a:pt x="1389" y="396"/>
                      <a:pt x="1389" y="397"/>
                      <a:pt x="1389" y="397"/>
                    </a:cubicBezTo>
                    <a:cubicBezTo>
                      <a:pt x="1390" y="398"/>
                      <a:pt x="1390" y="399"/>
                      <a:pt x="1391" y="400"/>
                    </a:cubicBezTo>
                    <a:cubicBezTo>
                      <a:pt x="1391" y="400"/>
                      <a:pt x="1391" y="400"/>
                      <a:pt x="1391" y="401"/>
                    </a:cubicBezTo>
                    <a:cubicBezTo>
                      <a:pt x="1392" y="402"/>
                      <a:pt x="1392" y="403"/>
                      <a:pt x="1392" y="404"/>
                    </a:cubicBezTo>
                    <a:cubicBezTo>
                      <a:pt x="1392" y="404"/>
                      <a:pt x="1392" y="404"/>
                      <a:pt x="1392" y="405"/>
                    </a:cubicBezTo>
                    <a:cubicBezTo>
                      <a:pt x="1392" y="406"/>
                      <a:pt x="1393" y="407"/>
                      <a:pt x="1393" y="409"/>
                    </a:cubicBezTo>
                    <a:close/>
                    <a:moveTo>
                      <a:pt x="652" y="1127"/>
                    </a:moveTo>
                    <a:cubicBezTo>
                      <a:pt x="44" y="1127"/>
                      <a:pt x="44" y="1127"/>
                      <a:pt x="44" y="1127"/>
                    </a:cubicBezTo>
                    <a:cubicBezTo>
                      <a:pt x="44" y="1736"/>
                      <a:pt x="44" y="1736"/>
                      <a:pt x="44" y="1736"/>
                    </a:cubicBezTo>
                    <a:cubicBezTo>
                      <a:pt x="652" y="1736"/>
                      <a:pt x="652" y="1736"/>
                      <a:pt x="652" y="1736"/>
                    </a:cubicBezTo>
                    <a:lnTo>
                      <a:pt x="652" y="11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582" tIns="39291" rIns="78582" bIns="39291" numCol="1" anchor="t" anchorCtr="0" compatLnSpc="1">
                <a:prstTxWarp prst="textNoShape">
                  <a:avLst/>
                </a:prstTxWarp>
              </a:bodyPr>
              <a:lstStyle/>
              <a:p>
                <a:endParaRPr lang="en-US"/>
              </a:p>
            </p:txBody>
          </p:sp>
          <p:sp>
            <p:nvSpPr>
              <p:cNvPr id="17" name="Freeform 21">
                <a:extLst>
                  <a:ext uri="{FF2B5EF4-FFF2-40B4-BE49-F238E27FC236}">
                    <a16:creationId xmlns:a16="http://schemas.microsoft.com/office/drawing/2014/main" id="{7F702276-4CFB-F8B9-D802-232E7156C773}"/>
                  </a:ext>
                </a:extLst>
              </p:cNvPr>
              <p:cNvSpPr>
                <a:spLocks noEditPoints="1"/>
              </p:cNvSpPr>
              <p:nvPr/>
            </p:nvSpPr>
            <p:spPr bwMode="auto">
              <a:xfrm>
                <a:off x="2336" y="656"/>
                <a:ext cx="2986" cy="3010"/>
              </a:xfrm>
              <a:custGeom>
                <a:avLst/>
                <a:gdLst>
                  <a:gd name="T0" fmla="*/ 284 w 1594"/>
                  <a:gd name="T1" fmla="*/ 0 h 1605"/>
                  <a:gd name="T2" fmla="*/ 1584 w 1594"/>
                  <a:gd name="T3" fmla="*/ 0 h 1605"/>
                  <a:gd name="T4" fmla="*/ 1594 w 1594"/>
                  <a:gd name="T5" fmla="*/ 10 h 1605"/>
                  <a:gd name="T6" fmla="*/ 1594 w 1594"/>
                  <a:gd name="T7" fmla="*/ 1312 h 1605"/>
                  <a:gd name="T8" fmla="*/ 1584 w 1594"/>
                  <a:gd name="T9" fmla="*/ 1322 h 1605"/>
                  <a:gd name="T10" fmla="*/ 652 w 1594"/>
                  <a:gd name="T11" fmla="*/ 1322 h 1605"/>
                  <a:gd name="T12" fmla="*/ 652 w 1594"/>
                  <a:gd name="T13" fmla="*/ 1046 h 1605"/>
                  <a:gd name="T14" fmla="*/ 1217 w 1594"/>
                  <a:gd name="T15" fmla="*/ 481 h 1605"/>
                  <a:gd name="T16" fmla="*/ 1217 w 1594"/>
                  <a:gd name="T17" fmla="*/ 736 h 1605"/>
                  <a:gd name="T18" fmla="*/ 1281 w 1594"/>
                  <a:gd name="T19" fmla="*/ 802 h 1605"/>
                  <a:gd name="T20" fmla="*/ 1349 w 1594"/>
                  <a:gd name="T21" fmla="*/ 734 h 1605"/>
                  <a:gd name="T22" fmla="*/ 1349 w 1594"/>
                  <a:gd name="T23" fmla="*/ 296 h 1605"/>
                  <a:gd name="T24" fmla="*/ 1309 w 1594"/>
                  <a:gd name="T25" fmla="*/ 256 h 1605"/>
                  <a:gd name="T26" fmla="*/ 868 w 1594"/>
                  <a:gd name="T27" fmla="*/ 256 h 1605"/>
                  <a:gd name="T28" fmla="*/ 802 w 1594"/>
                  <a:gd name="T29" fmla="*/ 322 h 1605"/>
                  <a:gd name="T30" fmla="*/ 802 w 1594"/>
                  <a:gd name="T31" fmla="*/ 322 h 1605"/>
                  <a:gd name="T32" fmla="*/ 868 w 1594"/>
                  <a:gd name="T33" fmla="*/ 388 h 1605"/>
                  <a:gd name="T34" fmla="*/ 1123 w 1594"/>
                  <a:gd name="T35" fmla="*/ 388 h 1605"/>
                  <a:gd name="T36" fmla="*/ 559 w 1594"/>
                  <a:gd name="T37" fmla="*/ 952 h 1605"/>
                  <a:gd name="T38" fmla="*/ 274 w 1594"/>
                  <a:gd name="T39" fmla="*/ 952 h 1605"/>
                  <a:gd name="T40" fmla="*/ 274 w 1594"/>
                  <a:gd name="T41" fmla="*/ 10 h 1605"/>
                  <a:gd name="T42" fmla="*/ 284 w 1594"/>
                  <a:gd name="T43" fmla="*/ 0 h 1605"/>
                  <a:gd name="T44" fmla="*/ 510 w 1594"/>
                  <a:gd name="T45" fmla="*/ 1084 h 1605"/>
                  <a:gd name="T46" fmla="*/ 10 w 1594"/>
                  <a:gd name="T47" fmla="*/ 1084 h 1605"/>
                  <a:gd name="T48" fmla="*/ 0 w 1594"/>
                  <a:gd name="T49" fmla="*/ 1094 h 1605"/>
                  <a:gd name="T50" fmla="*/ 0 w 1594"/>
                  <a:gd name="T51" fmla="*/ 1595 h 1605"/>
                  <a:gd name="T52" fmla="*/ 10 w 1594"/>
                  <a:gd name="T53" fmla="*/ 1605 h 1605"/>
                  <a:gd name="T54" fmla="*/ 510 w 1594"/>
                  <a:gd name="T55" fmla="*/ 1605 h 1605"/>
                  <a:gd name="T56" fmla="*/ 520 w 1594"/>
                  <a:gd name="T57" fmla="*/ 1595 h 1605"/>
                  <a:gd name="T58" fmla="*/ 520 w 1594"/>
                  <a:gd name="T59" fmla="*/ 1094 h 1605"/>
                  <a:gd name="T60" fmla="*/ 510 w 1594"/>
                  <a:gd name="T61" fmla="*/ 1084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4" h="1605">
                    <a:moveTo>
                      <a:pt x="284" y="0"/>
                    </a:moveTo>
                    <a:cubicBezTo>
                      <a:pt x="1584" y="0"/>
                      <a:pt x="1584" y="0"/>
                      <a:pt x="1584" y="0"/>
                    </a:cubicBezTo>
                    <a:cubicBezTo>
                      <a:pt x="1589" y="0"/>
                      <a:pt x="1594" y="5"/>
                      <a:pt x="1594" y="10"/>
                    </a:cubicBezTo>
                    <a:cubicBezTo>
                      <a:pt x="1594" y="1312"/>
                      <a:pt x="1594" y="1312"/>
                      <a:pt x="1594" y="1312"/>
                    </a:cubicBezTo>
                    <a:cubicBezTo>
                      <a:pt x="1594" y="1317"/>
                      <a:pt x="1589" y="1322"/>
                      <a:pt x="1584" y="1322"/>
                    </a:cubicBezTo>
                    <a:cubicBezTo>
                      <a:pt x="652" y="1322"/>
                      <a:pt x="652" y="1322"/>
                      <a:pt x="652" y="1322"/>
                    </a:cubicBezTo>
                    <a:cubicBezTo>
                      <a:pt x="652" y="1046"/>
                      <a:pt x="652" y="1046"/>
                      <a:pt x="652" y="1046"/>
                    </a:cubicBezTo>
                    <a:cubicBezTo>
                      <a:pt x="1217" y="481"/>
                      <a:pt x="1217" y="481"/>
                      <a:pt x="1217" y="481"/>
                    </a:cubicBezTo>
                    <a:cubicBezTo>
                      <a:pt x="1217" y="736"/>
                      <a:pt x="1217" y="736"/>
                      <a:pt x="1217" y="736"/>
                    </a:cubicBezTo>
                    <a:cubicBezTo>
                      <a:pt x="1217" y="772"/>
                      <a:pt x="1245" y="801"/>
                      <a:pt x="1281" y="802"/>
                    </a:cubicBezTo>
                    <a:cubicBezTo>
                      <a:pt x="1318" y="802"/>
                      <a:pt x="1349" y="771"/>
                      <a:pt x="1349" y="734"/>
                    </a:cubicBezTo>
                    <a:cubicBezTo>
                      <a:pt x="1349" y="296"/>
                      <a:pt x="1349" y="296"/>
                      <a:pt x="1349" y="296"/>
                    </a:cubicBezTo>
                    <a:cubicBezTo>
                      <a:pt x="1349" y="273"/>
                      <a:pt x="1331" y="256"/>
                      <a:pt x="1309" y="256"/>
                    </a:cubicBezTo>
                    <a:cubicBezTo>
                      <a:pt x="868" y="256"/>
                      <a:pt x="868" y="256"/>
                      <a:pt x="868" y="256"/>
                    </a:cubicBezTo>
                    <a:cubicBezTo>
                      <a:pt x="832" y="256"/>
                      <a:pt x="802" y="285"/>
                      <a:pt x="802" y="322"/>
                    </a:cubicBezTo>
                    <a:cubicBezTo>
                      <a:pt x="802" y="322"/>
                      <a:pt x="802" y="322"/>
                      <a:pt x="802" y="322"/>
                    </a:cubicBezTo>
                    <a:cubicBezTo>
                      <a:pt x="802" y="358"/>
                      <a:pt x="832" y="388"/>
                      <a:pt x="868" y="388"/>
                    </a:cubicBezTo>
                    <a:cubicBezTo>
                      <a:pt x="1123" y="388"/>
                      <a:pt x="1123" y="388"/>
                      <a:pt x="1123" y="388"/>
                    </a:cubicBezTo>
                    <a:cubicBezTo>
                      <a:pt x="559" y="952"/>
                      <a:pt x="559" y="952"/>
                      <a:pt x="559" y="952"/>
                    </a:cubicBezTo>
                    <a:cubicBezTo>
                      <a:pt x="274" y="952"/>
                      <a:pt x="274" y="952"/>
                      <a:pt x="274" y="952"/>
                    </a:cubicBezTo>
                    <a:cubicBezTo>
                      <a:pt x="274" y="10"/>
                      <a:pt x="274" y="10"/>
                      <a:pt x="274" y="10"/>
                    </a:cubicBezTo>
                    <a:cubicBezTo>
                      <a:pt x="274" y="5"/>
                      <a:pt x="278" y="0"/>
                      <a:pt x="284" y="0"/>
                    </a:cubicBezTo>
                    <a:close/>
                    <a:moveTo>
                      <a:pt x="510" y="1084"/>
                    </a:moveTo>
                    <a:cubicBezTo>
                      <a:pt x="10" y="1084"/>
                      <a:pt x="10" y="1084"/>
                      <a:pt x="10" y="1084"/>
                    </a:cubicBezTo>
                    <a:cubicBezTo>
                      <a:pt x="4" y="1084"/>
                      <a:pt x="0" y="1089"/>
                      <a:pt x="0" y="1094"/>
                    </a:cubicBezTo>
                    <a:cubicBezTo>
                      <a:pt x="0" y="1595"/>
                      <a:pt x="0" y="1595"/>
                      <a:pt x="0" y="1595"/>
                    </a:cubicBezTo>
                    <a:cubicBezTo>
                      <a:pt x="0" y="1600"/>
                      <a:pt x="4" y="1605"/>
                      <a:pt x="10" y="1605"/>
                    </a:cubicBezTo>
                    <a:cubicBezTo>
                      <a:pt x="510" y="1605"/>
                      <a:pt x="510" y="1605"/>
                      <a:pt x="510" y="1605"/>
                    </a:cubicBezTo>
                    <a:cubicBezTo>
                      <a:pt x="515" y="1605"/>
                      <a:pt x="520" y="1600"/>
                      <a:pt x="520" y="1595"/>
                    </a:cubicBezTo>
                    <a:cubicBezTo>
                      <a:pt x="520" y="1094"/>
                      <a:pt x="520" y="1094"/>
                      <a:pt x="520" y="1094"/>
                    </a:cubicBezTo>
                    <a:cubicBezTo>
                      <a:pt x="520" y="1089"/>
                      <a:pt x="515" y="1084"/>
                      <a:pt x="510" y="108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582" tIns="39291" rIns="78582" bIns="39291" numCol="1" anchor="t" anchorCtr="0" compatLnSpc="1">
                <a:prstTxWarp prst="textNoShape">
                  <a:avLst/>
                </a:prstTxWarp>
              </a:bodyPr>
              <a:lstStyle/>
              <a:p>
                <a:endParaRPr lang="en-US"/>
              </a:p>
            </p:txBody>
          </p:sp>
        </p:grpSp>
      </p:grpSp>
      <p:grpSp>
        <p:nvGrpSpPr>
          <p:cNvPr id="20" name="Group 19">
            <a:extLst>
              <a:ext uri="{FF2B5EF4-FFF2-40B4-BE49-F238E27FC236}">
                <a16:creationId xmlns:a16="http://schemas.microsoft.com/office/drawing/2014/main" id="{8D2641D8-9456-D285-1A51-37D9B290E001}"/>
              </a:ext>
            </a:extLst>
          </p:cNvPr>
          <p:cNvGrpSpPr>
            <a:grpSpLocks noChangeAspect="1"/>
          </p:cNvGrpSpPr>
          <p:nvPr/>
        </p:nvGrpSpPr>
        <p:grpSpPr>
          <a:xfrm>
            <a:off x="970188" y="4896344"/>
            <a:ext cx="743705" cy="743705"/>
            <a:chOff x="5292430" y="2613965"/>
            <a:chExt cx="1645920" cy="1645920"/>
          </a:xfrm>
        </p:grpSpPr>
        <p:sp>
          <p:nvSpPr>
            <p:cNvPr id="21" name="Rectangle 20">
              <a:extLst>
                <a:ext uri="{FF2B5EF4-FFF2-40B4-BE49-F238E27FC236}">
                  <a16:creationId xmlns:a16="http://schemas.microsoft.com/office/drawing/2014/main" id="{836EAF3A-BD34-685D-AA6F-FBBB4A08E943}"/>
                </a:ext>
              </a:extLst>
            </p:cNvPr>
            <p:cNvSpPr/>
            <p:nvPr/>
          </p:nvSpPr>
          <p:spPr>
            <a:xfrm>
              <a:off x="5292430" y="2613965"/>
              <a:ext cx="1645920" cy="1645920"/>
            </a:xfrm>
            <a:prstGeom prst="rect">
              <a:avLst/>
            </a:prstGeom>
            <a:noFill/>
            <a:ln w="9525" cap="rnd">
              <a:noFill/>
              <a:prstDash val="sysDot"/>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582" tIns="39291" rIns="78582" bIns="39291" numCol="1" spcCol="0" rtlCol="0" fromWordArt="0" anchor="ctr" anchorCtr="0" forceAA="0" compatLnSpc="1">
              <a:prstTxWarp prst="textNoShape">
                <a:avLst/>
              </a:prstTxWarp>
              <a:noAutofit/>
            </a:bodyPr>
            <a:lstStyle/>
            <a:p>
              <a:pPr algn="ctr">
                <a:lnSpc>
                  <a:spcPct val="90000"/>
                </a:lnSpc>
                <a:spcAft>
                  <a:spcPts val="1000"/>
                </a:spcAft>
              </a:pPr>
              <a:endParaRPr lang="en-US" sz="1200">
                <a:solidFill>
                  <a:srgbClr val="FFFFFF"/>
                </a:solidFill>
              </a:endParaRPr>
            </a:p>
          </p:txBody>
        </p:sp>
        <p:grpSp>
          <p:nvGrpSpPr>
            <p:cNvPr id="22" name="Group 21">
              <a:extLst>
                <a:ext uri="{FF2B5EF4-FFF2-40B4-BE49-F238E27FC236}">
                  <a16:creationId xmlns:a16="http://schemas.microsoft.com/office/drawing/2014/main" id="{2093ACBF-998C-F636-1FDB-0D285913048C}"/>
                </a:ext>
              </a:extLst>
            </p:cNvPr>
            <p:cNvGrpSpPr/>
            <p:nvPr/>
          </p:nvGrpSpPr>
          <p:grpSpPr>
            <a:xfrm>
              <a:off x="5392149" y="2697974"/>
              <a:ext cx="1446482" cy="1477901"/>
              <a:chOff x="5392149" y="2697974"/>
              <a:chExt cx="1446482" cy="1477901"/>
            </a:xfrm>
          </p:grpSpPr>
          <p:sp>
            <p:nvSpPr>
              <p:cNvPr id="23" name="Freeform 10">
                <a:extLst>
                  <a:ext uri="{FF2B5EF4-FFF2-40B4-BE49-F238E27FC236}">
                    <a16:creationId xmlns:a16="http://schemas.microsoft.com/office/drawing/2014/main" id="{71E8B4C5-F4F0-02CD-89BD-DC8B2145F114}"/>
                  </a:ext>
                </a:extLst>
              </p:cNvPr>
              <p:cNvSpPr>
                <a:spLocks noEditPoints="1"/>
              </p:cNvSpPr>
              <p:nvPr/>
            </p:nvSpPr>
            <p:spPr bwMode="auto">
              <a:xfrm>
                <a:off x="5392149" y="2697974"/>
                <a:ext cx="1446482" cy="1477901"/>
              </a:xfrm>
              <a:custGeom>
                <a:avLst/>
                <a:gdLst>
                  <a:gd name="T0" fmla="*/ 1519 w 1900"/>
                  <a:gd name="T1" fmla="*/ 1024 h 1943"/>
                  <a:gd name="T2" fmla="*/ 1900 w 1900"/>
                  <a:gd name="T3" fmla="*/ 1002 h 1943"/>
                  <a:gd name="T4" fmla="*/ 1519 w 1900"/>
                  <a:gd name="T5" fmla="*/ 980 h 1943"/>
                  <a:gd name="T6" fmla="*/ 1164 w 1900"/>
                  <a:gd name="T7" fmla="*/ 690 h 1943"/>
                  <a:gd name="T8" fmla="*/ 1356 w 1900"/>
                  <a:gd name="T9" fmla="*/ 354 h 1943"/>
                  <a:gd name="T10" fmla="*/ 1356 w 1900"/>
                  <a:gd name="T11" fmla="*/ 44 h 1943"/>
                  <a:gd name="T12" fmla="*/ 1274 w 1900"/>
                  <a:gd name="T13" fmla="*/ 330 h 1943"/>
                  <a:gd name="T14" fmla="*/ 1003 w 1900"/>
                  <a:gd name="T15" fmla="*/ 651 h 1943"/>
                  <a:gd name="T16" fmla="*/ 445 w 1900"/>
                  <a:gd name="T17" fmla="*/ 413 h 1943"/>
                  <a:gd name="T18" fmla="*/ 252 w 1900"/>
                  <a:gd name="T19" fmla="*/ 0 h 1943"/>
                  <a:gd name="T20" fmla="*/ 252 w 1900"/>
                  <a:gd name="T21" fmla="*/ 504 h 1943"/>
                  <a:gd name="T22" fmla="*/ 739 w 1900"/>
                  <a:gd name="T23" fmla="*/ 770 h 1943"/>
                  <a:gd name="T24" fmla="*/ 736 w 1900"/>
                  <a:gd name="T25" fmla="*/ 1230 h 1943"/>
                  <a:gd name="T26" fmla="*/ 359 w 1900"/>
                  <a:gd name="T27" fmla="*/ 1314 h 1943"/>
                  <a:gd name="T28" fmla="*/ 359 w 1900"/>
                  <a:gd name="T29" fmla="*/ 1943 h 1943"/>
                  <a:gd name="T30" fmla="*/ 599 w 1900"/>
                  <a:gd name="T31" fmla="*/ 1426 h 1943"/>
                  <a:gd name="T32" fmla="*/ 1003 w 1900"/>
                  <a:gd name="T33" fmla="*/ 1353 h 1943"/>
                  <a:gd name="T34" fmla="*/ 1343 w 1900"/>
                  <a:gd name="T35" fmla="*/ 1449 h 1943"/>
                  <a:gd name="T36" fmla="*/ 1519 w 1900"/>
                  <a:gd name="T37" fmla="*/ 1880 h 1943"/>
                  <a:gd name="T38" fmla="*/ 1519 w 1900"/>
                  <a:gd name="T39" fmla="*/ 1377 h 1943"/>
                  <a:gd name="T40" fmla="*/ 1242 w 1900"/>
                  <a:gd name="T41" fmla="*/ 1258 h 1943"/>
                  <a:gd name="T42" fmla="*/ 1563 w 1900"/>
                  <a:gd name="T43" fmla="*/ 980 h 1943"/>
                  <a:gd name="T44" fmla="*/ 1856 w 1900"/>
                  <a:gd name="T45" fmla="*/ 1002 h 1943"/>
                  <a:gd name="T46" fmla="*/ 1563 w 1900"/>
                  <a:gd name="T47" fmla="*/ 1024 h 1943"/>
                  <a:gd name="T48" fmla="*/ 1563 w 1900"/>
                  <a:gd name="T49" fmla="*/ 980 h 1943"/>
                  <a:gd name="T50" fmla="*/ 1356 w 1900"/>
                  <a:gd name="T51" fmla="*/ 88 h 1943"/>
                  <a:gd name="T52" fmla="*/ 1356 w 1900"/>
                  <a:gd name="T53" fmla="*/ 310 h 1943"/>
                  <a:gd name="T54" fmla="*/ 1292 w 1900"/>
                  <a:gd name="T55" fmla="*/ 289 h 1943"/>
                  <a:gd name="T56" fmla="*/ 252 w 1900"/>
                  <a:gd name="T57" fmla="*/ 460 h 1943"/>
                  <a:gd name="T58" fmla="*/ 252 w 1900"/>
                  <a:gd name="T59" fmla="*/ 44 h 1943"/>
                  <a:gd name="T60" fmla="*/ 414 w 1900"/>
                  <a:gd name="T61" fmla="*/ 382 h 1943"/>
                  <a:gd name="T62" fmla="*/ 252 w 1900"/>
                  <a:gd name="T63" fmla="*/ 460 h 1943"/>
                  <a:gd name="T64" fmla="*/ 359 w 1900"/>
                  <a:gd name="T65" fmla="*/ 1899 h 1943"/>
                  <a:gd name="T66" fmla="*/ 359 w 1900"/>
                  <a:gd name="T67" fmla="*/ 1358 h 1943"/>
                  <a:gd name="T68" fmla="*/ 567 w 1900"/>
                  <a:gd name="T69" fmla="*/ 1456 h 1943"/>
                  <a:gd name="T70" fmla="*/ 1405 w 1900"/>
                  <a:gd name="T71" fmla="*/ 1455 h 1943"/>
                  <a:gd name="T72" fmla="*/ 1727 w 1900"/>
                  <a:gd name="T73" fmla="*/ 1629 h 1943"/>
                  <a:gd name="T74" fmla="*/ 1311 w 1900"/>
                  <a:gd name="T75" fmla="*/ 1629 h 1943"/>
                  <a:gd name="T76" fmla="*/ 1405 w 1900"/>
                  <a:gd name="T77" fmla="*/ 1455 h 1943"/>
                  <a:gd name="T78" fmla="*/ 1180 w 1900"/>
                  <a:gd name="T79" fmla="*/ 1252 h 1943"/>
                  <a:gd name="T80" fmla="*/ 798 w 1900"/>
                  <a:gd name="T81" fmla="*/ 1231 h 1943"/>
                  <a:gd name="T82" fmla="*/ 695 w 1900"/>
                  <a:gd name="T83" fmla="*/ 1002 h 1943"/>
                  <a:gd name="T84" fmla="*/ 802 w 1900"/>
                  <a:gd name="T85" fmla="*/ 770 h 1943"/>
                  <a:gd name="T86" fmla="*/ 1106 w 1900"/>
                  <a:gd name="T87" fmla="*/ 713 h 1943"/>
                  <a:gd name="T88" fmla="*/ 1309 w 1900"/>
                  <a:gd name="T89" fmla="*/ 980 h 1943"/>
                  <a:gd name="T90" fmla="*/ 1309 w 1900"/>
                  <a:gd name="T91" fmla="*/ 1024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00" h="1943">
                    <a:moveTo>
                      <a:pt x="1353" y="1024"/>
                    </a:moveTo>
                    <a:cubicBezTo>
                      <a:pt x="1519" y="1024"/>
                      <a:pt x="1519" y="1024"/>
                      <a:pt x="1519" y="1024"/>
                    </a:cubicBezTo>
                    <a:cubicBezTo>
                      <a:pt x="1530" y="1119"/>
                      <a:pt x="1611" y="1193"/>
                      <a:pt x="1709" y="1193"/>
                    </a:cubicBezTo>
                    <a:cubicBezTo>
                      <a:pt x="1814" y="1193"/>
                      <a:pt x="1900" y="1107"/>
                      <a:pt x="1900" y="1002"/>
                    </a:cubicBezTo>
                    <a:cubicBezTo>
                      <a:pt x="1900" y="897"/>
                      <a:pt x="1814" y="811"/>
                      <a:pt x="1709" y="811"/>
                    </a:cubicBezTo>
                    <a:cubicBezTo>
                      <a:pt x="1611" y="811"/>
                      <a:pt x="1530" y="885"/>
                      <a:pt x="1519" y="980"/>
                    </a:cubicBezTo>
                    <a:cubicBezTo>
                      <a:pt x="1353" y="980"/>
                      <a:pt x="1353" y="980"/>
                      <a:pt x="1353" y="980"/>
                    </a:cubicBezTo>
                    <a:cubicBezTo>
                      <a:pt x="1345" y="854"/>
                      <a:pt x="1270" y="745"/>
                      <a:pt x="1164" y="690"/>
                    </a:cubicBezTo>
                    <a:cubicBezTo>
                      <a:pt x="1314" y="348"/>
                      <a:pt x="1314" y="348"/>
                      <a:pt x="1314" y="348"/>
                    </a:cubicBezTo>
                    <a:cubicBezTo>
                      <a:pt x="1327" y="352"/>
                      <a:pt x="1341" y="354"/>
                      <a:pt x="1356" y="354"/>
                    </a:cubicBezTo>
                    <a:cubicBezTo>
                      <a:pt x="1441" y="354"/>
                      <a:pt x="1511" y="284"/>
                      <a:pt x="1511" y="199"/>
                    </a:cubicBezTo>
                    <a:cubicBezTo>
                      <a:pt x="1511" y="113"/>
                      <a:pt x="1441" y="44"/>
                      <a:pt x="1356" y="44"/>
                    </a:cubicBezTo>
                    <a:cubicBezTo>
                      <a:pt x="1270" y="44"/>
                      <a:pt x="1201" y="113"/>
                      <a:pt x="1201" y="199"/>
                    </a:cubicBezTo>
                    <a:cubicBezTo>
                      <a:pt x="1201" y="254"/>
                      <a:pt x="1230" y="303"/>
                      <a:pt x="1274" y="330"/>
                    </a:cubicBezTo>
                    <a:cubicBezTo>
                      <a:pt x="1123" y="672"/>
                      <a:pt x="1123" y="672"/>
                      <a:pt x="1123" y="672"/>
                    </a:cubicBezTo>
                    <a:cubicBezTo>
                      <a:pt x="1086" y="659"/>
                      <a:pt x="1045" y="651"/>
                      <a:pt x="1003" y="651"/>
                    </a:cubicBezTo>
                    <a:cubicBezTo>
                      <a:pt x="914" y="651"/>
                      <a:pt x="832" y="684"/>
                      <a:pt x="770" y="739"/>
                    </a:cubicBezTo>
                    <a:cubicBezTo>
                      <a:pt x="445" y="413"/>
                      <a:pt x="445" y="413"/>
                      <a:pt x="445" y="413"/>
                    </a:cubicBezTo>
                    <a:cubicBezTo>
                      <a:pt x="482" y="370"/>
                      <a:pt x="504" y="313"/>
                      <a:pt x="504" y="252"/>
                    </a:cubicBezTo>
                    <a:cubicBezTo>
                      <a:pt x="504" y="113"/>
                      <a:pt x="391" y="0"/>
                      <a:pt x="252" y="0"/>
                    </a:cubicBezTo>
                    <a:cubicBezTo>
                      <a:pt x="113" y="0"/>
                      <a:pt x="0" y="113"/>
                      <a:pt x="0" y="252"/>
                    </a:cubicBezTo>
                    <a:cubicBezTo>
                      <a:pt x="0" y="391"/>
                      <a:pt x="113" y="504"/>
                      <a:pt x="252" y="504"/>
                    </a:cubicBezTo>
                    <a:cubicBezTo>
                      <a:pt x="314" y="504"/>
                      <a:pt x="370" y="481"/>
                      <a:pt x="414" y="445"/>
                    </a:cubicBezTo>
                    <a:cubicBezTo>
                      <a:pt x="739" y="770"/>
                      <a:pt x="739" y="770"/>
                      <a:pt x="739" y="770"/>
                    </a:cubicBezTo>
                    <a:cubicBezTo>
                      <a:pt x="685" y="832"/>
                      <a:pt x="651" y="913"/>
                      <a:pt x="651" y="1002"/>
                    </a:cubicBezTo>
                    <a:cubicBezTo>
                      <a:pt x="651" y="1089"/>
                      <a:pt x="683" y="1169"/>
                      <a:pt x="736" y="1230"/>
                    </a:cubicBezTo>
                    <a:cubicBezTo>
                      <a:pt x="568" y="1394"/>
                      <a:pt x="568" y="1394"/>
                      <a:pt x="568" y="1394"/>
                    </a:cubicBezTo>
                    <a:cubicBezTo>
                      <a:pt x="512" y="1345"/>
                      <a:pt x="439" y="1314"/>
                      <a:pt x="359" y="1314"/>
                    </a:cubicBezTo>
                    <a:cubicBezTo>
                      <a:pt x="186" y="1314"/>
                      <a:pt x="45" y="1455"/>
                      <a:pt x="45" y="1629"/>
                    </a:cubicBezTo>
                    <a:cubicBezTo>
                      <a:pt x="45" y="1802"/>
                      <a:pt x="186" y="1943"/>
                      <a:pt x="359" y="1943"/>
                    </a:cubicBezTo>
                    <a:cubicBezTo>
                      <a:pt x="532" y="1943"/>
                      <a:pt x="673" y="1802"/>
                      <a:pt x="673" y="1629"/>
                    </a:cubicBezTo>
                    <a:cubicBezTo>
                      <a:pt x="673" y="1551"/>
                      <a:pt x="645" y="1481"/>
                      <a:pt x="599" y="1426"/>
                    </a:cubicBezTo>
                    <a:cubicBezTo>
                      <a:pt x="767" y="1262"/>
                      <a:pt x="767" y="1262"/>
                      <a:pt x="767" y="1262"/>
                    </a:cubicBezTo>
                    <a:cubicBezTo>
                      <a:pt x="829" y="1319"/>
                      <a:pt x="912" y="1353"/>
                      <a:pt x="1003" y="1353"/>
                    </a:cubicBezTo>
                    <a:cubicBezTo>
                      <a:pt x="1079" y="1353"/>
                      <a:pt x="1151" y="1328"/>
                      <a:pt x="1208" y="1286"/>
                    </a:cubicBezTo>
                    <a:cubicBezTo>
                      <a:pt x="1343" y="1449"/>
                      <a:pt x="1343" y="1449"/>
                      <a:pt x="1343" y="1449"/>
                    </a:cubicBezTo>
                    <a:cubicBezTo>
                      <a:pt x="1296" y="1495"/>
                      <a:pt x="1267" y="1558"/>
                      <a:pt x="1267" y="1629"/>
                    </a:cubicBezTo>
                    <a:cubicBezTo>
                      <a:pt x="1267" y="1767"/>
                      <a:pt x="1380" y="1880"/>
                      <a:pt x="1519" y="1880"/>
                    </a:cubicBezTo>
                    <a:cubicBezTo>
                      <a:pt x="1658" y="1880"/>
                      <a:pt x="1771" y="1767"/>
                      <a:pt x="1771" y="1629"/>
                    </a:cubicBezTo>
                    <a:cubicBezTo>
                      <a:pt x="1771" y="1490"/>
                      <a:pt x="1658" y="1377"/>
                      <a:pt x="1519" y="1377"/>
                    </a:cubicBezTo>
                    <a:cubicBezTo>
                      <a:pt x="1466" y="1377"/>
                      <a:pt x="1417" y="1393"/>
                      <a:pt x="1377" y="1421"/>
                    </a:cubicBezTo>
                    <a:cubicBezTo>
                      <a:pt x="1242" y="1258"/>
                      <a:pt x="1242" y="1258"/>
                      <a:pt x="1242" y="1258"/>
                    </a:cubicBezTo>
                    <a:cubicBezTo>
                      <a:pt x="1306" y="1199"/>
                      <a:pt x="1347" y="1116"/>
                      <a:pt x="1353" y="1024"/>
                    </a:cubicBezTo>
                    <a:close/>
                    <a:moveTo>
                      <a:pt x="1563" y="980"/>
                    </a:moveTo>
                    <a:cubicBezTo>
                      <a:pt x="1574" y="909"/>
                      <a:pt x="1635" y="855"/>
                      <a:pt x="1709" y="855"/>
                    </a:cubicBezTo>
                    <a:cubicBezTo>
                      <a:pt x="1790" y="855"/>
                      <a:pt x="1856" y="921"/>
                      <a:pt x="1856" y="1002"/>
                    </a:cubicBezTo>
                    <a:cubicBezTo>
                      <a:pt x="1856" y="1083"/>
                      <a:pt x="1790" y="1149"/>
                      <a:pt x="1709" y="1149"/>
                    </a:cubicBezTo>
                    <a:cubicBezTo>
                      <a:pt x="1635" y="1149"/>
                      <a:pt x="1574" y="1095"/>
                      <a:pt x="1563" y="1024"/>
                    </a:cubicBezTo>
                    <a:cubicBezTo>
                      <a:pt x="1562" y="1017"/>
                      <a:pt x="1562" y="1009"/>
                      <a:pt x="1562" y="1002"/>
                    </a:cubicBezTo>
                    <a:cubicBezTo>
                      <a:pt x="1562" y="995"/>
                      <a:pt x="1562" y="987"/>
                      <a:pt x="1563" y="980"/>
                    </a:cubicBezTo>
                    <a:close/>
                    <a:moveTo>
                      <a:pt x="1245" y="199"/>
                    </a:moveTo>
                    <a:cubicBezTo>
                      <a:pt x="1245" y="138"/>
                      <a:pt x="1294" y="88"/>
                      <a:pt x="1356" y="88"/>
                    </a:cubicBezTo>
                    <a:cubicBezTo>
                      <a:pt x="1417" y="88"/>
                      <a:pt x="1467" y="138"/>
                      <a:pt x="1467" y="199"/>
                    </a:cubicBezTo>
                    <a:cubicBezTo>
                      <a:pt x="1467" y="260"/>
                      <a:pt x="1417" y="310"/>
                      <a:pt x="1356" y="310"/>
                    </a:cubicBezTo>
                    <a:cubicBezTo>
                      <a:pt x="1348" y="310"/>
                      <a:pt x="1340" y="309"/>
                      <a:pt x="1332" y="307"/>
                    </a:cubicBezTo>
                    <a:cubicBezTo>
                      <a:pt x="1317" y="304"/>
                      <a:pt x="1304" y="298"/>
                      <a:pt x="1292" y="289"/>
                    </a:cubicBezTo>
                    <a:cubicBezTo>
                      <a:pt x="1263" y="269"/>
                      <a:pt x="1245" y="236"/>
                      <a:pt x="1245" y="199"/>
                    </a:cubicBezTo>
                    <a:close/>
                    <a:moveTo>
                      <a:pt x="252" y="460"/>
                    </a:moveTo>
                    <a:cubicBezTo>
                      <a:pt x="138" y="460"/>
                      <a:pt x="44" y="367"/>
                      <a:pt x="44" y="252"/>
                    </a:cubicBezTo>
                    <a:cubicBezTo>
                      <a:pt x="44" y="137"/>
                      <a:pt x="138" y="44"/>
                      <a:pt x="252" y="44"/>
                    </a:cubicBezTo>
                    <a:cubicBezTo>
                      <a:pt x="367" y="44"/>
                      <a:pt x="460" y="137"/>
                      <a:pt x="460" y="252"/>
                    </a:cubicBezTo>
                    <a:cubicBezTo>
                      <a:pt x="460" y="301"/>
                      <a:pt x="443" y="347"/>
                      <a:pt x="414" y="382"/>
                    </a:cubicBezTo>
                    <a:cubicBezTo>
                      <a:pt x="405" y="394"/>
                      <a:pt x="394" y="404"/>
                      <a:pt x="383" y="413"/>
                    </a:cubicBezTo>
                    <a:cubicBezTo>
                      <a:pt x="347" y="442"/>
                      <a:pt x="302" y="460"/>
                      <a:pt x="252" y="460"/>
                    </a:cubicBezTo>
                    <a:close/>
                    <a:moveTo>
                      <a:pt x="629" y="1629"/>
                    </a:moveTo>
                    <a:cubicBezTo>
                      <a:pt x="629" y="1778"/>
                      <a:pt x="508" y="1899"/>
                      <a:pt x="359" y="1899"/>
                    </a:cubicBezTo>
                    <a:cubicBezTo>
                      <a:pt x="210" y="1899"/>
                      <a:pt x="89" y="1778"/>
                      <a:pt x="89" y="1629"/>
                    </a:cubicBezTo>
                    <a:cubicBezTo>
                      <a:pt x="89" y="1479"/>
                      <a:pt x="210" y="1358"/>
                      <a:pt x="359" y="1358"/>
                    </a:cubicBezTo>
                    <a:cubicBezTo>
                      <a:pt x="427" y="1358"/>
                      <a:pt x="489" y="1383"/>
                      <a:pt x="536" y="1425"/>
                    </a:cubicBezTo>
                    <a:cubicBezTo>
                      <a:pt x="547" y="1435"/>
                      <a:pt x="558" y="1445"/>
                      <a:pt x="567" y="1456"/>
                    </a:cubicBezTo>
                    <a:cubicBezTo>
                      <a:pt x="606" y="1503"/>
                      <a:pt x="629" y="1563"/>
                      <a:pt x="629" y="1629"/>
                    </a:cubicBezTo>
                    <a:close/>
                    <a:moveTo>
                      <a:pt x="1405" y="1455"/>
                    </a:moveTo>
                    <a:cubicBezTo>
                      <a:pt x="1437" y="1433"/>
                      <a:pt x="1477" y="1421"/>
                      <a:pt x="1519" y="1421"/>
                    </a:cubicBezTo>
                    <a:cubicBezTo>
                      <a:pt x="1634" y="1421"/>
                      <a:pt x="1727" y="1514"/>
                      <a:pt x="1727" y="1629"/>
                    </a:cubicBezTo>
                    <a:cubicBezTo>
                      <a:pt x="1727" y="1743"/>
                      <a:pt x="1634" y="1836"/>
                      <a:pt x="1519" y="1836"/>
                    </a:cubicBezTo>
                    <a:cubicBezTo>
                      <a:pt x="1404" y="1836"/>
                      <a:pt x="1311" y="1743"/>
                      <a:pt x="1311" y="1629"/>
                    </a:cubicBezTo>
                    <a:cubicBezTo>
                      <a:pt x="1311" y="1572"/>
                      <a:pt x="1334" y="1521"/>
                      <a:pt x="1371" y="1483"/>
                    </a:cubicBezTo>
                    <a:cubicBezTo>
                      <a:pt x="1381" y="1473"/>
                      <a:pt x="1392" y="1463"/>
                      <a:pt x="1405" y="1455"/>
                    </a:cubicBezTo>
                    <a:close/>
                    <a:moveTo>
                      <a:pt x="1214" y="1224"/>
                    </a:moveTo>
                    <a:cubicBezTo>
                      <a:pt x="1204" y="1234"/>
                      <a:pt x="1192" y="1244"/>
                      <a:pt x="1180" y="1252"/>
                    </a:cubicBezTo>
                    <a:cubicBezTo>
                      <a:pt x="1130" y="1288"/>
                      <a:pt x="1069" y="1309"/>
                      <a:pt x="1003" y="1309"/>
                    </a:cubicBezTo>
                    <a:cubicBezTo>
                      <a:pt x="924" y="1309"/>
                      <a:pt x="853" y="1280"/>
                      <a:pt x="798" y="1231"/>
                    </a:cubicBezTo>
                    <a:cubicBezTo>
                      <a:pt x="787" y="1222"/>
                      <a:pt x="777" y="1211"/>
                      <a:pt x="768" y="1200"/>
                    </a:cubicBezTo>
                    <a:cubicBezTo>
                      <a:pt x="723" y="1146"/>
                      <a:pt x="695" y="1077"/>
                      <a:pt x="695" y="1002"/>
                    </a:cubicBezTo>
                    <a:cubicBezTo>
                      <a:pt x="695" y="925"/>
                      <a:pt x="724" y="855"/>
                      <a:pt x="770" y="801"/>
                    </a:cubicBezTo>
                    <a:cubicBezTo>
                      <a:pt x="780" y="790"/>
                      <a:pt x="790" y="780"/>
                      <a:pt x="802" y="770"/>
                    </a:cubicBezTo>
                    <a:cubicBezTo>
                      <a:pt x="855" y="723"/>
                      <a:pt x="926" y="695"/>
                      <a:pt x="1003" y="695"/>
                    </a:cubicBezTo>
                    <a:cubicBezTo>
                      <a:pt x="1039" y="695"/>
                      <a:pt x="1073" y="701"/>
                      <a:pt x="1106" y="713"/>
                    </a:cubicBezTo>
                    <a:cubicBezTo>
                      <a:pt x="1120" y="718"/>
                      <a:pt x="1133" y="724"/>
                      <a:pt x="1146" y="730"/>
                    </a:cubicBezTo>
                    <a:cubicBezTo>
                      <a:pt x="1237" y="779"/>
                      <a:pt x="1301" y="872"/>
                      <a:pt x="1309" y="980"/>
                    </a:cubicBezTo>
                    <a:cubicBezTo>
                      <a:pt x="1309" y="987"/>
                      <a:pt x="1310" y="995"/>
                      <a:pt x="1310" y="1002"/>
                    </a:cubicBezTo>
                    <a:cubicBezTo>
                      <a:pt x="1310" y="1009"/>
                      <a:pt x="1309" y="1017"/>
                      <a:pt x="1309" y="1024"/>
                    </a:cubicBezTo>
                    <a:cubicBezTo>
                      <a:pt x="1303" y="1103"/>
                      <a:pt x="1268" y="1173"/>
                      <a:pt x="1214" y="1224"/>
                    </a:cubicBezTo>
                    <a:close/>
                  </a:path>
                </a:pathLst>
              </a:custGeom>
              <a:solidFill>
                <a:schemeClr val="accent1"/>
              </a:solidFill>
              <a:ln>
                <a:noFill/>
              </a:ln>
            </p:spPr>
            <p:txBody>
              <a:bodyPr vert="horz" wrap="square" lIns="78582" tIns="39291" rIns="78582" bIns="39291" numCol="1" anchor="t" anchorCtr="0" compatLnSpc="1">
                <a:prstTxWarp prst="textNoShape">
                  <a:avLst/>
                </a:prstTxWarp>
              </a:bodyPr>
              <a:lstStyle/>
              <a:p>
                <a:endParaRPr lang="en-US"/>
              </a:p>
            </p:txBody>
          </p:sp>
          <p:sp>
            <p:nvSpPr>
              <p:cNvPr id="24" name="Freeform 34">
                <a:extLst>
                  <a:ext uri="{FF2B5EF4-FFF2-40B4-BE49-F238E27FC236}">
                    <a16:creationId xmlns:a16="http://schemas.microsoft.com/office/drawing/2014/main" id="{4871082B-5FB3-0CAE-9F5C-56A4DE158DB4}"/>
                  </a:ext>
                </a:extLst>
              </p:cNvPr>
              <p:cNvSpPr>
                <a:spLocks noChangeArrowheads="1"/>
              </p:cNvSpPr>
              <p:nvPr/>
            </p:nvSpPr>
            <p:spPr bwMode="auto">
              <a:xfrm>
                <a:off x="5459504" y="2764424"/>
                <a:ext cx="1312612" cy="1345000"/>
              </a:xfrm>
              <a:custGeom>
                <a:avLst/>
                <a:gdLst>
                  <a:gd name="connsiteX0" fmla="*/ 1089071 w 1312612"/>
                  <a:gd name="connsiteY0" fmla="*/ 1048073 h 1345000"/>
                  <a:gd name="connsiteX1" fmla="*/ 1214102 w 1312612"/>
                  <a:gd name="connsiteY1" fmla="*/ 1172563 h 1345000"/>
                  <a:gd name="connsiteX2" fmla="*/ 1089071 w 1312612"/>
                  <a:gd name="connsiteY2" fmla="*/ 1297053 h 1345000"/>
                  <a:gd name="connsiteX3" fmla="*/ 964040 w 1312612"/>
                  <a:gd name="connsiteY3" fmla="*/ 1172563 h 1345000"/>
                  <a:gd name="connsiteX4" fmla="*/ 1089071 w 1312612"/>
                  <a:gd name="connsiteY4" fmla="*/ 1048073 h 1345000"/>
                  <a:gd name="connsiteX5" fmla="*/ 205860 w 1312612"/>
                  <a:gd name="connsiteY5" fmla="*/ 1000128 h 1345000"/>
                  <a:gd name="connsiteX6" fmla="*/ 378041 w 1312612"/>
                  <a:gd name="connsiteY6" fmla="*/ 1172564 h 1345000"/>
                  <a:gd name="connsiteX7" fmla="*/ 205860 w 1312612"/>
                  <a:gd name="connsiteY7" fmla="*/ 1345000 h 1345000"/>
                  <a:gd name="connsiteX8" fmla="*/ 33679 w 1312612"/>
                  <a:gd name="connsiteY8" fmla="*/ 1172564 h 1345000"/>
                  <a:gd name="connsiteX9" fmla="*/ 205860 w 1312612"/>
                  <a:gd name="connsiteY9" fmla="*/ 1000128 h 1345000"/>
                  <a:gd name="connsiteX10" fmla="*/ 1233888 w 1312612"/>
                  <a:gd name="connsiteY10" fmla="*/ 617404 h 1345000"/>
                  <a:gd name="connsiteX11" fmla="*/ 1312612 w 1312612"/>
                  <a:gd name="connsiteY11" fmla="*/ 695631 h 1345000"/>
                  <a:gd name="connsiteX12" fmla="*/ 1233888 w 1312612"/>
                  <a:gd name="connsiteY12" fmla="*/ 773858 h 1345000"/>
                  <a:gd name="connsiteX13" fmla="*/ 1155164 w 1312612"/>
                  <a:gd name="connsiteY13" fmla="*/ 695631 h 1345000"/>
                  <a:gd name="connsiteX14" fmla="*/ 1233888 w 1312612"/>
                  <a:gd name="connsiteY14" fmla="*/ 617404 h 1345000"/>
                  <a:gd name="connsiteX15" fmla="*/ 695878 w 1312612"/>
                  <a:gd name="connsiteY15" fmla="*/ 495438 h 1345000"/>
                  <a:gd name="connsiteX16" fmla="*/ 896685 w 1312612"/>
                  <a:gd name="connsiteY16" fmla="*/ 695632 h 1345000"/>
                  <a:gd name="connsiteX17" fmla="*/ 695878 w 1312612"/>
                  <a:gd name="connsiteY17" fmla="*/ 895826 h 1345000"/>
                  <a:gd name="connsiteX18" fmla="*/ 495071 w 1312612"/>
                  <a:gd name="connsiteY18" fmla="*/ 695632 h 1345000"/>
                  <a:gd name="connsiteX19" fmla="*/ 695878 w 1312612"/>
                  <a:gd name="connsiteY19" fmla="*/ 495438 h 1345000"/>
                  <a:gd name="connsiteX20" fmla="*/ 965304 w 1312612"/>
                  <a:gd name="connsiteY20" fmla="*/ 33646 h 1345000"/>
                  <a:gd name="connsiteX21" fmla="*/ 1016243 w 1312612"/>
                  <a:gd name="connsiteY21" fmla="*/ 84536 h 1345000"/>
                  <a:gd name="connsiteX22" fmla="*/ 965304 w 1312612"/>
                  <a:gd name="connsiteY22" fmla="*/ 135426 h 1345000"/>
                  <a:gd name="connsiteX23" fmla="*/ 914365 w 1312612"/>
                  <a:gd name="connsiteY23" fmla="*/ 84536 h 1345000"/>
                  <a:gd name="connsiteX24" fmla="*/ 965304 w 1312612"/>
                  <a:gd name="connsiteY24" fmla="*/ 33646 h 1345000"/>
                  <a:gd name="connsiteX25" fmla="*/ 124610 w 1312612"/>
                  <a:gd name="connsiteY25" fmla="*/ 0 h 1345000"/>
                  <a:gd name="connsiteX26" fmla="*/ 249220 w 1312612"/>
                  <a:gd name="connsiteY26" fmla="*/ 124911 h 1345000"/>
                  <a:gd name="connsiteX27" fmla="*/ 124610 w 1312612"/>
                  <a:gd name="connsiteY27" fmla="*/ 249822 h 1345000"/>
                  <a:gd name="connsiteX28" fmla="*/ 0 w 1312612"/>
                  <a:gd name="connsiteY28" fmla="*/ 124911 h 1345000"/>
                  <a:gd name="connsiteX29" fmla="*/ 124610 w 1312612"/>
                  <a:gd name="connsiteY29" fmla="*/ 0 h 134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612" h="1345000">
                    <a:moveTo>
                      <a:pt x="1089071" y="1048073"/>
                    </a:moveTo>
                    <a:cubicBezTo>
                      <a:pt x="1158124" y="1048073"/>
                      <a:pt x="1214102" y="1103809"/>
                      <a:pt x="1214102" y="1172563"/>
                    </a:cubicBezTo>
                    <a:cubicBezTo>
                      <a:pt x="1214102" y="1241317"/>
                      <a:pt x="1158124" y="1297053"/>
                      <a:pt x="1089071" y="1297053"/>
                    </a:cubicBezTo>
                    <a:cubicBezTo>
                      <a:pt x="1020018" y="1297053"/>
                      <a:pt x="964040" y="1241317"/>
                      <a:pt x="964040" y="1172563"/>
                    </a:cubicBezTo>
                    <a:cubicBezTo>
                      <a:pt x="964040" y="1103809"/>
                      <a:pt x="1020018" y="1048073"/>
                      <a:pt x="1089071" y="1048073"/>
                    </a:cubicBezTo>
                    <a:close/>
                    <a:moveTo>
                      <a:pt x="205860" y="1000128"/>
                    </a:moveTo>
                    <a:cubicBezTo>
                      <a:pt x="300953" y="1000128"/>
                      <a:pt x="378041" y="1077330"/>
                      <a:pt x="378041" y="1172564"/>
                    </a:cubicBezTo>
                    <a:cubicBezTo>
                      <a:pt x="378041" y="1267798"/>
                      <a:pt x="300953" y="1345000"/>
                      <a:pt x="205860" y="1345000"/>
                    </a:cubicBezTo>
                    <a:cubicBezTo>
                      <a:pt x="110767" y="1345000"/>
                      <a:pt x="33679" y="1267798"/>
                      <a:pt x="33679" y="1172564"/>
                    </a:cubicBezTo>
                    <a:cubicBezTo>
                      <a:pt x="33679" y="1077330"/>
                      <a:pt x="110767" y="1000128"/>
                      <a:pt x="205860" y="1000128"/>
                    </a:cubicBezTo>
                    <a:close/>
                    <a:moveTo>
                      <a:pt x="1233888" y="617404"/>
                    </a:moveTo>
                    <a:cubicBezTo>
                      <a:pt x="1277366" y="617404"/>
                      <a:pt x="1312612" y="652427"/>
                      <a:pt x="1312612" y="695631"/>
                    </a:cubicBezTo>
                    <a:cubicBezTo>
                      <a:pt x="1312612" y="738835"/>
                      <a:pt x="1277366" y="773858"/>
                      <a:pt x="1233888" y="773858"/>
                    </a:cubicBezTo>
                    <a:cubicBezTo>
                      <a:pt x="1190410" y="773858"/>
                      <a:pt x="1155164" y="738835"/>
                      <a:pt x="1155164" y="695631"/>
                    </a:cubicBezTo>
                    <a:cubicBezTo>
                      <a:pt x="1155164" y="652427"/>
                      <a:pt x="1190410" y="617404"/>
                      <a:pt x="1233888" y="617404"/>
                    </a:cubicBezTo>
                    <a:close/>
                    <a:moveTo>
                      <a:pt x="695878" y="495438"/>
                    </a:moveTo>
                    <a:cubicBezTo>
                      <a:pt x="806781" y="495438"/>
                      <a:pt x="896685" y="585068"/>
                      <a:pt x="896685" y="695632"/>
                    </a:cubicBezTo>
                    <a:cubicBezTo>
                      <a:pt x="896685" y="806196"/>
                      <a:pt x="806781" y="895826"/>
                      <a:pt x="695878" y="895826"/>
                    </a:cubicBezTo>
                    <a:cubicBezTo>
                      <a:pt x="584975" y="895826"/>
                      <a:pt x="495071" y="806196"/>
                      <a:pt x="495071" y="695632"/>
                    </a:cubicBezTo>
                    <a:cubicBezTo>
                      <a:pt x="495071" y="585068"/>
                      <a:pt x="584975" y="495438"/>
                      <a:pt x="695878" y="495438"/>
                    </a:cubicBezTo>
                    <a:close/>
                    <a:moveTo>
                      <a:pt x="965304" y="33646"/>
                    </a:moveTo>
                    <a:cubicBezTo>
                      <a:pt x="993437" y="33646"/>
                      <a:pt x="1016243" y="56430"/>
                      <a:pt x="1016243" y="84536"/>
                    </a:cubicBezTo>
                    <a:cubicBezTo>
                      <a:pt x="1016243" y="112642"/>
                      <a:pt x="993437" y="135426"/>
                      <a:pt x="965304" y="135426"/>
                    </a:cubicBezTo>
                    <a:cubicBezTo>
                      <a:pt x="937171" y="135426"/>
                      <a:pt x="914365" y="112642"/>
                      <a:pt x="914365" y="84536"/>
                    </a:cubicBezTo>
                    <a:cubicBezTo>
                      <a:pt x="914365" y="56430"/>
                      <a:pt x="937171" y="33646"/>
                      <a:pt x="965304" y="33646"/>
                    </a:cubicBezTo>
                    <a:close/>
                    <a:moveTo>
                      <a:pt x="124610" y="0"/>
                    </a:moveTo>
                    <a:cubicBezTo>
                      <a:pt x="193430" y="0"/>
                      <a:pt x="249220" y="55925"/>
                      <a:pt x="249220" y="124911"/>
                    </a:cubicBezTo>
                    <a:cubicBezTo>
                      <a:pt x="249220" y="193897"/>
                      <a:pt x="193430" y="249822"/>
                      <a:pt x="124610" y="249822"/>
                    </a:cubicBezTo>
                    <a:cubicBezTo>
                      <a:pt x="55790" y="249822"/>
                      <a:pt x="0" y="193897"/>
                      <a:pt x="0" y="124911"/>
                    </a:cubicBezTo>
                    <a:cubicBezTo>
                      <a:pt x="0" y="55925"/>
                      <a:pt x="55790" y="0"/>
                      <a:pt x="124610" y="0"/>
                    </a:cubicBezTo>
                    <a:close/>
                  </a:path>
                </a:pathLst>
              </a:custGeom>
              <a:solidFill>
                <a:schemeClr val="tx2"/>
              </a:solidFill>
              <a:ln>
                <a:noFill/>
              </a:ln>
            </p:spPr>
            <p:txBody>
              <a:bodyPr vert="horz" wrap="square" lIns="78582" tIns="39291" rIns="78582" bIns="39291" numCol="1" anchor="t" anchorCtr="0" compatLnSpc="1">
                <a:prstTxWarp prst="textNoShape">
                  <a:avLst/>
                </a:prstTxWarp>
                <a:noAutofit/>
              </a:bodyPr>
              <a:lstStyle/>
              <a:p>
                <a:endParaRPr lang="en-US"/>
              </a:p>
            </p:txBody>
          </p:sp>
        </p:grpSp>
      </p:grpSp>
      <p:sp>
        <p:nvSpPr>
          <p:cNvPr id="3" name="TextBox 2">
            <a:extLst>
              <a:ext uri="{FF2B5EF4-FFF2-40B4-BE49-F238E27FC236}">
                <a16:creationId xmlns:a16="http://schemas.microsoft.com/office/drawing/2014/main" id="{BC338F4B-FF0C-F1FB-6FCB-AF8C2B7BAC7A}"/>
              </a:ext>
            </a:extLst>
          </p:cNvPr>
          <p:cNvSpPr txBox="1"/>
          <p:nvPr/>
        </p:nvSpPr>
        <p:spPr>
          <a:xfrm>
            <a:off x="2152071" y="3673965"/>
            <a:ext cx="4669182" cy="800219"/>
          </a:xfrm>
          <a:prstGeom prst="rect">
            <a:avLst/>
          </a:prstGeom>
        </p:spPr>
        <p:txBody>
          <a:bodyPr vert="horz" wrap="square" lIns="45720" tIns="0" rIns="0" bIns="0" rtlCol="0">
            <a:spAutoFit/>
          </a:bodyPr>
          <a:lstStyle/>
          <a:p>
            <a:pPr marL="324000" lvl="1" indent="-216000">
              <a:buClr>
                <a:schemeClr val="tx2"/>
              </a:buClr>
              <a:buFont typeface="Trebuchet MS" panose="020B0603020202020204" pitchFamily="34" charset="0"/>
              <a:buChar char="•"/>
            </a:pPr>
            <a:r>
              <a:rPr lang="en-US" sz="1300">
                <a:latin typeface="+mj-lt"/>
              </a:rPr>
              <a:t>Expand </a:t>
            </a:r>
            <a:r>
              <a:rPr lang="en-US" sz="1300" err="1">
                <a:latin typeface="+mj-lt"/>
              </a:rPr>
              <a:t>ParentChild</a:t>
            </a:r>
            <a:r>
              <a:rPr lang="en-US" sz="1300">
                <a:latin typeface="+mj-lt"/>
              </a:rPr>
              <a:t>+ impact through targeting the following annual growth by 2025:</a:t>
            </a:r>
          </a:p>
          <a:p>
            <a:pPr marL="648000" lvl="2" indent="-216000">
              <a:buClr>
                <a:schemeClr val="tx2"/>
              </a:buClr>
              <a:buFont typeface="Trebuchet MS" panose="020B0603020202020204" pitchFamily="34" charset="0"/>
              <a:buChar char="–"/>
            </a:pPr>
            <a:r>
              <a:rPr lang="en-US" sz="1300" b="1">
                <a:solidFill>
                  <a:srgbClr val="295E7E"/>
                </a:solidFill>
                <a:latin typeface="+mj-lt"/>
              </a:rPr>
              <a:t>~10% growth </a:t>
            </a:r>
            <a:r>
              <a:rPr lang="en-US" sz="1300">
                <a:latin typeface="+mj-lt"/>
              </a:rPr>
              <a:t>in Core</a:t>
            </a:r>
          </a:p>
          <a:p>
            <a:pPr marL="648000" lvl="2" indent="-216000">
              <a:buClr>
                <a:schemeClr val="tx2"/>
              </a:buClr>
              <a:buFont typeface="Trebuchet MS" panose="020B0603020202020204" pitchFamily="34" charset="0"/>
              <a:buChar char="–"/>
            </a:pPr>
            <a:r>
              <a:rPr lang="en-US" sz="1300" b="1">
                <a:solidFill>
                  <a:srgbClr val="295E7E"/>
                </a:solidFill>
                <a:latin typeface="+mj-lt"/>
              </a:rPr>
              <a:t>~20% growth </a:t>
            </a:r>
            <a:r>
              <a:rPr lang="en-US" sz="1300">
                <a:latin typeface="+mj-lt"/>
              </a:rPr>
              <a:t>in FCC</a:t>
            </a:r>
          </a:p>
        </p:txBody>
      </p:sp>
      <p:sp>
        <p:nvSpPr>
          <p:cNvPr id="5" name="TextBox 4">
            <a:extLst>
              <a:ext uri="{FF2B5EF4-FFF2-40B4-BE49-F238E27FC236}">
                <a16:creationId xmlns:a16="http://schemas.microsoft.com/office/drawing/2014/main" id="{4C538295-ABDE-22A1-6999-B896E77D3084}"/>
              </a:ext>
            </a:extLst>
          </p:cNvPr>
          <p:cNvSpPr txBox="1"/>
          <p:nvPr/>
        </p:nvSpPr>
        <p:spPr>
          <a:xfrm>
            <a:off x="2152071" y="4820144"/>
            <a:ext cx="4669182" cy="1200329"/>
          </a:xfrm>
          <a:prstGeom prst="rect">
            <a:avLst/>
          </a:prstGeom>
        </p:spPr>
        <p:txBody>
          <a:bodyPr vert="horz" wrap="square" lIns="45720" tIns="0" rIns="0" bIns="0" rtlCol="0">
            <a:spAutoFit/>
          </a:bodyPr>
          <a:lstStyle/>
          <a:p>
            <a:pPr marL="324000" lvl="1" indent="-216000">
              <a:buClr>
                <a:schemeClr val="tx2"/>
              </a:buClr>
              <a:buFont typeface="Trebuchet MS" panose="020B0603020202020204" pitchFamily="34" charset="0"/>
              <a:buChar char="•"/>
            </a:pPr>
            <a:r>
              <a:rPr lang="en-US" sz="1300">
                <a:latin typeface="+mj-lt"/>
              </a:rPr>
              <a:t>Strengthen </a:t>
            </a:r>
            <a:r>
              <a:rPr lang="en-US" sz="1300" b="1">
                <a:solidFill>
                  <a:srgbClr val="295E7E"/>
                </a:solidFill>
                <a:latin typeface="+mj-lt"/>
              </a:rPr>
              <a:t>two-generation approach </a:t>
            </a:r>
            <a:r>
              <a:rPr lang="en-US" sz="1300">
                <a:latin typeface="+mj-lt"/>
              </a:rPr>
              <a:t>through strategic partnerships</a:t>
            </a:r>
          </a:p>
          <a:p>
            <a:pPr marL="648000" lvl="2" indent="-216000">
              <a:buClr>
                <a:schemeClr val="tx2"/>
              </a:buClr>
              <a:buSzPct val="100000"/>
              <a:buFont typeface="Trebuchet MS" panose="020B0603020202020204" pitchFamily="34" charset="0"/>
              <a:buChar char="–"/>
            </a:pPr>
            <a:r>
              <a:rPr lang="en-US" sz="1300">
                <a:latin typeface="+mj-lt"/>
              </a:rPr>
              <a:t>Help create </a:t>
            </a:r>
            <a:r>
              <a:rPr lang="en-US" sz="1300" b="1">
                <a:solidFill>
                  <a:srgbClr val="295E7E"/>
                </a:solidFill>
                <a:latin typeface="+mj-lt"/>
              </a:rPr>
              <a:t>economic security </a:t>
            </a:r>
            <a:r>
              <a:rPr lang="en-US" sz="1300">
                <a:latin typeface="+mj-lt"/>
              </a:rPr>
              <a:t>via employment &amp; training opportunities</a:t>
            </a:r>
          </a:p>
          <a:p>
            <a:pPr marL="648000" lvl="2" indent="-216000">
              <a:buClr>
                <a:schemeClr val="tx2"/>
              </a:buClr>
              <a:buSzPct val="100000"/>
              <a:buFont typeface="Trebuchet MS" panose="020B0603020202020204" pitchFamily="34" charset="0"/>
              <a:buChar char="–"/>
            </a:pPr>
            <a:r>
              <a:rPr lang="en-US" sz="1300">
                <a:latin typeface="+mj-lt"/>
              </a:rPr>
              <a:t>Create shared value with institutions focusing on </a:t>
            </a:r>
            <a:r>
              <a:rPr lang="en-US" sz="1300" b="1">
                <a:solidFill>
                  <a:srgbClr val="295E7E"/>
                </a:solidFill>
                <a:latin typeface="+mj-lt"/>
              </a:rPr>
              <a:t>workforce &amp; family development</a:t>
            </a:r>
          </a:p>
        </p:txBody>
      </p:sp>
      <p:sp>
        <p:nvSpPr>
          <p:cNvPr id="6" name="TextBox 5">
            <a:extLst>
              <a:ext uri="{FF2B5EF4-FFF2-40B4-BE49-F238E27FC236}">
                <a16:creationId xmlns:a16="http://schemas.microsoft.com/office/drawing/2014/main" id="{0C463E20-339D-DF36-5C92-DED9F00ED03D}"/>
              </a:ext>
            </a:extLst>
          </p:cNvPr>
          <p:cNvSpPr txBox="1"/>
          <p:nvPr/>
        </p:nvSpPr>
        <p:spPr>
          <a:xfrm>
            <a:off x="6903971" y="2186960"/>
            <a:ext cx="4669182" cy="1200329"/>
          </a:xfrm>
          <a:prstGeom prst="rect">
            <a:avLst/>
          </a:prstGeom>
        </p:spPr>
        <p:txBody>
          <a:bodyPr vert="horz" wrap="square" lIns="45720" tIns="0" rIns="0" bIns="0" rtlCol="0">
            <a:spAutoFit/>
          </a:bodyPr>
          <a:lstStyle/>
          <a:p>
            <a:pPr marL="324000" lvl="1" indent="-216000">
              <a:buClr>
                <a:schemeClr val="tx2"/>
              </a:buClr>
              <a:buFont typeface="Trebuchet MS" panose="020B0603020202020204" pitchFamily="34" charset="0"/>
              <a:buChar char="•"/>
            </a:pPr>
            <a:r>
              <a:rPr lang="en-US" sz="1300"/>
              <a:t>Develop </a:t>
            </a:r>
            <a:r>
              <a:rPr lang="en-US" sz="1300" b="1">
                <a:solidFill>
                  <a:srgbClr val="295E7E"/>
                </a:solidFill>
              </a:rPr>
              <a:t>approach to virtual visits </a:t>
            </a:r>
            <a:r>
              <a:rPr lang="en-US" sz="1300"/>
              <a:t>and build access to virtual professional development resources</a:t>
            </a:r>
          </a:p>
          <a:p>
            <a:pPr marL="324000" lvl="1" indent="-216000">
              <a:buClr>
                <a:schemeClr val="tx2"/>
              </a:buClr>
              <a:buFont typeface="Trebuchet MS" panose="020B0603020202020204" pitchFamily="34" charset="0"/>
              <a:buChar char="•"/>
            </a:pPr>
            <a:r>
              <a:rPr lang="en-US" sz="1300"/>
              <a:t>Build </a:t>
            </a:r>
            <a:r>
              <a:rPr lang="en-US" sz="1300" b="1">
                <a:solidFill>
                  <a:srgbClr val="295E7E"/>
                </a:solidFill>
              </a:rPr>
              <a:t>anti-bias curriculum </a:t>
            </a:r>
            <a:r>
              <a:rPr lang="en-US" sz="1300"/>
              <a:t>and reinforce anti-racism in training, outreach materials, assessments, &amp; partnership</a:t>
            </a:r>
          </a:p>
          <a:p>
            <a:pPr marL="324000" lvl="1" indent="-216000">
              <a:buClr>
                <a:schemeClr val="tx2"/>
              </a:buClr>
              <a:buFont typeface="Trebuchet MS" panose="020B0603020202020204" pitchFamily="34" charset="0"/>
              <a:buChar char="•"/>
            </a:pPr>
            <a:r>
              <a:rPr lang="en-US" sz="1300"/>
              <a:t>Improve </a:t>
            </a:r>
            <a:r>
              <a:rPr lang="en-US" sz="1300" b="1">
                <a:solidFill>
                  <a:srgbClr val="295E7E"/>
                </a:solidFill>
              </a:rPr>
              <a:t>training content and access </a:t>
            </a:r>
          </a:p>
          <a:p>
            <a:pPr marL="324000" lvl="1" indent="-216000">
              <a:buClr>
                <a:schemeClr val="tx2"/>
              </a:buClr>
              <a:buFont typeface="Trebuchet MS" panose="020B0603020202020204" pitchFamily="34" charset="0"/>
              <a:buChar char="•"/>
            </a:pPr>
            <a:r>
              <a:rPr lang="en-US" sz="1300"/>
              <a:t>Analyze optimal outcomes &amp; documentation tools</a:t>
            </a:r>
          </a:p>
        </p:txBody>
      </p:sp>
      <p:sp>
        <p:nvSpPr>
          <p:cNvPr id="12" name="TextBox 11">
            <a:extLst>
              <a:ext uri="{FF2B5EF4-FFF2-40B4-BE49-F238E27FC236}">
                <a16:creationId xmlns:a16="http://schemas.microsoft.com/office/drawing/2014/main" id="{87B90DF9-B0F9-3756-7AD3-BCEF626A3568}"/>
              </a:ext>
            </a:extLst>
          </p:cNvPr>
          <p:cNvSpPr txBox="1"/>
          <p:nvPr/>
        </p:nvSpPr>
        <p:spPr>
          <a:xfrm>
            <a:off x="6903970" y="3673965"/>
            <a:ext cx="4754629" cy="800219"/>
          </a:xfrm>
          <a:prstGeom prst="rect">
            <a:avLst/>
          </a:prstGeom>
        </p:spPr>
        <p:txBody>
          <a:bodyPr vert="horz" wrap="square" lIns="45720" tIns="0" rIns="0" bIns="0" rtlCol="0">
            <a:spAutoFit/>
          </a:bodyPr>
          <a:lstStyle/>
          <a:p>
            <a:pPr marL="324000" lvl="1" indent="-216000">
              <a:buClr>
                <a:schemeClr val="tx2"/>
              </a:buClr>
              <a:buFont typeface="Trebuchet MS" panose="020B0603020202020204" pitchFamily="34" charset="0"/>
              <a:buChar char="•"/>
            </a:pPr>
            <a:r>
              <a:rPr lang="en-US" sz="1300"/>
              <a:t>Build the organizational capacity to support a significant </a:t>
            </a:r>
            <a:r>
              <a:rPr lang="en-US" sz="1300" b="1">
                <a:solidFill>
                  <a:srgbClr val="295E7E"/>
                </a:solidFill>
              </a:rPr>
              <a:t>HBCC expansion </a:t>
            </a:r>
            <a:r>
              <a:rPr lang="en-US" sz="1300"/>
              <a:t>(implementation in 30 sites as of Sep '22)</a:t>
            </a:r>
          </a:p>
          <a:p>
            <a:pPr marL="324000" lvl="1" indent="-216000">
              <a:buClr>
                <a:schemeClr val="tx2"/>
              </a:buClr>
              <a:buFont typeface="Trebuchet MS" panose="020B0603020202020204" pitchFamily="34" charset="0"/>
              <a:buChar char="•"/>
            </a:pPr>
            <a:r>
              <a:rPr lang="en-US" sz="1300"/>
              <a:t>Invest in policy work to </a:t>
            </a:r>
            <a:r>
              <a:rPr lang="en-US" sz="1300" b="1">
                <a:solidFill>
                  <a:srgbClr val="295E7E"/>
                </a:solidFill>
              </a:rPr>
              <a:t>access public funding </a:t>
            </a:r>
            <a:r>
              <a:rPr lang="en-US" sz="1300"/>
              <a:t>and expand supports for HBCC providers</a:t>
            </a:r>
          </a:p>
        </p:txBody>
      </p:sp>
      <p:sp>
        <p:nvSpPr>
          <p:cNvPr id="13" name="TextBox 12">
            <a:extLst>
              <a:ext uri="{FF2B5EF4-FFF2-40B4-BE49-F238E27FC236}">
                <a16:creationId xmlns:a16="http://schemas.microsoft.com/office/drawing/2014/main" id="{3819064E-490D-ADAF-4616-58CAEF051568}"/>
              </a:ext>
            </a:extLst>
          </p:cNvPr>
          <p:cNvSpPr txBox="1"/>
          <p:nvPr/>
        </p:nvSpPr>
        <p:spPr>
          <a:xfrm>
            <a:off x="6903972" y="4820144"/>
            <a:ext cx="4792728" cy="1400383"/>
          </a:xfrm>
          <a:prstGeom prst="rect">
            <a:avLst/>
          </a:prstGeom>
        </p:spPr>
        <p:txBody>
          <a:bodyPr vert="horz" wrap="square" lIns="45720" tIns="0" rIns="0" bIns="0" rtlCol="0">
            <a:spAutoFit/>
          </a:bodyPr>
          <a:lstStyle/>
          <a:p>
            <a:pPr marL="324000" lvl="1" indent="-216000">
              <a:buClr>
                <a:schemeClr val="tx2"/>
              </a:buClr>
              <a:buFont typeface="Trebuchet MS" panose="020B0603020202020204" pitchFamily="34" charset="0"/>
              <a:buChar char="•"/>
            </a:pPr>
            <a:r>
              <a:rPr lang="en-US" sz="1300"/>
              <a:t>Continue to deploy </a:t>
            </a:r>
            <a:r>
              <a:rPr lang="en-US" sz="1300" b="1">
                <a:solidFill>
                  <a:srgbClr val="295E7E"/>
                </a:solidFill>
              </a:rPr>
              <a:t>agile resource and referral supports </a:t>
            </a:r>
            <a:r>
              <a:rPr lang="en-US" sz="1300"/>
              <a:t>for families and caregivers</a:t>
            </a:r>
          </a:p>
          <a:p>
            <a:pPr marL="648000" lvl="2" indent="-216000">
              <a:buClr>
                <a:schemeClr val="tx2"/>
              </a:buClr>
              <a:buFont typeface="Trebuchet MS" panose="020B0603020202020204" pitchFamily="34" charset="0"/>
              <a:buChar char="–"/>
            </a:pPr>
            <a:r>
              <a:rPr lang="en-US" sz="1300"/>
              <a:t>Strengthen hiring former program participants as new ELSs and other </a:t>
            </a:r>
            <a:r>
              <a:rPr lang="en-US" sz="1300" b="1">
                <a:solidFill>
                  <a:srgbClr val="295E7E"/>
                </a:solidFill>
              </a:rPr>
              <a:t>workplace dev. opportunities </a:t>
            </a:r>
          </a:p>
          <a:p>
            <a:pPr marL="648000" lvl="2" indent="-216000">
              <a:buClr>
                <a:schemeClr val="tx2"/>
              </a:buClr>
              <a:buFont typeface="Trebuchet MS" panose="020B0603020202020204" pitchFamily="34" charset="0"/>
              <a:buChar char="–"/>
            </a:pPr>
            <a:r>
              <a:rPr lang="en-US" sz="1300"/>
              <a:t>Extend </a:t>
            </a:r>
            <a:r>
              <a:rPr lang="en-US" sz="1300" err="1"/>
              <a:t>HBCC</a:t>
            </a:r>
            <a:r>
              <a:rPr lang="en-US" sz="1300"/>
              <a:t> reach &amp; recruitment to child care deserts</a:t>
            </a:r>
          </a:p>
          <a:p>
            <a:pPr marL="648000" lvl="2" indent="-216000">
              <a:buClr>
                <a:schemeClr val="tx2"/>
              </a:buClr>
              <a:buFont typeface="Trebuchet MS" panose="020B0603020202020204" pitchFamily="34" charset="0"/>
              <a:buChar char="–"/>
            </a:pPr>
            <a:r>
              <a:rPr lang="en-US" sz="1300"/>
              <a:t>Pilot support for parents to become HBCC providers</a:t>
            </a:r>
          </a:p>
          <a:p>
            <a:pPr marL="648000" lvl="2" indent="-216000">
              <a:buClr>
                <a:schemeClr val="tx2"/>
              </a:buClr>
              <a:buFont typeface="Trebuchet MS" panose="020B0603020202020204" pitchFamily="34" charset="0"/>
              <a:buChar char="–"/>
            </a:pPr>
            <a:r>
              <a:rPr lang="en-US" sz="1300"/>
              <a:t>Strengthen fidelity / QC practices across site network</a:t>
            </a:r>
          </a:p>
        </p:txBody>
      </p:sp>
      <p:cxnSp>
        <p:nvCxnSpPr>
          <p:cNvPr id="19" name="Straight Connector 18">
            <a:extLst>
              <a:ext uri="{FF2B5EF4-FFF2-40B4-BE49-F238E27FC236}">
                <a16:creationId xmlns:a16="http://schemas.microsoft.com/office/drawing/2014/main" id="{C066202E-E881-F062-CFC1-EC4032994A90}"/>
              </a:ext>
            </a:extLst>
          </p:cNvPr>
          <p:cNvCxnSpPr/>
          <p:nvPr/>
        </p:nvCxnSpPr>
        <p:spPr>
          <a:xfrm>
            <a:off x="638454" y="3519699"/>
            <a:ext cx="10934700" cy="0"/>
          </a:xfrm>
          <a:prstGeom prst="line">
            <a:avLst/>
          </a:prstGeom>
          <a:ln w="9525" cap="rnd">
            <a:solidFill>
              <a:schemeClr val="accent5"/>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8A5A20B-8004-7D99-A83A-FC6402F00E6F}"/>
              </a:ext>
            </a:extLst>
          </p:cNvPr>
          <p:cNvCxnSpPr/>
          <p:nvPr/>
        </p:nvCxnSpPr>
        <p:spPr>
          <a:xfrm>
            <a:off x="638454" y="4721966"/>
            <a:ext cx="10934700" cy="0"/>
          </a:xfrm>
          <a:prstGeom prst="line">
            <a:avLst/>
          </a:prstGeom>
          <a:ln w="9525" cap="rnd">
            <a:solidFill>
              <a:schemeClr val="accent5"/>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1447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8C0DD38-4C1D-2AC2-7454-C1A308D2FC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4" name="think-cell data - do not delete" hidden="1">
                        <a:extLst>
                          <a:ext uri="{FF2B5EF4-FFF2-40B4-BE49-F238E27FC236}">
                            <a16:creationId xmlns:a16="http://schemas.microsoft.com/office/drawing/2014/main" id="{88C0DD38-4C1D-2AC2-7454-C1A308D2FC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le 16">
            <a:extLst>
              <a:ext uri="{FF2B5EF4-FFF2-40B4-BE49-F238E27FC236}">
                <a16:creationId xmlns:a16="http://schemas.microsoft.com/office/drawing/2014/main" id="{77DC3914-727F-BE2F-7080-898016942212}"/>
              </a:ext>
            </a:extLst>
          </p:cNvPr>
          <p:cNvSpPr>
            <a:spLocks noGrp="1"/>
          </p:cNvSpPr>
          <p:nvPr>
            <p:ph type="title"/>
          </p:nvPr>
        </p:nvSpPr>
        <p:spPr/>
        <p:txBody>
          <a:bodyPr vert="horz"/>
          <a:lstStyle/>
          <a:p>
            <a:r>
              <a:rPr lang="en-US"/>
              <a:t>Incoming $5M gift served as catalyst for a strategy refresh</a:t>
            </a:r>
          </a:p>
        </p:txBody>
      </p:sp>
      <p:sp>
        <p:nvSpPr>
          <p:cNvPr id="24" name="ee4pContent2">
            <a:extLst>
              <a:ext uri="{FF2B5EF4-FFF2-40B4-BE49-F238E27FC236}">
                <a16:creationId xmlns:a16="http://schemas.microsoft.com/office/drawing/2014/main" id="{833A514F-739F-98AD-C8E3-9DE9F249465B}"/>
              </a:ext>
            </a:extLst>
          </p:cNvPr>
          <p:cNvSpPr txBox="1"/>
          <p:nvPr/>
        </p:nvSpPr>
        <p:spPr>
          <a:xfrm>
            <a:off x="4993105" y="1491916"/>
            <a:ext cx="6424864" cy="759600"/>
          </a:xfrm>
          <a:prstGeom prst="rect">
            <a:avLst/>
          </a:prstGeom>
          <a:ln cap="rnd">
            <a:noFill/>
          </a:ln>
        </p:spPr>
        <p:txBody>
          <a:bodyPr vert="horz" wrap="square" lIns="0" tIns="0" rIns="0" bIns="0" rtlCol="0" anchor="t">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r>
              <a:rPr lang="en-US" sz="1800">
                <a:latin typeface="+mn-lt"/>
              </a:rPr>
              <a:t>Identify strategic areas of investment, required investment amounts, and timing to best utilize incoming $5M gift to National Center</a:t>
            </a:r>
          </a:p>
        </p:txBody>
      </p:sp>
      <p:sp>
        <p:nvSpPr>
          <p:cNvPr id="25" name="ee4pContent3">
            <a:extLst>
              <a:ext uri="{FF2B5EF4-FFF2-40B4-BE49-F238E27FC236}">
                <a16:creationId xmlns:a16="http://schemas.microsoft.com/office/drawing/2014/main" id="{C90947CF-C6A8-9148-633C-93D9B60AB5ED}"/>
              </a:ext>
            </a:extLst>
          </p:cNvPr>
          <p:cNvSpPr txBox="1"/>
          <p:nvPr/>
        </p:nvSpPr>
        <p:spPr>
          <a:xfrm>
            <a:off x="4993105" y="2852528"/>
            <a:ext cx="6424863" cy="759600"/>
          </a:xfrm>
          <a:prstGeom prst="rect">
            <a:avLst/>
          </a:prstGeom>
          <a:ln cap="rnd">
            <a:noFill/>
          </a:ln>
        </p:spPr>
        <p:txBody>
          <a:bodyPr vert="horz" wrap="square" lIns="0" tIns="0" rIns="0" bIns="0" rtlCol="0" anchor="t">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r>
              <a:rPr lang="en-US" sz="1800">
                <a:latin typeface="+mn-lt"/>
              </a:rPr>
              <a:t>Conduct interviews with key stakeholders to determine 2019 strategic priorities fit for current context, and potential areas for investment</a:t>
            </a:r>
          </a:p>
          <a:p>
            <a:endParaRPr lang="en-US" sz="1800">
              <a:latin typeface="+mn-lt"/>
            </a:endParaRPr>
          </a:p>
          <a:p>
            <a:r>
              <a:rPr lang="en-US" sz="1800">
                <a:latin typeface="+mn-lt"/>
              </a:rPr>
              <a:t>Reframe and reprioritize 2019 strategic priorities </a:t>
            </a:r>
          </a:p>
          <a:p>
            <a:endParaRPr lang="en-US" sz="1800">
              <a:latin typeface="+mn-lt"/>
            </a:endParaRPr>
          </a:p>
          <a:p>
            <a:r>
              <a:rPr lang="en-US" sz="1800">
                <a:latin typeface="+mn-lt"/>
              </a:rPr>
              <a:t>Revise and condense 5 key enabling capabilities established in 2019 to 3 key enabling capabilities</a:t>
            </a:r>
          </a:p>
          <a:p>
            <a:endParaRPr lang="en-US" sz="1800">
              <a:latin typeface="+mn-lt"/>
            </a:endParaRPr>
          </a:p>
          <a:p>
            <a:r>
              <a:rPr lang="en-US" sz="1800">
                <a:latin typeface="+mn-lt"/>
              </a:rPr>
              <a:t>Identify investment opportunities to activate the 3 updated enabling capabilities</a:t>
            </a:r>
            <a:endParaRPr lang="en-US"/>
          </a:p>
        </p:txBody>
      </p:sp>
      <p:sp>
        <p:nvSpPr>
          <p:cNvPr id="27" name="ee4pHeader2">
            <a:extLst>
              <a:ext uri="{FF2B5EF4-FFF2-40B4-BE49-F238E27FC236}">
                <a16:creationId xmlns:a16="http://schemas.microsoft.com/office/drawing/2014/main" id="{57B0187A-FE5B-D4AD-9379-B5AB0E128DBB}"/>
              </a:ext>
            </a:extLst>
          </p:cNvPr>
          <p:cNvSpPr txBox="1"/>
          <p:nvPr/>
        </p:nvSpPr>
        <p:spPr>
          <a:xfrm>
            <a:off x="4469997" y="682694"/>
            <a:ext cx="1441520" cy="759600"/>
          </a:xfrm>
          <a:prstGeom prst="rect">
            <a:avLst/>
          </a:prstGeom>
          <a:noFill/>
          <a:ln cap="rnd">
            <a:noFill/>
          </a:ln>
        </p:spPr>
        <p:txBody>
          <a:bodyPr wrap="square" lIns="0" tIns="0" rIns="0" bIns="0" rtlCol="0" anchor="b" anchorCtr="0">
            <a:noAutofit/>
          </a:bodyPr>
          <a:lstStyle/>
          <a:p>
            <a:pPr marL="0" lvl="3"/>
            <a:r>
              <a:rPr lang="en-US" sz="2400">
                <a:solidFill>
                  <a:schemeClr val="tx2"/>
                </a:solidFill>
              </a:rPr>
              <a:t>Objective </a:t>
            </a:r>
          </a:p>
        </p:txBody>
      </p:sp>
      <p:sp>
        <p:nvSpPr>
          <p:cNvPr id="28" name="ee4pHeader3">
            <a:extLst>
              <a:ext uri="{FF2B5EF4-FFF2-40B4-BE49-F238E27FC236}">
                <a16:creationId xmlns:a16="http://schemas.microsoft.com/office/drawing/2014/main" id="{98184866-27A9-8961-B366-85674F71D55F}"/>
              </a:ext>
            </a:extLst>
          </p:cNvPr>
          <p:cNvSpPr txBox="1"/>
          <p:nvPr/>
        </p:nvSpPr>
        <p:spPr>
          <a:xfrm>
            <a:off x="4501025" y="2012704"/>
            <a:ext cx="1441520" cy="759600"/>
          </a:xfrm>
          <a:prstGeom prst="rect">
            <a:avLst/>
          </a:prstGeom>
          <a:noFill/>
          <a:ln cap="rnd">
            <a:noFill/>
          </a:ln>
        </p:spPr>
        <p:txBody>
          <a:bodyPr wrap="square" lIns="0" tIns="0" rIns="0" bIns="0" rtlCol="0" anchor="b" anchorCtr="0">
            <a:noAutofit/>
          </a:bodyPr>
          <a:lstStyle/>
          <a:p>
            <a:pPr marL="0" lvl="3"/>
            <a:r>
              <a:rPr lang="en-US" sz="2400">
                <a:solidFill>
                  <a:schemeClr val="tx2"/>
                </a:solidFill>
              </a:rPr>
              <a:t>Approach</a:t>
            </a:r>
          </a:p>
        </p:txBody>
      </p:sp>
      <p:sp>
        <p:nvSpPr>
          <p:cNvPr id="43" name="Oval 20">
            <a:extLst>
              <a:ext uri="{FF2B5EF4-FFF2-40B4-BE49-F238E27FC236}">
                <a16:creationId xmlns:a16="http://schemas.microsoft.com/office/drawing/2014/main" id="{23293A8E-99FD-2EE8-48B8-E4551CEF3756}"/>
              </a:ext>
            </a:extLst>
          </p:cNvPr>
          <p:cNvSpPr>
            <a:spLocks noChangeAspect="1" noChangeArrowheads="1"/>
          </p:cNvSpPr>
          <p:nvPr/>
        </p:nvSpPr>
        <p:spPr bwMode="auto">
          <a:xfrm>
            <a:off x="4501025" y="5345772"/>
            <a:ext cx="306910" cy="30691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4</a:t>
            </a:r>
          </a:p>
        </p:txBody>
      </p:sp>
      <p:sp>
        <p:nvSpPr>
          <p:cNvPr id="44" name="Oval 20">
            <a:extLst>
              <a:ext uri="{FF2B5EF4-FFF2-40B4-BE49-F238E27FC236}">
                <a16:creationId xmlns:a16="http://schemas.microsoft.com/office/drawing/2014/main" id="{A0DBEB3C-BBC3-D0C5-E662-4F55339C9FE3}"/>
              </a:ext>
            </a:extLst>
          </p:cNvPr>
          <p:cNvSpPr>
            <a:spLocks noChangeAspect="1" noChangeArrowheads="1"/>
          </p:cNvSpPr>
          <p:nvPr/>
        </p:nvSpPr>
        <p:spPr bwMode="auto">
          <a:xfrm>
            <a:off x="4501025" y="4503145"/>
            <a:ext cx="306910" cy="30691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3</a:t>
            </a:r>
          </a:p>
        </p:txBody>
      </p:sp>
      <p:sp>
        <p:nvSpPr>
          <p:cNvPr id="45" name="Oval 20">
            <a:extLst>
              <a:ext uri="{FF2B5EF4-FFF2-40B4-BE49-F238E27FC236}">
                <a16:creationId xmlns:a16="http://schemas.microsoft.com/office/drawing/2014/main" id="{59B4CA02-642B-D844-0593-0A980A782E0E}"/>
              </a:ext>
            </a:extLst>
          </p:cNvPr>
          <p:cNvSpPr>
            <a:spLocks noChangeAspect="1" noChangeArrowheads="1"/>
          </p:cNvSpPr>
          <p:nvPr/>
        </p:nvSpPr>
        <p:spPr bwMode="auto">
          <a:xfrm>
            <a:off x="4501025" y="3967429"/>
            <a:ext cx="306910" cy="30691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2</a:t>
            </a:r>
          </a:p>
        </p:txBody>
      </p:sp>
      <p:sp>
        <p:nvSpPr>
          <p:cNvPr id="46" name="Oval 20">
            <a:extLst>
              <a:ext uri="{FF2B5EF4-FFF2-40B4-BE49-F238E27FC236}">
                <a16:creationId xmlns:a16="http://schemas.microsoft.com/office/drawing/2014/main" id="{70B36EE3-3A04-B5C3-10C0-2C477521911E}"/>
              </a:ext>
            </a:extLst>
          </p:cNvPr>
          <p:cNvSpPr>
            <a:spLocks noChangeAspect="1" noChangeArrowheads="1"/>
          </p:cNvSpPr>
          <p:nvPr/>
        </p:nvSpPr>
        <p:spPr bwMode="auto">
          <a:xfrm>
            <a:off x="4501025" y="2891760"/>
            <a:ext cx="306910" cy="30691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1</a:t>
            </a:r>
          </a:p>
        </p:txBody>
      </p:sp>
    </p:spTree>
    <p:extLst>
      <p:ext uri="{BB962C8B-B14F-4D97-AF65-F5344CB8AC3E}">
        <p14:creationId xmlns:p14="http://schemas.microsoft.com/office/powerpoint/2010/main" val="618440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98" imgH="499" progId="TCLayout.ActiveDocument.1">
                  <p:embed/>
                </p:oleObj>
              </mc:Choice>
              <mc:Fallback>
                <p:oleObj name="think-cell Slide" r:id="rId6" imgW="498" imgH="499"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sym typeface="Trebuchet MS" panose="020B0603020202020204" pitchFamily="34" charset="0"/>
            </a:endParaRPr>
          </a:p>
        </p:txBody>
      </p:sp>
      <p:grpSp>
        <p:nvGrpSpPr>
          <p:cNvPr id="3" name="Group 7">
            <a:extLst>
              <a:ext uri="{FF2B5EF4-FFF2-40B4-BE49-F238E27FC236}">
                <a16:creationId xmlns:a16="http://schemas.microsoft.com/office/drawing/2014/main" id="{CB4352AE-1108-20BE-AE58-59EA00C589DE}"/>
              </a:ext>
            </a:extLst>
          </p:cNvPr>
          <p:cNvGrpSpPr/>
          <p:nvPr/>
        </p:nvGrpSpPr>
        <p:grpSpPr>
          <a:xfrm>
            <a:off x="475114" y="2327548"/>
            <a:ext cx="2077586" cy="2726127"/>
            <a:chOff x="954878" y="1612296"/>
            <a:chExt cx="2077586" cy="2726127"/>
          </a:xfrm>
        </p:grpSpPr>
        <p:sp>
          <p:nvSpPr>
            <p:cNvPr id="6" name="TextBox 5">
              <a:extLst>
                <a:ext uri="{FF2B5EF4-FFF2-40B4-BE49-F238E27FC236}">
                  <a16:creationId xmlns:a16="http://schemas.microsoft.com/office/drawing/2014/main" id="{2D85771A-B4F3-6506-BC15-75E536DC9C09}"/>
                </a:ext>
              </a:extLst>
            </p:cNvPr>
            <p:cNvSpPr txBox="1"/>
            <p:nvPr/>
          </p:nvSpPr>
          <p:spPr>
            <a:xfrm>
              <a:off x="1132114" y="2861095"/>
              <a:ext cx="1900350" cy="1477328"/>
            </a:xfrm>
            <a:prstGeom prst="rect">
              <a:avLst/>
            </a:prstGeom>
            <a:noFill/>
          </p:spPr>
          <p:txBody>
            <a:bodyPr wrap="square" lIns="0" tIns="0" rIns="0" bIns="0" rtlCol="0" anchor="ctr">
              <a:spAutoFit/>
            </a:bodyPr>
            <a:lstStyle/>
            <a:p>
              <a:pPr>
                <a:buSzPct val="100000"/>
                <a:buFont typeface="Trebuchet MS" panose="020B0603020202020204" pitchFamily="34" charset="0"/>
                <a:buChar char="​"/>
              </a:pPr>
              <a:r>
                <a:rPr lang="en-US" sz="2400">
                  <a:solidFill>
                    <a:schemeClr val="tx1">
                      <a:lumMod val="100000"/>
                    </a:schemeClr>
                  </a:solidFill>
                  <a:latin typeface="Trebuchet MS" panose="020B0603020202020204" pitchFamily="34" charset="0"/>
                </a:rPr>
                <a:t>Major themes emerged from interviews</a:t>
              </a:r>
            </a:p>
          </p:txBody>
        </p:sp>
        <p:sp>
          <p:nvSpPr>
            <p:cNvPr id="7" name="Rectangle 6">
              <a:extLst>
                <a:ext uri="{FF2B5EF4-FFF2-40B4-BE49-F238E27FC236}">
                  <a16:creationId xmlns:a16="http://schemas.microsoft.com/office/drawing/2014/main" id="{E39650F7-DFA9-CDF1-CF57-893DEC550D31}"/>
                </a:ext>
              </a:extLst>
            </p:cNvPr>
            <p:cNvSpPr/>
            <p:nvPr/>
          </p:nvSpPr>
          <p:spPr>
            <a:xfrm>
              <a:off x="954878" y="1612296"/>
              <a:ext cx="906017" cy="1569660"/>
            </a:xfrm>
            <a:prstGeom prst="rect">
              <a:avLst/>
            </a:prstGeom>
          </p:spPr>
          <p:txBody>
            <a:bodyPr wrap="none">
              <a:spAutoFit/>
            </a:bodyPr>
            <a:lstStyle/>
            <a:p>
              <a:pPr>
                <a:buSzPct val="100000"/>
                <a:buFont typeface="Trebuchet MS" panose="020B0603020202020204" pitchFamily="34" charset="0"/>
                <a:buChar char="​"/>
              </a:pPr>
              <a:r>
                <a:rPr lang="en-US" sz="9600" b="1">
                  <a:solidFill>
                    <a:schemeClr val="tx2"/>
                  </a:solidFill>
                  <a:latin typeface="Trebuchet MS" panose="020B0603020202020204" pitchFamily="34" charset="0"/>
                </a:rPr>
                <a:t>6</a:t>
              </a:r>
            </a:p>
          </p:txBody>
        </p:sp>
      </p:grpSp>
      <p:sp>
        <p:nvSpPr>
          <p:cNvPr id="8" name="Freeform 36">
            <a:extLst>
              <a:ext uri="{FF2B5EF4-FFF2-40B4-BE49-F238E27FC236}">
                <a16:creationId xmlns:a16="http://schemas.microsoft.com/office/drawing/2014/main" id="{F414DD87-382C-61F0-CCE6-1C6D8EE6B2EC}"/>
              </a:ext>
            </a:extLst>
          </p:cNvPr>
          <p:cNvSpPr/>
          <p:nvPr/>
        </p:nvSpPr>
        <p:spPr>
          <a:xfrm>
            <a:off x="825350" y="-13447"/>
            <a:ext cx="3444421" cy="6871447"/>
          </a:xfrm>
          <a:custGeom>
            <a:avLst/>
            <a:gdLst>
              <a:gd name="connsiteX0" fmla="*/ 0 w 4269771"/>
              <a:gd name="connsiteY0" fmla="*/ 0 h 6871447"/>
              <a:gd name="connsiteX1" fmla="*/ 825350 w 4269771"/>
              <a:gd name="connsiteY1" fmla="*/ 0 h 6871447"/>
              <a:gd name="connsiteX2" fmla="*/ 2370592 w 4269771"/>
              <a:gd name="connsiteY2" fmla="*/ 892146 h 6871447"/>
              <a:gd name="connsiteX3" fmla="*/ 3760424 w 4269771"/>
              <a:gd name="connsiteY3" fmla="*/ 6079069 h 6871447"/>
              <a:gd name="connsiteX4" fmla="*/ 3182421 w 4269771"/>
              <a:gd name="connsiteY4" fmla="*/ 6841114 h 6871447"/>
              <a:gd name="connsiteX5" fmla="*/ 3151172 w 4269771"/>
              <a:gd name="connsiteY5" fmla="*/ 6871447 h 6871447"/>
              <a:gd name="connsiteX6" fmla="*/ 0 w 4269771"/>
              <a:gd name="connsiteY6" fmla="*/ 6871447 h 6871447"/>
              <a:gd name="connsiteX7" fmla="*/ 0 w 4269771"/>
              <a:gd name="connsiteY7" fmla="*/ 0 h 6871447"/>
              <a:gd name="connsiteX0" fmla="*/ 0 w 4269771"/>
              <a:gd name="connsiteY0" fmla="*/ 6871447 h 6871447"/>
              <a:gd name="connsiteX1" fmla="*/ 825350 w 4269771"/>
              <a:gd name="connsiteY1" fmla="*/ 0 h 6871447"/>
              <a:gd name="connsiteX2" fmla="*/ 2370592 w 4269771"/>
              <a:gd name="connsiteY2" fmla="*/ 892146 h 6871447"/>
              <a:gd name="connsiteX3" fmla="*/ 3760424 w 4269771"/>
              <a:gd name="connsiteY3" fmla="*/ 6079069 h 6871447"/>
              <a:gd name="connsiteX4" fmla="*/ 3182421 w 4269771"/>
              <a:gd name="connsiteY4" fmla="*/ 6841114 h 6871447"/>
              <a:gd name="connsiteX5" fmla="*/ 3151172 w 4269771"/>
              <a:gd name="connsiteY5" fmla="*/ 6871447 h 6871447"/>
              <a:gd name="connsiteX6" fmla="*/ 0 w 4269771"/>
              <a:gd name="connsiteY6" fmla="*/ 6871447 h 6871447"/>
              <a:gd name="connsiteX0" fmla="*/ 0 w 4269771"/>
              <a:gd name="connsiteY0" fmla="*/ 6871447 h 6962887"/>
              <a:gd name="connsiteX1" fmla="*/ 825350 w 4269771"/>
              <a:gd name="connsiteY1" fmla="*/ 0 h 6962887"/>
              <a:gd name="connsiteX2" fmla="*/ 2370592 w 4269771"/>
              <a:gd name="connsiteY2" fmla="*/ 892146 h 6962887"/>
              <a:gd name="connsiteX3" fmla="*/ 3760424 w 4269771"/>
              <a:gd name="connsiteY3" fmla="*/ 6079069 h 6962887"/>
              <a:gd name="connsiteX4" fmla="*/ 3182421 w 4269771"/>
              <a:gd name="connsiteY4" fmla="*/ 6841114 h 6962887"/>
              <a:gd name="connsiteX5" fmla="*/ 3151172 w 4269771"/>
              <a:gd name="connsiteY5" fmla="*/ 6871447 h 6962887"/>
              <a:gd name="connsiteX6" fmla="*/ 91440 w 4269771"/>
              <a:gd name="connsiteY6" fmla="*/ 6962887 h 6962887"/>
              <a:gd name="connsiteX0" fmla="*/ 0 w 4269771"/>
              <a:gd name="connsiteY0" fmla="*/ 6871447 h 6871447"/>
              <a:gd name="connsiteX1" fmla="*/ 825350 w 4269771"/>
              <a:gd name="connsiteY1" fmla="*/ 0 h 6871447"/>
              <a:gd name="connsiteX2" fmla="*/ 2370592 w 4269771"/>
              <a:gd name="connsiteY2" fmla="*/ 892146 h 6871447"/>
              <a:gd name="connsiteX3" fmla="*/ 3760424 w 4269771"/>
              <a:gd name="connsiteY3" fmla="*/ 6079069 h 6871447"/>
              <a:gd name="connsiteX4" fmla="*/ 3182421 w 4269771"/>
              <a:gd name="connsiteY4" fmla="*/ 6841114 h 6871447"/>
              <a:gd name="connsiteX5" fmla="*/ 3151172 w 4269771"/>
              <a:gd name="connsiteY5" fmla="*/ 6871447 h 6871447"/>
              <a:gd name="connsiteX0" fmla="*/ 0 w 3444421"/>
              <a:gd name="connsiteY0" fmla="*/ 0 h 6871447"/>
              <a:gd name="connsiteX1" fmla="*/ 1545242 w 3444421"/>
              <a:gd name="connsiteY1" fmla="*/ 892146 h 6871447"/>
              <a:gd name="connsiteX2" fmla="*/ 2935074 w 3444421"/>
              <a:gd name="connsiteY2" fmla="*/ 6079069 h 6871447"/>
              <a:gd name="connsiteX3" fmla="*/ 2357071 w 3444421"/>
              <a:gd name="connsiteY3" fmla="*/ 6841114 h 6871447"/>
              <a:gd name="connsiteX4" fmla="*/ 2325822 w 3444421"/>
              <a:gd name="connsiteY4" fmla="*/ 6871447 h 6871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4421" h="6871447">
                <a:moveTo>
                  <a:pt x="0" y="0"/>
                </a:moveTo>
                <a:lnTo>
                  <a:pt x="1545242" y="892146"/>
                </a:lnTo>
                <a:cubicBezTo>
                  <a:pt x="3361362" y="1940684"/>
                  <a:pt x="3983611" y="4262949"/>
                  <a:pt x="2935074" y="6079069"/>
                </a:cubicBezTo>
                <a:cubicBezTo>
                  <a:pt x="2771240" y="6362838"/>
                  <a:pt x="2576309" y="6617459"/>
                  <a:pt x="2357071" y="6841114"/>
                </a:cubicBezTo>
                <a:lnTo>
                  <a:pt x="2325822" y="6871447"/>
                </a:lnTo>
              </a:path>
            </a:pathLst>
          </a:custGeom>
          <a:ln w="9525">
            <a:solidFill>
              <a:schemeClr val="accent2"/>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US" sz="1200">
              <a:solidFill>
                <a:srgbClr val="FFFFFF"/>
              </a:solidFill>
            </a:endParaRPr>
          </a:p>
        </p:txBody>
      </p:sp>
      <p:sp>
        <p:nvSpPr>
          <p:cNvPr id="9" name="Freeform 44">
            <a:extLst>
              <a:ext uri="{FF2B5EF4-FFF2-40B4-BE49-F238E27FC236}">
                <a16:creationId xmlns:a16="http://schemas.microsoft.com/office/drawing/2014/main" id="{B823A240-2873-0FA0-2FCF-003E8AB6B926}"/>
              </a:ext>
            </a:extLst>
          </p:cNvPr>
          <p:cNvSpPr/>
          <p:nvPr/>
        </p:nvSpPr>
        <p:spPr>
          <a:xfrm>
            <a:off x="1580950" y="-1"/>
            <a:ext cx="2148512" cy="6871448"/>
          </a:xfrm>
          <a:custGeom>
            <a:avLst/>
            <a:gdLst>
              <a:gd name="connsiteX0" fmla="*/ 0 w 3729462"/>
              <a:gd name="connsiteY0" fmla="*/ 0 h 6871448"/>
              <a:gd name="connsiteX1" fmla="*/ 1580950 w 3729462"/>
              <a:gd name="connsiteY1" fmla="*/ 0 h 6871448"/>
              <a:gd name="connsiteX2" fmla="*/ 1743964 w 3729462"/>
              <a:gd name="connsiteY2" fmla="*/ 252070 h 6871448"/>
              <a:gd name="connsiteX3" fmla="*/ 3220115 w 3729462"/>
              <a:gd name="connsiteY3" fmla="*/ 2808840 h 6871448"/>
              <a:gd name="connsiteX4" fmla="*/ 3068714 w 3729462"/>
              <a:gd name="connsiteY4" fmla="*/ 6848395 h 6871448"/>
              <a:gd name="connsiteX5" fmla="*/ 3052165 w 3729462"/>
              <a:gd name="connsiteY5" fmla="*/ 6871448 h 6871448"/>
              <a:gd name="connsiteX6" fmla="*/ 0 w 3729462"/>
              <a:gd name="connsiteY6" fmla="*/ 6871448 h 6871448"/>
              <a:gd name="connsiteX7" fmla="*/ 0 w 3729462"/>
              <a:gd name="connsiteY7" fmla="*/ 0 h 6871448"/>
              <a:gd name="connsiteX0" fmla="*/ 0 w 3729462"/>
              <a:gd name="connsiteY0" fmla="*/ 6871448 h 6871448"/>
              <a:gd name="connsiteX1" fmla="*/ 1580950 w 3729462"/>
              <a:gd name="connsiteY1" fmla="*/ 0 h 6871448"/>
              <a:gd name="connsiteX2" fmla="*/ 1743964 w 3729462"/>
              <a:gd name="connsiteY2" fmla="*/ 252070 h 6871448"/>
              <a:gd name="connsiteX3" fmla="*/ 3220115 w 3729462"/>
              <a:gd name="connsiteY3" fmla="*/ 2808840 h 6871448"/>
              <a:gd name="connsiteX4" fmla="*/ 3068714 w 3729462"/>
              <a:gd name="connsiteY4" fmla="*/ 6848395 h 6871448"/>
              <a:gd name="connsiteX5" fmla="*/ 3052165 w 3729462"/>
              <a:gd name="connsiteY5" fmla="*/ 6871448 h 6871448"/>
              <a:gd name="connsiteX6" fmla="*/ 0 w 3729462"/>
              <a:gd name="connsiteY6" fmla="*/ 6871448 h 6871448"/>
              <a:gd name="connsiteX0" fmla="*/ 0 w 3729462"/>
              <a:gd name="connsiteY0" fmla="*/ 6871448 h 6871448"/>
              <a:gd name="connsiteX1" fmla="*/ 1580950 w 3729462"/>
              <a:gd name="connsiteY1" fmla="*/ 0 h 6871448"/>
              <a:gd name="connsiteX2" fmla="*/ 1743964 w 3729462"/>
              <a:gd name="connsiteY2" fmla="*/ 252070 h 6871448"/>
              <a:gd name="connsiteX3" fmla="*/ 3220115 w 3729462"/>
              <a:gd name="connsiteY3" fmla="*/ 2808840 h 6871448"/>
              <a:gd name="connsiteX4" fmla="*/ 3068714 w 3729462"/>
              <a:gd name="connsiteY4" fmla="*/ 6848395 h 6871448"/>
              <a:gd name="connsiteX5" fmla="*/ 3052165 w 3729462"/>
              <a:gd name="connsiteY5" fmla="*/ 6871448 h 6871448"/>
              <a:gd name="connsiteX6" fmla="*/ 0 w 3729462"/>
              <a:gd name="connsiteY6" fmla="*/ 6871448 h 6871448"/>
              <a:gd name="connsiteX0" fmla="*/ 1580950 w 3729462"/>
              <a:gd name="connsiteY0" fmla="*/ 0 h 6871448"/>
              <a:gd name="connsiteX1" fmla="*/ 1743964 w 3729462"/>
              <a:gd name="connsiteY1" fmla="*/ 252070 h 6871448"/>
              <a:gd name="connsiteX2" fmla="*/ 3220115 w 3729462"/>
              <a:gd name="connsiteY2" fmla="*/ 2808840 h 6871448"/>
              <a:gd name="connsiteX3" fmla="*/ 3068714 w 3729462"/>
              <a:gd name="connsiteY3" fmla="*/ 6848395 h 6871448"/>
              <a:gd name="connsiteX4" fmla="*/ 3052165 w 3729462"/>
              <a:gd name="connsiteY4" fmla="*/ 6871448 h 6871448"/>
              <a:gd name="connsiteX5" fmla="*/ 0 w 3729462"/>
              <a:gd name="connsiteY5" fmla="*/ 6871448 h 6871448"/>
              <a:gd name="connsiteX6" fmla="*/ 1672390 w 3729462"/>
              <a:gd name="connsiteY6" fmla="*/ 91440 h 6871448"/>
              <a:gd name="connsiteX0" fmla="*/ 1580950 w 3729462"/>
              <a:gd name="connsiteY0" fmla="*/ 0 h 6871448"/>
              <a:gd name="connsiteX1" fmla="*/ 1743964 w 3729462"/>
              <a:gd name="connsiteY1" fmla="*/ 252070 h 6871448"/>
              <a:gd name="connsiteX2" fmla="*/ 3220115 w 3729462"/>
              <a:gd name="connsiteY2" fmla="*/ 2808840 h 6871448"/>
              <a:gd name="connsiteX3" fmla="*/ 3068714 w 3729462"/>
              <a:gd name="connsiteY3" fmla="*/ 6848395 h 6871448"/>
              <a:gd name="connsiteX4" fmla="*/ 3052165 w 3729462"/>
              <a:gd name="connsiteY4" fmla="*/ 6871448 h 6871448"/>
              <a:gd name="connsiteX5" fmla="*/ 0 w 3729462"/>
              <a:gd name="connsiteY5" fmla="*/ 6871448 h 6871448"/>
              <a:gd name="connsiteX6" fmla="*/ 247002 w 3729462"/>
              <a:gd name="connsiteY6" fmla="*/ 1167205 h 6871448"/>
              <a:gd name="connsiteX0" fmla="*/ 1580950 w 3729462"/>
              <a:gd name="connsiteY0" fmla="*/ 0 h 6871448"/>
              <a:gd name="connsiteX1" fmla="*/ 1743964 w 3729462"/>
              <a:gd name="connsiteY1" fmla="*/ 252070 h 6871448"/>
              <a:gd name="connsiteX2" fmla="*/ 3220115 w 3729462"/>
              <a:gd name="connsiteY2" fmla="*/ 2808840 h 6871448"/>
              <a:gd name="connsiteX3" fmla="*/ 3068714 w 3729462"/>
              <a:gd name="connsiteY3" fmla="*/ 6848395 h 6871448"/>
              <a:gd name="connsiteX4" fmla="*/ 3052165 w 3729462"/>
              <a:gd name="connsiteY4" fmla="*/ 6871448 h 6871448"/>
              <a:gd name="connsiteX5" fmla="*/ 0 w 3729462"/>
              <a:gd name="connsiteY5" fmla="*/ 6871448 h 6871448"/>
              <a:gd name="connsiteX0" fmla="*/ 0 w 2148512"/>
              <a:gd name="connsiteY0" fmla="*/ 0 h 6871448"/>
              <a:gd name="connsiteX1" fmla="*/ 163014 w 2148512"/>
              <a:gd name="connsiteY1" fmla="*/ 252070 h 6871448"/>
              <a:gd name="connsiteX2" fmla="*/ 1639165 w 2148512"/>
              <a:gd name="connsiteY2" fmla="*/ 2808840 h 6871448"/>
              <a:gd name="connsiteX3" fmla="*/ 1487764 w 2148512"/>
              <a:gd name="connsiteY3" fmla="*/ 6848395 h 6871448"/>
              <a:gd name="connsiteX4" fmla="*/ 1471215 w 2148512"/>
              <a:gd name="connsiteY4" fmla="*/ 6871448 h 687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512" h="6871448">
                <a:moveTo>
                  <a:pt x="0" y="0"/>
                </a:moveTo>
                <a:lnTo>
                  <a:pt x="163014" y="252070"/>
                </a:lnTo>
                <a:lnTo>
                  <a:pt x="1639165" y="2808840"/>
                </a:lnTo>
                <a:cubicBezTo>
                  <a:pt x="2392802" y="4114176"/>
                  <a:pt x="2283307" y="5680988"/>
                  <a:pt x="1487764" y="6848395"/>
                </a:cubicBezTo>
                <a:lnTo>
                  <a:pt x="1471215" y="6871448"/>
                </a:lnTo>
              </a:path>
            </a:pathLst>
          </a:custGeom>
          <a:noFill/>
          <a:ln w="9525" cap="rnd" cmpd="sng" algn="ctr">
            <a:solidFill>
              <a:schemeClr val="tx2"/>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US" sz="1200">
              <a:solidFill>
                <a:srgbClr val="FFFFFF"/>
              </a:solidFill>
            </a:endParaRPr>
          </a:p>
        </p:txBody>
      </p:sp>
      <p:sp>
        <p:nvSpPr>
          <p:cNvPr id="10" name="Freeform 49">
            <a:extLst>
              <a:ext uri="{FF2B5EF4-FFF2-40B4-BE49-F238E27FC236}">
                <a16:creationId xmlns:a16="http://schemas.microsoft.com/office/drawing/2014/main" id="{15BC37E5-DDBF-7E34-D7B2-54DDE13863BC}"/>
              </a:ext>
            </a:extLst>
          </p:cNvPr>
          <p:cNvSpPr/>
          <p:nvPr/>
        </p:nvSpPr>
        <p:spPr>
          <a:xfrm>
            <a:off x="1572252" y="-13448"/>
            <a:ext cx="2157209" cy="6884896"/>
          </a:xfrm>
          <a:custGeom>
            <a:avLst/>
            <a:gdLst>
              <a:gd name="connsiteX0" fmla="*/ 0 w 3742907"/>
              <a:gd name="connsiteY0" fmla="*/ 0 h 6884896"/>
              <a:gd name="connsiteX1" fmla="*/ 3065610 w 3742907"/>
              <a:gd name="connsiteY1" fmla="*/ 0 h 6884896"/>
              <a:gd name="connsiteX2" fmla="*/ 3082159 w 3742907"/>
              <a:gd name="connsiteY2" fmla="*/ 23053 h 6884896"/>
              <a:gd name="connsiteX3" fmla="*/ 3233560 w 3742907"/>
              <a:gd name="connsiteY3" fmla="*/ 4062608 h 6884896"/>
              <a:gd name="connsiteX4" fmla="*/ 1757409 w 3742907"/>
              <a:gd name="connsiteY4" fmla="*/ 6619378 h 6884896"/>
              <a:gd name="connsiteX5" fmla="*/ 1585698 w 3742907"/>
              <a:gd name="connsiteY5" fmla="*/ 6884896 h 6884896"/>
              <a:gd name="connsiteX6" fmla="*/ 0 w 3742907"/>
              <a:gd name="connsiteY6" fmla="*/ 6884896 h 6884896"/>
              <a:gd name="connsiteX7" fmla="*/ 0 w 3742907"/>
              <a:gd name="connsiteY7" fmla="*/ 0 h 6884896"/>
              <a:gd name="connsiteX0" fmla="*/ 0 w 3742907"/>
              <a:gd name="connsiteY0" fmla="*/ 6884896 h 6884896"/>
              <a:gd name="connsiteX1" fmla="*/ 3065610 w 3742907"/>
              <a:gd name="connsiteY1" fmla="*/ 0 h 6884896"/>
              <a:gd name="connsiteX2" fmla="*/ 3082159 w 3742907"/>
              <a:gd name="connsiteY2" fmla="*/ 23053 h 6884896"/>
              <a:gd name="connsiteX3" fmla="*/ 3233560 w 3742907"/>
              <a:gd name="connsiteY3" fmla="*/ 4062608 h 6884896"/>
              <a:gd name="connsiteX4" fmla="*/ 1757409 w 3742907"/>
              <a:gd name="connsiteY4" fmla="*/ 6619378 h 6884896"/>
              <a:gd name="connsiteX5" fmla="*/ 1585698 w 3742907"/>
              <a:gd name="connsiteY5" fmla="*/ 6884896 h 6884896"/>
              <a:gd name="connsiteX6" fmla="*/ 0 w 3742907"/>
              <a:gd name="connsiteY6" fmla="*/ 6884896 h 6884896"/>
              <a:gd name="connsiteX0" fmla="*/ 0 w 3742907"/>
              <a:gd name="connsiteY0" fmla="*/ 6884896 h 6976336"/>
              <a:gd name="connsiteX1" fmla="*/ 3065610 w 3742907"/>
              <a:gd name="connsiteY1" fmla="*/ 0 h 6976336"/>
              <a:gd name="connsiteX2" fmla="*/ 3082159 w 3742907"/>
              <a:gd name="connsiteY2" fmla="*/ 23053 h 6976336"/>
              <a:gd name="connsiteX3" fmla="*/ 3233560 w 3742907"/>
              <a:gd name="connsiteY3" fmla="*/ 4062608 h 6976336"/>
              <a:gd name="connsiteX4" fmla="*/ 1757409 w 3742907"/>
              <a:gd name="connsiteY4" fmla="*/ 6619378 h 6976336"/>
              <a:gd name="connsiteX5" fmla="*/ 1585698 w 3742907"/>
              <a:gd name="connsiteY5" fmla="*/ 6884896 h 6976336"/>
              <a:gd name="connsiteX6" fmla="*/ 91440 w 3742907"/>
              <a:gd name="connsiteY6" fmla="*/ 6976336 h 6976336"/>
              <a:gd name="connsiteX0" fmla="*/ 0 w 3742907"/>
              <a:gd name="connsiteY0" fmla="*/ 6884896 h 6884896"/>
              <a:gd name="connsiteX1" fmla="*/ 3065610 w 3742907"/>
              <a:gd name="connsiteY1" fmla="*/ 0 h 6884896"/>
              <a:gd name="connsiteX2" fmla="*/ 3082159 w 3742907"/>
              <a:gd name="connsiteY2" fmla="*/ 23053 h 6884896"/>
              <a:gd name="connsiteX3" fmla="*/ 3233560 w 3742907"/>
              <a:gd name="connsiteY3" fmla="*/ 4062608 h 6884896"/>
              <a:gd name="connsiteX4" fmla="*/ 1757409 w 3742907"/>
              <a:gd name="connsiteY4" fmla="*/ 6619378 h 6884896"/>
              <a:gd name="connsiteX5" fmla="*/ 1585698 w 3742907"/>
              <a:gd name="connsiteY5" fmla="*/ 6884896 h 6884896"/>
              <a:gd name="connsiteX0" fmla="*/ 1479912 w 2157209"/>
              <a:gd name="connsiteY0" fmla="*/ 0 h 6884896"/>
              <a:gd name="connsiteX1" fmla="*/ 1496461 w 2157209"/>
              <a:gd name="connsiteY1" fmla="*/ 23053 h 6884896"/>
              <a:gd name="connsiteX2" fmla="*/ 1647862 w 2157209"/>
              <a:gd name="connsiteY2" fmla="*/ 4062608 h 6884896"/>
              <a:gd name="connsiteX3" fmla="*/ 171711 w 2157209"/>
              <a:gd name="connsiteY3" fmla="*/ 6619378 h 6884896"/>
              <a:gd name="connsiteX4" fmla="*/ 0 w 2157209"/>
              <a:gd name="connsiteY4" fmla="*/ 6884896 h 688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7209" h="6884896">
                <a:moveTo>
                  <a:pt x="1479912" y="0"/>
                </a:moveTo>
                <a:lnTo>
                  <a:pt x="1496461" y="23053"/>
                </a:lnTo>
                <a:cubicBezTo>
                  <a:pt x="2292004" y="1190460"/>
                  <a:pt x="2401499" y="2757272"/>
                  <a:pt x="1647862" y="4062608"/>
                </a:cubicBezTo>
                <a:lnTo>
                  <a:pt x="171711" y="6619378"/>
                </a:lnTo>
                <a:lnTo>
                  <a:pt x="0" y="6884896"/>
                </a:lnTo>
              </a:path>
            </a:pathLst>
          </a:custGeom>
          <a:noFill/>
          <a:ln w="9525">
            <a:solidFill>
              <a:srgbClr val="2E35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endParaRPr>
          </a:p>
        </p:txBody>
      </p:sp>
      <p:sp>
        <p:nvSpPr>
          <p:cNvPr id="18" name="Freeform 50">
            <a:extLst>
              <a:ext uri="{FF2B5EF4-FFF2-40B4-BE49-F238E27FC236}">
                <a16:creationId xmlns:a16="http://schemas.microsoft.com/office/drawing/2014/main" id="{B5AB6200-1167-5599-5B26-E10B5AA1D468}"/>
              </a:ext>
            </a:extLst>
          </p:cNvPr>
          <p:cNvSpPr/>
          <p:nvPr/>
        </p:nvSpPr>
        <p:spPr>
          <a:xfrm>
            <a:off x="2442547" y="-13448"/>
            <a:ext cx="548203" cy="6871448"/>
          </a:xfrm>
          <a:custGeom>
            <a:avLst/>
            <a:gdLst>
              <a:gd name="connsiteX0" fmla="*/ 0 w 2990749"/>
              <a:gd name="connsiteY0" fmla="*/ 0 h 6871448"/>
              <a:gd name="connsiteX1" fmla="*/ 2442546 w 2990749"/>
              <a:gd name="connsiteY1" fmla="*/ 0 h 6871448"/>
              <a:gd name="connsiteX2" fmla="*/ 2532461 w 2990749"/>
              <a:gd name="connsiteY2" fmla="*/ 156377 h 6871448"/>
              <a:gd name="connsiteX3" fmla="*/ 2990749 w 2990749"/>
              <a:gd name="connsiteY3" fmla="*/ 1966296 h 6871448"/>
              <a:gd name="connsiteX4" fmla="*/ 2990749 w 2990749"/>
              <a:gd name="connsiteY4" fmla="*/ 4918599 h 6871448"/>
              <a:gd name="connsiteX5" fmla="*/ 2532461 w 2990749"/>
              <a:gd name="connsiteY5" fmla="*/ 6728518 h 6871448"/>
              <a:gd name="connsiteX6" fmla="*/ 2450278 w 2990749"/>
              <a:gd name="connsiteY6" fmla="*/ 6871448 h 6871448"/>
              <a:gd name="connsiteX7" fmla="*/ 0 w 2990749"/>
              <a:gd name="connsiteY7" fmla="*/ 6871448 h 6871448"/>
              <a:gd name="connsiteX8" fmla="*/ 0 w 2990749"/>
              <a:gd name="connsiteY8" fmla="*/ 0 h 6871448"/>
              <a:gd name="connsiteX0" fmla="*/ 0 w 2990749"/>
              <a:gd name="connsiteY0" fmla="*/ 6871448 h 6871448"/>
              <a:gd name="connsiteX1" fmla="*/ 2442546 w 2990749"/>
              <a:gd name="connsiteY1" fmla="*/ 0 h 6871448"/>
              <a:gd name="connsiteX2" fmla="*/ 2532461 w 2990749"/>
              <a:gd name="connsiteY2" fmla="*/ 156377 h 6871448"/>
              <a:gd name="connsiteX3" fmla="*/ 2990749 w 2990749"/>
              <a:gd name="connsiteY3" fmla="*/ 1966296 h 6871448"/>
              <a:gd name="connsiteX4" fmla="*/ 2990749 w 2990749"/>
              <a:gd name="connsiteY4" fmla="*/ 4918599 h 6871448"/>
              <a:gd name="connsiteX5" fmla="*/ 2532461 w 2990749"/>
              <a:gd name="connsiteY5" fmla="*/ 6728518 h 6871448"/>
              <a:gd name="connsiteX6" fmla="*/ 2450278 w 2990749"/>
              <a:gd name="connsiteY6" fmla="*/ 6871448 h 6871448"/>
              <a:gd name="connsiteX7" fmla="*/ 0 w 2990749"/>
              <a:gd name="connsiteY7" fmla="*/ 6871448 h 6871448"/>
              <a:gd name="connsiteX0" fmla="*/ 0 w 2990749"/>
              <a:gd name="connsiteY0" fmla="*/ 6871448 h 6962888"/>
              <a:gd name="connsiteX1" fmla="*/ 2442546 w 2990749"/>
              <a:gd name="connsiteY1" fmla="*/ 0 h 6962888"/>
              <a:gd name="connsiteX2" fmla="*/ 2532461 w 2990749"/>
              <a:gd name="connsiteY2" fmla="*/ 156377 h 6962888"/>
              <a:gd name="connsiteX3" fmla="*/ 2990749 w 2990749"/>
              <a:gd name="connsiteY3" fmla="*/ 1966296 h 6962888"/>
              <a:gd name="connsiteX4" fmla="*/ 2990749 w 2990749"/>
              <a:gd name="connsiteY4" fmla="*/ 4918599 h 6962888"/>
              <a:gd name="connsiteX5" fmla="*/ 2532461 w 2990749"/>
              <a:gd name="connsiteY5" fmla="*/ 6728518 h 6962888"/>
              <a:gd name="connsiteX6" fmla="*/ 2450278 w 2990749"/>
              <a:gd name="connsiteY6" fmla="*/ 6871448 h 6962888"/>
              <a:gd name="connsiteX7" fmla="*/ 91440 w 2990749"/>
              <a:gd name="connsiteY7" fmla="*/ 6962888 h 6962888"/>
              <a:gd name="connsiteX0" fmla="*/ 0 w 2990749"/>
              <a:gd name="connsiteY0" fmla="*/ 6871448 h 6871448"/>
              <a:gd name="connsiteX1" fmla="*/ 2442546 w 2990749"/>
              <a:gd name="connsiteY1" fmla="*/ 0 h 6871448"/>
              <a:gd name="connsiteX2" fmla="*/ 2532461 w 2990749"/>
              <a:gd name="connsiteY2" fmla="*/ 156377 h 6871448"/>
              <a:gd name="connsiteX3" fmla="*/ 2990749 w 2990749"/>
              <a:gd name="connsiteY3" fmla="*/ 1966296 h 6871448"/>
              <a:gd name="connsiteX4" fmla="*/ 2990749 w 2990749"/>
              <a:gd name="connsiteY4" fmla="*/ 4918599 h 6871448"/>
              <a:gd name="connsiteX5" fmla="*/ 2532461 w 2990749"/>
              <a:gd name="connsiteY5" fmla="*/ 6728518 h 6871448"/>
              <a:gd name="connsiteX6" fmla="*/ 2450278 w 2990749"/>
              <a:gd name="connsiteY6" fmla="*/ 6871448 h 6871448"/>
              <a:gd name="connsiteX0" fmla="*/ 0 w 548203"/>
              <a:gd name="connsiteY0" fmla="*/ 0 h 6871448"/>
              <a:gd name="connsiteX1" fmla="*/ 89915 w 548203"/>
              <a:gd name="connsiteY1" fmla="*/ 156377 h 6871448"/>
              <a:gd name="connsiteX2" fmla="*/ 548203 w 548203"/>
              <a:gd name="connsiteY2" fmla="*/ 1966296 h 6871448"/>
              <a:gd name="connsiteX3" fmla="*/ 548203 w 548203"/>
              <a:gd name="connsiteY3" fmla="*/ 4918599 h 6871448"/>
              <a:gd name="connsiteX4" fmla="*/ 89915 w 548203"/>
              <a:gd name="connsiteY4" fmla="*/ 6728518 h 6871448"/>
              <a:gd name="connsiteX5" fmla="*/ 7732 w 548203"/>
              <a:gd name="connsiteY5" fmla="*/ 6871448 h 687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203" h="6871448">
                <a:moveTo>
                  <a:pt x="0" y="0"/>
                </a:moveTo>
                <a:lnTo>
                  <a:pt x="89915" y="156377"/>
                </a:lnTo>
                <a:cubicBezTo>
                  <a:pt x="382186" y="694400"/>
                  <a:pt x="548203" y="1310960"/>
                  <a:pt x="548203" y="1966296"/>
                </a:cubicBezTo>
                <a:lnTo>
                  <a:pt x="548203" y="4918599"/>
                </a:lnTo>
                <a:cubicBezTo>
                  <a:pt x="548203" y="5573935"/>
                  <a:pt x="382186" y="6190495"/>
                  <a:pt x="89915" y="6728518"/>
                </a:cubicBezTo>
                <a:lnTo>
                  <a:pt x="7732" y="6871448"/>
                </a:lnTo>
              </a:path>
            </a:pathLst>
          </a:custGeom>
          <a:no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endParaRPr>
          </a:p>
        </p:txBody>
      </p:sp>
      <p:sp>
        <p:nvSpPr>
          <p:cNvPr id="19" name="Freeform 51">
            <a:extLst>
              <a:ext uri="{FF2B5EF4-FFF2-40B4-BE49-F238E27FC236}">
                <a16:creationId xmlns:a16="http://schemas.microsoft.com/office/drawing/2014/main" id="{66FADF69-9402-6746-1E1D-98761E6D28C7}"/>
              </a:ext>
            </a:extLst>
          </p:cNvPr>
          <p:cNvSpPr/>
          <p:nvPr/>
        </p:nvSpPr>
        <p:spPr>
          <a:xfrm>
            <a:off x="2272232" y="-13447"/>
            <a:ext cx="2194675" cy="6871449"/>
          </a:xfrm>
          <a:custGeom>
            <a:avLst/>
            <a:gdLst>
              <a:gd name="connsiteX0" fmla="*/ 0 w 4453460"/>
              <a:gd name="connsiteY0" fmla="*/ 0 h 6871449"/>
              <a:gd name="connsiteX1" fmla="*/ 2258785 w 4453460"/>
              <a:gd name="connsiteY1" fmla="*/ 0 h 6871449"/>
              <a:gd name="connsiteX2" fmla="*/ 2302564 w 4453460"/>
              <a:gd name="connsiteY2" fmla="*/ 19792 h 6871449"/>
              <a:gd name="connsiteX3" fmla="*/ 4453460 w 4453460"/>
              <a:gd name="connsiteY3" fmla="*/ 3442450 h 6871449"/>
              <a:gd name="connsiteX4" fmla="*/ 2302564 w 4453460"/>
              <a:gd name="connsiteY4" fmla="*/ 6865107 h 6871449"/>
              <a:gd name="connsiteX5" fmla="*/ 2288536 w 4453460"/>
              <a:gd name="connsiteY5" fmla="*/ 6871449 h 6871449"/>
              <a:gd name="connsiteX6" fmla="*/ 0 w 4453460"/>
              <a:gd name="connsiteY6" fmla="*/ 6871449 h 6871449"/>
              <a:gd name="connsiteX7" fmla="*/ 0 w 4453460"/>
              <a:gd name="connsiteY7" fmla="*/ 0 h 6871449"/>
              <a:gd name="connsiteX0" fmla="*/ 0 w 4453460"/>
              <a:gd name="connsiteY0" fmla="*/ 6871449 h 6871449"/>
              <a:gd name="connsiteX1" fmla="*/ 2258785 w 4453460"/>
              <a:gd name="connsiteY1" fmla="*/ 0 h 6871449"/>
              <a:gd name="connsiteX2" fmla="*/ 2302564 w 4453460"/>
              <a:gd name="connsiteY2" fmla="*/ 19792 h 6871449"/>
              <a:gd name="connsiteX3" fmla="*/ 4453460 w 4453460"/>
              <a:gd name="connsiteY3" fmla="*/ 3442450 h 6871449"/>
              <a:gd name="connsiteX4" fmla="*/ 2302564 w 4453460"/>
              <a:gd name="connsiteY4" fmla="*/ 6865107 h 6871449"/>
              <a:gd name="connsiteX5" fmla="*/ 2288536 w 4453460"/>
              <a:gd name="connsiteY5" fmla="*/ 6871449 h 6871449"/>
              <a:gd name="connsiteX6" fmla="*/ 0 w 4453460"/>
              <a:gd name="connsiteY6" fmla="*/ 6871449 h 6871449"/>
              <a:gd name="connsiteX0" fmla="*/ 0 w 4453460"/>
              <a:gd name="connsiteY0" fmla="*/ 6871449 h 6962889"/>
              <a:gd name="connsiteX1" fmla="*/ 2258785 w 4453460"/>
              <a:gd name="connsiteY1" fmla="*/ 0 h 6962889"/>
              <a:gd name="connsiteX2" fmla="*/ 2302564 w 4453460"/>
              <a:gd name="connsiteY2" fmla="*/ 19792 h 6962889"/>
              <a:gd name="connsiteX3" fmla="*/ 4453460 w 4453460"/>
              <a:gd name="connsiteY3" fmla="*/ 3442450 h 6962889"/>
              <a:gd name="connsiteX4" fmla="*/ 2302564 w 4453460"/>
              <a:gd name="connsiteY4" fmla="*/ 6865107 h 6962889"/>
              <a:gd name="connsiteX5" fmla="*/ 2288536 w 4453460"/>
              <a:gd name="connsiteY5" fmla="*/ 6871449 h 6962889"/>
              <a:gd name="connsiteX6" fmla="*/ 91440 w 4453460"/>
              <a:gd name="connsiteY6" fmla="*/ 6962889 h 6962889"/>
              <a:gd name="connsiteX0" fmla="*/ 0 w 4453460"/>
              <a:gd name="connsiteY0" fmla="*/ 6871449 h 6871449"/>
              <a:gd name="connsiteX1" fmla="*/ 2258785 w 4453460"/>
              <a:gd name="connsiteY1" fmla="*/ 0 h 6871449"/>
              <a:gd name="connsiteX2" fmla="*/ 2302564 w 4453460"/>
              <a:gd name="connsiteY2" fmla="*/ 19792 h 6871449"/>
              <a:gd name="connsiteX3" fmla="*/ 4453460 w 4453460"/>
              <a:gd name="connsiteY3" fmla="*/ 3442450 h 6871449"/>
              <a:gd name="connsiteX4" fmla="*/ 2302564 w 4453460"/>
              <a:gd name="connsiteY4" fmla="*/ 6865107 h 6871449"/>
              <a:gd name="connsiteX5" fmla="*/ 2288536 w 4453460"/>
              <a:gd name="connsiteY5" fmla="*/ 6871449 h 6871449"/>
              <a:gd name="connsiteX0" fmla="*/ 0 w 2194675"/>
              <a:gd name="connsiteY0" fmla="*/ 0 h 6871449"/>
              <a:gd name="connsiteX1" fmla="*/ 43779 w 2194675"/>
              <a:gd name="connsiteY1" fmla="*/ 19792 h 6871449"/>
              <a:gd name="connsiteX2" fmla="*/ 2194675 w 2194675"/>
              <a:gd name="connsiteY2" fmla="*/ 3442450 h 6871449"/>
              <a:gd name="connsiteX3" fmla="*/ 43779 w 2194675"/>
              <a:gd name="connsiteY3" fmla="*/ 6865107 h 6871449"/>
              <a:gd name="connsiteX4" fmla="*/ 29751 w 2194675"/>
              <a:gd name="connsiteY4" fmla="*/ 6871449 h 6871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4675" h="6871449">
                <a:moveTo>
                  <a:pt x="0" y="0"/>
                </a:moveTo>
                <a:lnTo>
                  <a:pt x="43779" y="19792"/>
                </a:lnTo>
                <a:cubicBezTo>
                  <a:pt x="1316444" y="633025"/>
                  <a:pt x="2194675" y="1935178"/>
                  <a:pt x="2194675" y="3442450"/>
                </a:cubicBezTo>
                <a:cubicBezTo>
                  <a:pt x="2194675" y="4949722"/>
                  <a:pt x="1316443" y="6251874"/>
                  <a:pt x="43779" y="6865107"/>
                </a:cubicBezTo>
                <a:lnTo>
                  <a:pt x="29751" y="6871449"/>
                </a:lnTo>
              </a:path>
            </a:pathLst>
          </a:cu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endParaRPr>
          </a:p>
        </p:txBody>
      </p:sp>
      <p:sp>
        <p:nvSpPr>
          <p:cNvPr id="21" name="TextBox 20">
            <a:extLst>
              <a:ext uri="{FF2B5EF4-FFF2-40B4-BE49-F238E27FC236}">
                <a16:creationId xmlns:a16="http://schemas.microsoft.com/office/drawing/2014/main" id="{3EBF85B1-FFDD-BA16-CA26-CC330A7828E4}"/>
              </a:ext>
            </a:extLst>
          </p:cNvPr>
          <p:cNvSpPr txBox="1"/>
          <p:nvPr/>
        </p:nvSpPr>
        <p:spPr>
          <a:xfrm>
            <a:off x="4929808" y="3616596"/>
            <a:ext cx="6652592" cy="646331"/>
          </a:xfrm>
          <a:prstGeom prst="rect">
            <a:avLst/>
          </a:prstGeom>
          <a:noFill/>
        </p:spPr>
        <p:txBody>
          <a:bodyPr wrap="square" lIns="108000" tIns="0" rIns="0" bIns="0" rtlCol="0" anchor="ctr">
            <a:spAutoFit/>
          </a:bodyPr>
          <a:lstStyle/>
          <a:p>
            <a:pPr>
              <a:buSzPct val="100000"/>
              <a:buFont typeface="Trebuchet MS" panose="020B0603020202020204" pitchFamily="34" charset="0"/>
              <a:buChar char="​"/>
            </a:pPr>
            <a:r>
              <a:rPr lang="en-US">
                <a:solidFill>
                  <a:schemeClr val="accent4"/>
                </a:solidFill>
                <a:latin typeface="Trebuchet MS" panose="020B0603020202020204" pitchFamily="34" charset="0"/>
              </a:rPr>
              <a:t>Program support</a:t>
            </a:r>
          </a:p>
          <a:p>
            <a:pPr>
              <a:buSzPct val="100000"/>
              <a:buFont typeface="Trebuchet MS" panose="020B0603020202020204" pitchFamily="34" charset="0"/>
              <a:buChar char="​"/>
            </a:pPr>
            <a:r>
              <a:rPr lang="en-US" sz="1200">
                <a:solidFill>
                  <a:schemeClr val="tx1">
                    <a:lumMod val="75000"/>
                  </a:schemeClr>
                </a:solidFill>
                <a:latin typeface="Trebuchet MS" panose="020B0603020202020204" pitchFamily="34" charset="0"/>
              </a:rPr>
              <a:t>States and sites feel supported by NC, citing wealth of training materials and tools. Opportunity to further support sites by easing data collection and adding translations for </a:t>
            </a:r>
            <a:r>
              <a:rPr lang="en-US" sz="1200" err="1">
                <a:solidFill>
                  <a:schemeClr val="tx1">
                    <a:lumMod val="75000"/>
                  </a:schemeClr>
                </a:solidFill>
                <a:latin typeface="Trebuchet MS" panose="020B0603020202020204" pitchFamily="34" charset="0"/>
              </a:rPr>
              <a:t>ELSs</a:t>
            </a:r>
            <a:endParaRPr lang="en-US" sz="1200">
              <a:solidFill>
                <a:schemeClr val="tx1">
                  <a:lumMod val="75000"/>
                </a:schemeClr>
              </a:solidFill>
              <a:latin typeface="Trebuchet MS" panose="020B0603020202020204" pitchFamily="34" charset="0"/>
            </a:endParaRPr>
          </a:p>
        </p:txBody>
      </p:sp>
      <p:sp>
        <p:nvSpPr>
          <p:cNvPr id="20" name="TextBox 19">
            <a:extLst>
              <a:ext uri="{FF2B5EF4-FFF2-40B4-BE49-F238E27FC236}">
                <a16:creationId xmlns:a16="http://schemas.microsoft.com/office/drawing/2014/main" id="{FD2505DF-BE49-51C5-3C1F-2DA410D9229E}"/>
              </a:ext>
            </a:extLst>
          </p:cNvPr>
          <p:cNvSpPr txBox="1"/>
          <p:nvPr/>
        </p:nvSpPr>
        <p:spPr>
          <a:xfrm>
            <a:off x="4929808" y="2595071"/>
            <a:ext cx="6652592" cy="830997"/>
          </a:xfrm>
          <a:prstGeom prst="rect">
            <a:avLst/>
          </a:prstGeom>
          <a:noFill/>
        </p:spPr>
        <p:txBody>
          <a:bodyPr wrap="square" lIns="108000" tIns="0" rIns="0" bIns="0" rtlCol="0" anchor="ctr">
            <a:spAutoFit/>
          </a:bodyPr>
          <a:lstStyle/>
          <a:p>
            <a:pPr>
              <a:buSzPct val="100000"/>
              <a:buFont typeface="Trebuchet MS" panose="020B0603020202020204" pitchFamily="34" charset="0"/>
              <a:buChar char="​"/>
            </a:pPr>
            <a:r>
              <a:rPr lang="en-US">
                <a:solidFill>
                  <a:schemeClr val="accent6"/>
                </a:solidFill>
                <a:latin typeface="Trebuchet MS" panose="020B0603020202020204" pitchFamily="34" charset="0"/>
              </a:rPr>
              <a:t>New Model variations &amp; opportunities</a:t>
            </a:r>
          </a:p>
          <a:p>
            <a:pPr>
              <a:buSzPct val="100000"/>
              <a:buFont typeface="Trebuchet MS" panose="020B0603020202020204" pitchFamily="34" charset="0"/>
              <a:buChar char="​"/>
            </a:pPr>
            <a:r>
              <a:rPr lang="en-US" sz="1200">
                <a:solidFill>
                  <a:schemeClr val="tx1">
                    <a:lumMod val="75000"/>
                  </a:schemeClr>
                </a:solidFill>
                <a:latin typeface="Trebuchet MS" panose="020B0603020202020204" pitchFamily="34" charset="0"/>
              </a:rPr>
              <a:t>Consistent excitement about growth of </a:t>
            </a:r>
            <a:r>
              <a:rPr lang="en-US" sz="1200" err="1">
                <a:solidFill>
                  <a:schemeClr val="tx1">
                    <a:lumMod val="75000"/>
                  </a:schemeClr>
                </a:solidFill>
                <a:latin typeface="Trebuchet MS" panose="020B0603020202020204" pitchFamily="34" charset="0"/>
              </a:rPr>
              <a:t>HBCC</a:t>
            </a:r>
            <a:r>
              <a:rPr lang="en-US" sz="1200">
                <a:solidFill>
                  <a:schemeClr val="tx1">
                    <a:lumMod val="75000"/>
                  </a:schemeClr>
                </a:solidFill>
                <a:latin typeface="Trebuchet MS" panose="020B0603020202020204" pitchFamily="34" charset="0"/>
              </a:rPr>
              <a:t> and workforce development programming supported by National Center. Programs seen as organic way to build on success of core 1:1 model and deepen our impact on communities we serve</a:t>
            </a:r>
          </a:p>
        </p:txBody>
      </p:sp>
      <p:sp>
        <p:nvSpPr>
          <p:cNvPr id="23" name="TextBox 22">
            <a:extLst>
              <a:ext uri="{FF2B5EF4-FFF2-40B4-BE49-F238E27FC236}">
                <a16:creationId xmlns:a16="http://schemas.microsoft.com/office/drawing/2014/main" id="{0A21E543-8295-48B7-480B-9BF9B394BAD6}"/>
              </a:ext>
            </a:extLst>
          </p:cNvPr>
          <p:cNvSpPr txBox="1"/>
          <p:nvPr/>
        </p:nvSpPr>
        <p:spPr>
          <a:xfrm>
            <a:off x="4929808" y="644356"/>
            <a:ext cx="6652592" cy="830997"/>
          </a:xfrm>
          <a:prstGeom prst="rect">
            <a:avLst/>
          </a:prstGeom>
          <a:noFill/>
        </p:spPr>
        <p:txBody>
          <a:bodyPr wrap="square" lIns="108000" tIns="0" rIns="0" bIns="0" rtlCol="0" anchor="ctr">
            <a:spAutoFit/>
          </a:bodyPr>
          <a:lstStyle/>
          <a:p>
            <a:pPr>
              <a:buSzPct val="100000"/>
            </a:pPr>
            <a:r>
              <a:rPr lang="en-US">
                <a:solidFill>
                  <a:srgbClr val="2E3558"/>
                </a:solidFill>
                <a:latin typeface="Trebuchet MS" panose="020B0603020202020204" pitchFamily="34" charset="0"/>
              </a:rPr>
              <a:t>Innovation</a:t>
            </a:r>
          </a:p>
          <a:p>
            <a:pPr>
              <a:buSzPct val="100000"/>
              <a:buFont typeface="Trebuchet MS" panose="020B0603020202020204" pitchFamily="34" charset="0"/>
              <a:buChar char="​"/>
            </a:pPr>
            <a:r>
              <a:rPr lang="en-US" sz="1200">
                <a:solidFill>
                  <a:schemeClr val="tx1">
                    <a:lumMod val="75000"/>
                  </a:schemeClr>
                </a:solidFill>
                <a:latin typeface="Trebuchet MS" panose="020B0603020202020204" pitchFamily="34" charset="0"/>
              </a:rPr>
              <a:t>PC+ as an innovator consistent across stakeholders; perceived by all groups as able to reach populations others cannot. Continue focused, targeted innovation with proper contextual communication across the organization to deepen our impact</a:t>
            </a:r>
          </a:p>
        </p:txBody>
      </p:sp>
      <p:sp>
        <p:nvSpPr>
          <p:cNvPr id="22" name="TextBox 21">
            <a:extLst>
              <a:ext uri="{FF2B5EF4-FFF2-40B4-BE49-F238E27FC236}">
                <a16:creationId xmlns:a16="http://schemas.microsoft.com/office/drawing/2014/main" id="{D83883DA-DFF9-5884-EFDF-8CC733B5DC29}"/>
              </a:ext>
            </a:extLst>
          </p:cNvPr>
          <p:cNvSpPr txBox="1"/>
          <p:nvPr/>
        </p:nvSpPr>
        <p:spPr>
          <a:xfrm>
            <a:off x="4929808" y="1758213"/>
            <a:ext cx="6652592" cy="646331"/>
          </a:xfrm>
          <a:prstGeom prst="rect">
            <a:avLst/>
          </a:prstGeom>
          <a:noFill/>
        </p:spPr>
        <p:txBody>
          <a:bodyPr wrap="square" lIns="108000" tIns="0" rIns="0" bIns="0" rtlCol="0" anchor="ctr">
            <a:spAutoFit/>
          </a:bodyPr>
          <a:lstStyle/>
          <a:p>
            <a:pPr>
              <a:buSzPct val="100000"/>
              <a:buFont typeface="Trebuchet MS" panose="020B0603020202020204" pitchFamily="34" charset="0"/>
              <a:buChar char="​"/>
            </a:pPr>
            <a:r>
              <a:rPr lang="en-US">
                <a:solidFill>
                  <a:schemeClr val="tx2"/>
                </a:solidFill>
                <a:latin typeface="Trebuchet MS" panose="020B0603020202020204" pitchFamily="34" charset="0"/>
              </a:rPr>
              <a:t>Standardization</a:t>
            </a:r>
          </a:p>
          <a:p>
            <a:pPr>
              <a:buSzPct val="100000"/>
              <a:buFont typeface="Trebuchet MS" panose="020B0603020202020204" pitchFamily="34" charset="0"/>
              <a:buChar char="​"/>
            </a:pPr>
            <a:r>
              <a:rPr lang="en-US" sz="1200">
                <a:solidFill>
                  <a:schemeClr val="tx1">
                    <a:lumMod val="75000"/>
                  </a:schemeClr>
                </a:solidFill>
                <a:latin typeface="Trebuchet MS" panose="020B0603020202020204" pitchFamily="34" charset="0"/>
              </a:rPr>
              <a:t>Standardize uptake of latest data tools and processes used to gather, disseminate and analyze information across sites, improving Q/A capability at NC, and unlocking the value of those tools</a:t>
            </a:r>
          </a:p>
        </p:txBody>
      </p:sp>
      <p:sp>
        <p:nvSpPr>
          <p:cNvPr id="24" name="Freeform 39">
            <a:extLst>
              <a:ext uri="{FF2B5EF4-FFF2-40B4-BE49-F238E27FC236}">
                <a16:creationId xmlns:a16="http://schemas.microsoft.com/office/drawing/2014/main" id="{4A03D3D2-6E2A-E44E-6BA9-0E777EB76AC3}"/>
              </a:ext>
            </a:extLst>
          </p:cNvPr>
          <p:cNvSpPr/>
          <p:nvPr/>
        </p:nvSpPr>
        <p:spPr>
          <a:xfrm>
            <a:off x="848642" y="-13449"/>
            <a:ext cx="3421130" cy="6871448"/>
          </a:xfrm>
          <a:custGeom>
            <a:avLst/>
            <a:gdLst>
              <a:gd name="connsiteX0" fmla="*/ 0 w 4269772"/>
              <a:gd name="connsiteY0" fmla="*/ 0 h 6871448"/>
              <a:gd name="connsiteX1" fmla="*/ 3137318 w 4269772"/>
              <a:gd name="connsiteY1" fmla="*/ 0 h 6871448"/>
              <a:gd name="connsiteX2" fmla="*/ 3182422 w 4269772"/>
              <a:gd name="connsiteY2" fmla="*/ 43781 h 6871448"/>
              <a:gd name="connsiteX3" fmla="*/ 3760425 w 4269772"/>
              <a:gd name="connsiteY3" fmla="*/ 805826 h 6871448"/>
              <a:gd name="connsiteX4" fmla="*/ 2370594 w 4269772"/>
              <a:gd name="connsiteY4" fmla="*/ 5992749 h 6871448"/>
              <a:gd name="connsiteX5" fmla="*/ 848642 w 4269772"/>
              <a:gd name="connsiteY5" fmla="*/ 6871448 h 6871448"/>
              <a:gd name="connsiteX6" fmla="*/ 0 w 4269772"/>
              <a:gd name="connsiteY6" fmla="*/ 6871448 h 6871448"/>
              <a:gd name="connsiteX7" fmla="*/ 0 w 4269772"/>
              <a:gd name="connsiteY7" fmla="*/ 0 h 6871448"/>
              <a:gd name="connsiteX0" fmla="*/ 0 w 4269772"/>
              <a:gd name="connsiteY0" fmla="*/ 6871448 h 6871448"/>
              <a:gd name="connsiteX1" fmla="*/ 3137318 w 4269772"/>
              <a:gd name="connsiteY1" fmla="*/ 0 h 6871448"/>
              <a:gd name="connsiteX2" fmla="*/ 3182422 w 4269772"/>
              <a:gd name="connsiteY2" fmla="*/ 43781 h 6871448"/>
              <a:gd name="connsiteX3" fmla="*/ 3760425 w 4269772"/>
              <a:gd name="connsiteY3" fmla="*/ 805826 h 6871448"/>
              <a:gd name="connsiteX4" fmla="*/ 2370594 w 4269772"/>
              <a:gd name="connsiteY4" fmla="*/ 5992749 h 6871448"/>
              <a:gd name="connsiteX5" fmla="*/ 848642 w 4269772"/>
              <a:gd name="connsiteY5" fmla="*/ 6871448 h 6871448"/>
              <a:gd name="connsiteX6" fmla="*/ 0 w 4269772"/>
              <a:gd name="connsiteY6" fmla="*/ 6871448 h 6871448"/>
              <a:gd name="connsiteX0" fmla="*/ 0 w 4269772"/>
              <a:gd name="connsiteY0" fmla="*/ 6871448 h 6962888"/>
              <a:gd name="connsiteX1" fmla="*/ 3137318 w 4269772"/>
              <a:gd name="connsiteY1" fmla="*/ 0 h 6962888"/>
              <a:gd name="connsiteX2" fmla="*/ 3182422 w 4269772"/>
              <a:gd name="connsiteY2" fmla="*/ 43781 h 6962888"/>
              <a:gd name="connsiteX3" fmla="*/ 3760425 w 4269772"/>
              <a:gd name="connsiteY3" fmla="*/ 805826 h 6962888"/>
              <a:gd name="connsiteX4" fmla="*/ 2370594 w 4269772"/>
              <a:gd name="connsiteY4" fmla="*/ 5992749 h 6962888"/>
              <a:gd name="connsiteX5" fmla="*/ 848642 w 4269772"/>
              <a:gd name="connsiteY5" fmla="*/ 6871448 h 6962888"/>
              <a:gd name="connsiteX6" fmla="*/ 91440 w 4269772"/>
              <a:gd name="connsiteY6" fmla="*/ 6962888 h 6962888"/>
              <a:gd name="connsiteX0" fmla="*/ 0 w 4269772"/>
              <a:gd name="connsiteY0" fmla="*/ 6871448 h 6871448"/>
              <a:gd name="connsiteX1" fmla="*/ 3137318 w 4269772"/>
              <a:gd name="connsiteY1" fmla="*/ 0 h 6871448"/>
              <a:gd name="connsiteX2" fmla="*/ 3182422 w 4269772"/>
              <a:gd name="connsiteY2" fmla="*/ 43781 h 6871448"/>
              <a:gd name="connsiteX3" fmla="*/ 3760425 w 4269772"/>
              <a:gd name="connsiteY3" fmla="*/ 805826 h 6871448"/>
              <a:gd name="connsiteX4" fmla="*/ 2370594 w 4269772"/>
              <a:gd name="connsiteY4" fmla="*/ 5992749 h 6871448"/>
              <a:gd name="connsiteX5" fmla="*/ 848642 w 4269772"/>
              <a:gd name="connsiteY5" fmla="*/ 6871448 h 6871448"/>
              <a:gd name="connsiteX0" fmla="*/ 2288676 w 3421130"/>
              <a:gd name="connsiteY0" fmla="*/ 0 h 6871448"/>
              <a:gd name="connsiteX1" fmla="*/ 2333780 w 3421130"/>
              <a:gd name="connsiteY1" fmla="*/ 43781 h 6871448"/>
              <a:gd name="connsiteX2" fmla="*/ 2911783 w 3421130"/>
              <a:gd name="connsiteY2" fmla="*/ 805826 h 6871448"/>
              <a:gd name="connsiteX3" fmla="*/ 1521952 w 3421130"/>
              <a:gd name="connsiteY3" fmla="*/ 5992749 h 6871448"/>
              <a:gd name="connsiteX4" fmla="*/ 0 w 3421130"/>
              <a:gd name="connsiteY4" fmla="*/ 6871448 h 687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1130" h="6871448">
                <a:moveTo>
                  <a:pt x="2288676" y="0"/>
                </a:moveTo>
                <a:lnTo>
                  <a:pt x="2333780" y="43781"/>
                </a:lnTo>
                <a:cubicBezTo>
                  <a:pt x="2553018" y="267436"/>
                  <a:pt x="2747949" y="522057"/>
                  <a:pt x="2911783" y="805826"/>
                </a:cubicBezTo>
                <a:cubicBezTo>
                  <a:pt x="3960321" y="2621946"/>
                  <a:pt x="3338072" y="4944211"/>
                  <a:pt x="1521952" y="5992749"/>
                </a:cubicBezTo>
                <a:lnTo>
                  <a:pt x="0" y="6871448"/>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endParaRPr>
          </a:p>
        </p:txBody>
      </p:sp>
      <p:sp>
        <p:nvSpPr>
          <p:cNvPr id="35" name="TextBox 34">
            <a:extLst>
              <a:ext uri="{FF2B5EF4-FFF2-40B4-BE49-F238E27FC236}">
                <a16:creationId xmlns:a16="http://schemas.microsoft.com/office/drawing/2014/main" id="{32C436D1-1A77-6B2C-3513-1A009E5560CC}"/>
              </a:ext>
            </a:extLst>
          </p:cNvPr>
          <p:cNvSpPr txBox="1"/>
          <p:nvPr/>
        </p:nvSpPr>
        <p:spPr>
          <a:xfrm>
            <a:off x="4929808" y="4453453"/>
            <a:ext cx="6652592" cy="830997"/>
          </a:xfrm>
          <a:prstGeom prst="rect">
            <a:avLst/>
          </a:prstGeom>
          <a:noFill/>
        </p:spPr>
        <p:txBody>
          <a:bodyPr wrap="square" lIns="108000" tIns="0" rIns="0" bIns="0" rtlCol="0" anchor="ctr">
            <a:spAutoFit/>
          </a:bodyPr>
          <a:lstStyle/>
          <a:p>
            <a:pPr>
              <a:buSzPct val="100000"/>
              <a:buFont typeface="Trebuchet MS" panose="020B0603020202020204" pitchFamily="34" charset="0"/>
              <a:buChar char="​"/>
            </a:pPr>
            <a:r>
              <a:rPr lang="en-US">
                <a:solidFill>
                  <a:schemeClr val="accent2"/>
                </a:solidFill>
                <a:latin typeface="Trebuchet MS" panose="020B0603020202020204" pitchFamily="34" charset="0"/>
              </a:rPr>
              <a:t>Change Management</a:t>
            </a:r>
          </a:p>
          <a:p>
            <a:pPr>
              <a:buSzPct val="100000"/>
              <a:buFont typeface="Trebuchet MS" panose="020B0603020202020204" pitchFamily="34" charset="0"/>
              <a:buChar char="​"/>
            </a:pPr>
            <a:r>
              <a:rPr lang="en-US" sz="1200">
                <a:solidFill>
                  <a:schemeClr val="tx1">
                    <a:lumMod val="75000"/>
                  </a:schemeClr>
                </a:solidFill>
                <a:latin typeface="Trebuchet MS" panose="020B0603020202020204" pitchFamily="34" charset="0"/>
              </a:rPr>
              <a:t>To maintain this unprecedented pace of change for PC+, National Center can better support sites to quickly adopt change and scale (e.g., pilot sites to gather learnings then scale improved deployment across sites)</a:t>
            </a:r>
          </a:p>
        </p:txBody>
      </p:sp>
      <p:cxnSp>
        <p:nvCxnSpPr>
          <p:cNvPr id="29" name="Straight Connector 28">
            <a:extLst>
              <a:ext uri="{FF2B5EF4-FFF2-40B4-BE49-F238E27FC236}">
                <a16:creationId xmlns:a16="http://schemas.microsoft.com/office/drawing/2014/main" id="{2BB01445-3EB3-D5ED-0335-0C261A050B7F}"/>
              </a:ext>
            </a:extLst>
          </p:cNvPr>
          <p:cNvCxnSpPr>
            <a:cxnSpLocks/>
          </p:cNvCxnSpPr>
          <p:nvPr/>
        </p:nvCxnSpPr>
        <p:spPr>
          <a:xfrm flipH="1">
            <a:off x="3943348" y="5705810"/>
            <a:ext cx="986460" cy="0"/>
          </a:xfrm>
          <a:prstGeom prst="line">
            <a:avLst/>
          </a:prstGeom>
          <a:ln w="9525">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7F279AC-1697-9A81-8775-B7D649F536C1}"/>
              </a:ext>
            </a:extLst>
          </p:cNvPr>
          <p:cNvCxnSpPr>
            <a:cxnSpLocks/>
          </p:cNvCxnSpPr>
          <p:nvPr/>
        </p:nvCxnSpPr>
        <p:spPr>
          <a:xfrm flipH="1">
            <a:off x="2990750" y="3010570"/>
            <a:ext cx="1946375" cy="0"/>
          </a:xfrm>
          <a:prstGeom prst="line">
            <a:avLst/>
          </a:prstGeom>
          <a:ln w="9525">
            <a:solidFill>
              <a:schemeClr val="accent6"/>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93B3A4F-6596-D224-7BF1-AF6BA9DDF709}"/>
              </a:ext>
            </a:extLst>
          </p:cNvPr>
          <p:cNvCxnSpPr>
            <a:cxnSpLocks/>
          </p:cNvCxnSpPr>
          <p:nvPr/>
        </p:nvCxnSpPr>
        <p:spPr>
          <a:xfrm flipH="1">
            <a:off x="2263774" y="1152188"/>
            <a:ext cx="2666034" cy="0"/>
          </a:xfrm>
          <a:prstGeom prst="line">
            <a:avLst/>
          </a:prstGeom>
          <a:ln w="9525">
            <a:solidFill>
              <a:schemeClr val="tx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1F0E705-9E77-33A4-B293-40A34C75FFEE}"/>
              </a:ext>
            </a:extLst>
          </p:cNvPr>
          <p:cNvCxnSpPr>
            <a:cxnSpLocks/>
          </p:cNvCxnSpPr>
          <p:nvPr/>
        </p:nvCxnSpPr>
        <p:spPr>
          <a:xfrm flipH="1">
            <a:off x="3729036" y="2081379"/>
            <a:ext cx="1200772" cy="0"/>
          </a:xfrm>
          <a:prstGeom prst="line">
            <a:avLst/>
          </a:prstGeom>
          <a:ln w="9525">
            <a:solidFill>
              <a:srgbClr val="2E3558"/>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62D4B-E328-A2F8-6E50-52D92030C523}"/>
              </a:ext>
            </a:extLst>
          </p:cNvPr>
          <p:cNvCxnSpPr>
            <a:cxnSpLocks/>
          </p:cNvCxnSpPr>
          <p:nvPr/>
        </p:nvCxnSpPr>
        <p:spPr>
          <a:xfrm flipH="1">
            <a:off x="3619500" y="4868952"/>
            <a:ext cx="1310308" cy="0"/>
          </a:xfrm>
          <a:prstGeom prst="line">
            <a:avLst/>
          </a:prstGeom>
          <a:ln w="9525">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A6A53F-FB68-2EFB-5CA9-A1B7DA8FECF1}"/>
              </a:ext>
            </a:extLst>
          </p:cNvPr>
          <p:cNvCxnSpPr>
            <a:cxnSpLocks/>
          </p:cNvCxnSpPr>
          <p:nvPr/>
        </p:nvCxnSpPr>
        <p:spPr>
          <a:xfrm flipH="1">
            <a:off x="4439265" y="3939761"/>
            <a:ext cx="490544" cy="0"/>
          </a:xfrm>
          <a:prstGeom prst="line">
            <a:avLst/>
          </a:prstGeom>
          <a:ln w="9525" cap="flat" cmpd="sng" algn="ctr">
            <a:solidFill>
              <a:schemeClr val="accent4"/>
            </a:solidFill>
            <a:prstDash val="solid"/>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455396B-EC42-3099-506A-5A4A87CDE12B}"/>
              </a:ext>
            </a:extLst>
          </p:cNvPr>
          <p:cNvSpPr txBox="1"/>
          <p:nvPr/>
        </p:nvSpPr>
        <p:spPr>
          <a:xfrm>
            <a:off x="4929808" y="5382644"/>
            <a:ext cx="6652592" cy="646331"/>
          </a:xfrm>
          <a:prstGeom prst="rect">
            <a:avLst/>
          </a:prstGeom>
          <a:noFill/>
        </p:spPr>
        <p:txBody>
          <a:bodyPr wrap="square" lIns="108000" tIns="0" rIns="0" bIns="0" rtlCol="0" anchor="ctr">
            <a:spAutoFit/>
          </a:bodyPr>
          <a:lstStyle/>
          <a:p>
            <a:pPr>
              <a:buSzPct val="100000"/>
              <a:buFont typeface="Trebuchet MS" panose="020B0603020202020204" pitchFamily="34" charset="0"/>
              <a:buChar char="​"/>
            </a:pPr>
            <a:r>
              <a:rPr lang="en-US">
                <a:solidFill>
                  <a:schemeClr val="accent1"/>
                </a:solidFill>
                <a:latin typeface="Trebuchet MS" panose="020B0603020202020204" pitchFamily="34" charset="0"/>
              </a:rPr>
              <a:t>Funding</a:t>
            </a:r>
          </a:p>
          <a:p>
            <a:pPr>
              <a:buSzPct val="100000"/>
              <a:buFont typeface="Trebuchet MS" panose="020B0603020202020204" pitchFamily="34" charset="0"/>
              <a:buChar char="​"/>
            </a:pPr>
            <a:r>
              <a:rPr lang="en-US" sz="1200">
                <a:solidFill>
                  <a:schemeClr val="tx1">
                    <a:lumMod val="75000"/>
                  </a:schemeClr>
                </a:solidFill>
                <a:latin typeface="Trebuchet MS" panose="020B0603020202020204" pitchFamily="34" charset="0"/>
              </a:rPr>
              <a:t>Desire for more consistent public and private funding sources consistent across all stakeholder groups </a:t>
            </a:r>
          </a:p>
        </p:txBody>
      </p:sp>
      <p:sp>
        <p:nvSpPr>
          <p:cNvPr id="2" name="NavigationTriangle">
            <a:extLst>
              <a:ext uri="{FF2B5EF4-FFF2-40B4-BE49-F238E27FC236}">
                <a16:creationId xmlns:a16="http://schemas.microsoft.com/office/drawing/2014/main" id="{5762B74E-8759-985D-11E8-312652AF73F5}"/>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1" name="NavigationText">
            <a:extLst>
              <a:ext uri="{FF2B5EF4-FFF2-40B4-BE49-F238E27FC236}">
                <a16:creationId xmlns:a16="http://schemas.microsoft.com/office/drawing/2014/main" id="{FC858B01-16E4-788E-29FE-C12E2A6704BF}"/>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Conduct Interviews</a:t>
            </a:r>
            <a:endParaRPr lang="en-US" sz="1000" err="1">
              <a:solidFill>
                <a:schemeClr val="bg1">
                  <a:lumMod val="50000"/>
                </a:schemeClr>
              </a:solidFill>
            </a:endParaRPr>
          </a:p>
        </p:txBody>
      </p:sp>
      <p:sp>
        <p:nvSpPr>
          <p:cNvPr id="12" name="NavigationIcon">
            <a:extLst>
              <a:ext uri="{FF2B5EF4-FFF2-40B4-BE49-F238E27FC236}">
                <a16:creationId xmlns:a16="http://schemas.microsoft.com/office/drawing/2014/main" id="{E951267B-4DBF-DB96-02E4-CCADA918F500}"/>
              </a:ext>
            </a:extLst>
          </p:cNvPr>
          <p:cNvSpPr>
            <a:spLocks noChangeAspect="1" noChangeArrowheads="1"/>
          </p:cNvSpPr>
          <p:nvPr>
            <p:custDataLst>
              <p:tags r:id="rId3"/>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1</a:t>
            </a:r>
          </a:p>
        </p:txBody>
      </p:sp>
    </p:spTree>
    <p:extLst>
      <p:ext uri="{BB962C8B-B14F-4D97-AF65-F5344CB8AC3E}">
        <p14:creationId xmlns:p14="http://schemas.microsoft.com/office/powerpoint/2010/main" val="1657299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1B42605-60C1-DE49-B32A-177C8933E403}"/>
              </a:ext>
            </a:extLst>
          </p:cNvPr>
          <p:cNvGraphicFramePr>
            <a:graphicFrameLocks noChangeAspect="1"/>
          </p:cNvGraphicFramePr>
          <p:nvPr>
            <p:custDataLst>
              <p:tags r:id="rId1"/>
            </p:custDataLst>
            <p:extLst>
              <p:ext uri="{D42A27DB-BD31-4B8C-83A1-F6EECF244321}">
                <p14:modId xmlns:p14="http://schemas.microsoft.com/office/powerpoint/2010/main" val="33442603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4" name="think-cell data - do not delete" hidden="1">
                        <a:extLst>
                          <a:ext uri="{FF2B5EF4-FFF2-40B4-BE49-F238E27FC236}">
                            <a16:creationId xmlns:a16="http://schemas.microsoft.com/office/drawing/2014/main" id="{51B42605-60C1-DE49-B32A-177C8933E4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FDBFE78-D9A2-F0E8-A900-795C60491766}"/>
              </a:ext>
            </a:extLst>
          </p:cNvPr>
          <p:cNvSpPr>
            <a:spLocks noGrp="1"/>
          </p:cNvSpPr>
          <p:nvPr>
            <p:ph type="title"/>
          </p:nvPr>
        </p:nvSpPr>
        <p:spPr>
          <a:xfrm>
            <a:off x="630000" y="622800"/>
            <a:ext cx="10933350" cy="775597"/>
          </a:xfrm>
        </p:spPr>
        <p:txBody>
          <a:bodyPr vert="horz"/>
          <a:lstStyle/>
          <a:p>
            <a:r>
              <a:rPr lang="en-US" sz="2800"/>
              <a:t>Executive Summary | Proposed $2.8M investment to support achievement of </a:t>
            </a:r>
            <a:r>
              <a:rPr lang="en-US" sz="2800" err="1"/>
              <a:t>ParentChild</a:t>
            </a:r>
            <a:r>
              <a:rPr lang="en-US" sz="2800"/>
              <a:t>+'s strategic priorities</a:t>
            </a:r>
          </a:p>
        </p:txBody>
      </p:sp>
      <p:sp>
        <p:nvSpPr>
          <p:cNvPr id="10" name="ee4pHeader2">
            <a:extLst>
              <a:ext uri="{FF2B5EF4-FFF2-40B4-BE49-F238E27FC236}">
                <a16:creationId xmlns:a16="http://schemas.microsoft.com/office/drawing/2014/main" id="{2851DBAE-877E-F81F-8C68-565F16ADF434}"/>
              </a:ext>
            </a:extLst>
          </p:cNvPr>
          <p:cNvSpPr txBox="1"/>
          <p:nvPr/>
        </p:nvSpPr>
        <p:spPr>
          <a:xfrm>
            <a:off x="4299114" y="7209126"/>
            <a:ext cx="3125941" cy="658368"/>
          </a:xfrm>
          <a:prstGeom prst="rect">
            <a:avLst/>
          </a:prstGeom>
          <a:noFill/>
          <a:ln cap="rnd">
            <a:noFill/>
          </a:ln>
        </p:spPr>
        <p:txBody>
          <a:bodyPr wrap="square" lIns="0" tIns="0" rIns="0" bIns="0" rtlCol="0" anchor="b" anchorCtr="0">
            <a:noAutofit/>
          </a:bodyPr>
          <a:lstStyle/>
          <a:p>
            <a:pPr marL="0" lvl="3"/>
            <a:endParaRPr lang="en-US" sz="1600">
              <a:solidFill>
                <a:schemeClr val="tx2"/>
              </a:solidFill>
            </a:endParaRPr>
          </a:p>
        </p:txBody>
      </p:sp>
      <p:sp>
        <p:nvSpPr>
          <p:cNvPr id="11" name="ee4pHeader3">
            <a:extLst>
              <a:ext uri="{FF2B5EF4-FFF2-40B4-BE49-F238E27FC236}">
                <a16:creationId xmlns:a16="http://schemas.microsoft.com/office/drawing/2014/main" id="{B9076952-2EA4-3B4B-1A26-DC8ECEBAB912}"/>
              </a:ext>
            </a:extLst>
          </p:cNvPr>
          <p:cNvSpPr txBox="1"/>
          <p:nvPr/>
        </p:nvSpPr>
        <p:spPr>
          <a:xfrm>
            <a:off x="8203342" y="7209126"/>
            <a:ext cx="3125941" cy="658368"/>
          </a:xfrm>
          <a:prstGeom prst="rect">
            <a:avLst/>
          </a:prstGeom>
          <a:noFill/>
          <a:ln cap="rnd">
            <a:noFill/>
          </a:ln>
        </p:spPr>
        <p:txBody>
          <a:bodyPr wrap="square" lIns="0" tIns="0" rIns="0" bIns="0" rtlCol="0" anchor="b" anchorCtr="0">
            <a:noAutofit/>
          </a:bodyPr>
          <a:lstStyle/>
          <a:p>
            <a:pPr marL="0" lvl="3"/>
            <a:endParaRPr lang="en-US" sz="1600">
              <a:solidFill>
                <a:schemeClr val="tx2"/>
              </a:solidFill>
            </a:endParaRPr>
          </a:p>
        </p:txBody>
      </p:sp>
      <p:sp>
        <p:nvSpPr>
          <p:cNvPr id="39" name="ee4pContent1">
            <a:extLst>
              <a:ext uri="{FF2B5EF4-FFF2-40B4-BE49-F238E27FC236}">
                <a16:creationId xmlns:a16="http://schemas.microsoft.com/office/drawing/2014/main" id="{E2C500D8-CAE3-A9FC-4C05-512E9BA5B2ED}"/>
              </a:ext>
            </a:extLst>
          </p:cNvPr>
          <p:cNvSpPr txBox="1"/>
          <p:nvPr/>
        </p:nvSpPr>
        <p:spPr>
          <a:xfrm>
            <a:off x="629400" y="3547800"/>
            <a:ext cx="3123862" cy="2162452"/>
          </a:xfrm>
          <a:prstGeom prst="rect">
            <a:avLst/>
          </a:prstGeom>
          <a:ln cap="rnd">
            <a:noFill/>
          </a:ln>
        </p:spPr>
        <p:txBody>
          <a:bodyPr vert="horz" wrap="square" lIns="0" tIns="0" rIns="0" bIns="0" rtlCol="0" anchor="t">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323850" lvl="1" indent="-215900"/>
            <a:r>
              <a:rPr lang="en-US" sz="1600">
                <a:latin typeface="+mn-lt"/>
              </a:rPr>
              <a:t>Deliver, measure &amp; innovate</a:t>
            </a:r>
            <a:endParaRPr lang="en-US"/>
          </a:p>
          <a:p>
            <a:pPr marL="323850" lvl="1" indent="-215900"/>
            <a:endParaRPr lang="en-US" sz="1600">
              <a:latin typeface="+mn-lt"/>
            </a:endParaRPr>
          </a:p>
          <a:p>
            <a:pPr marL="323850" lvl="1" indent="-215900"/>
            <a:r>
              <a:rPr lang="en-US" sz="1600">
                <a:latin typeface="+mn-lt"/>
              </a:rPr>
              <a:t>Implement scaling</a:t>
            </a:r>
          </a:p>
          <a:p>
            <a:pPr marL="323850" lvl="1" indent="-215900"/>
            <a:endParaRPr lang="en-US" sz="1600">
              <a:latin typeface="+mn-lt"/>
            </a:endParaRPr>
          </a:p>
          <a:p>
            <a:pPr marL="323850" lvl="1" indent="-215900"/>
            <a:r>
              <a:rPr lang="en-US" sz="1600">
                <a:latin typeface="+mn-lt"/>
              </a:rPr>
              <a:t>Expand reach and resources</a:t>
            </a:r>
            <a:endParaRPr lang="en-US"/>
          </a:p>
          <a:p>
            <a:endParaRPr lang="en-US" sz="1600">
              <a:latin typeface="+mn-lt"/>
            </a:endParaRPr>
          </a:p>
          <a:p>
            <a:endParaRPr lang="en-US" sz="1600">
              <a:latin typeface="+mn-lt"/>
            </a:endParaRPr>
          </a:p>
        </p:txBody>
      </p:sp>
      <p:sp>
        <p:nvSpPr>
          <p:cNvPr id="40" name="ee4pContent2">
            <a:extLst>
              <a:ext uri="{FF2B5EF4-FFF2-40B4-BE49-F238E27FC236}">
                <a16:creationId xmlns:a16="http://schemas.microsoft.com/office/drawing/2014/main" id="{F5D69E2E-83C7-BFBE-5057-941E1AD0E918}"/>
              </a:ext>
            </a:extLst>
          </p:cNvPr>
          <p:cNvSpPr txBox="1"/>
          <p:nvPr/>
        </p:nvSpPr>
        <p:spPr>
          <a:xfrm>
            <a:off x="4191996" y="3547800"/>
            <a:ext cx="3466975" cy="2162452"/>
          </a:xfrm>
          <a:prstGeom prst="rect">
            <a:avLst/>
          </a:prstGeom>
          <a:ln cap="rnd">
            <a:noFill/>
          </a:ln>
        </p:spPr>
        <p:txBody>
          <a:bodyPr vert="horz" wrap="square" lIns="0" tIns="0" rIns="0" bIns="0" rtlCol="0" anchor="t">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7950" lvl="1" indent="0">
              <a:buNone/>
            </a:pPr>
            <a:r>
              <a:rPr lang="en-US" sz="1600">
                <a:latin typeface="+mn-lt"/>
              </a:rPr>
              <a:t>To achieve these priorities, we must increase our ability to:</a:t>
            </a:r>
            <a:endParaRPr lang="en-US"/>
          </a:p>
          <a:p>
            <a:pPr marL="323850" lvl="1" indent="-215900"/>
            <a:r>
              <a:rPr lang="en-US" sz="1600">
                <a:latin typeface="+mn-lt"/>
              </a:rPr>
              <a:t>Secure sustainable funding sources</a:t>
            </a:r>
          </a:p>
          <a:p>
            <a:pPr marL="323850" lvl="1" indent="-215900"/>
            <a:endParaRPr lang="en-US" sz="1600">
              <a:latin typeface="+mn-lt"/>
            </a:endParaRPr>
          </a:p>
          <a:p>
            <a:pPr marL="323850" lvl="1" indent="-215900"/>
            <a:r>
              <a:rPr lang="en-US" sz="1600">
                <a:latin typeface="+mn-lt"/>
              </a:rPr>
              <a:t>Invest in research and innovation </a:t>
            </a:r>
          </a:p>
          <a:p>
            <a:pPr marL="323850" lvl="1" indent="-215900"/>
            <a:endParaRPr lang="en-US" sz="1600">
              <a:latin typeface="+mn-lt"/>
            </a:endParaRPr>
          </a:p>
          <a:p>
            <a:pPr marL="323850" lvl="1" indent="-215900"/>
            <a:r>
              <a:rPr lang="en-US" sz="1600">
                <a:latin typeface="+mn-lt"/>
              </a:rPr>
              <a:t>Scale through continuous improvement with training and fidelity</a:t>
            </a:r>
          </a:p>
          <a:p>
            <a:endParaRPr lang="en-US" sz="1600">
              <a:latin typeface="+mn-lt"/>
            </a:endParaRPr>
          </a:p>
        </p:txBody>
      </p:sp>
      <p:sp>
        <p:nvSpPr>
          <p:cNvPr id="41" name="ee4pContent3">
            <a:extLst>
              <a:ext uri="{FF2B5EF4-FFF2-40B4-BE49-F238E27FC236}">
                <a16:creationId xmlns:a16="http://schemas.microsoft.com/office/drawing/2014/main" id="{24DF5198-35E1-5A7A-F9BC-7E75C4BD409B}"/>
              </a:ext>
            </a:extLst>
          </p:cNvPr>
          <p:cNvSpPr txBox="1"/>
          <p:nvPr/>
        </p:nvSpPr>
        <p:spPr>
          <a:xfrm>
            <a:off x="8437258" y="3098601"/>
            <a:ext cx="3413689" cy="2912400"/>
          </a:xfrm>
          <a:prstGeom prst="rect">
            <a:avLst/>
          </a:prstGeom>
          <a:ln cap="rnd">
            <a:noFill/>
          </a:ln>
        </p:spPr>
        <p:txBody>
          <a:bodyPr vert="horz" wrap="square" lIns="0" tIns="0" rIns="0" bIns="0" rtlCol="0" anchor="t">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buNone/>
            </a:pPr>
            <a:endParaRPr lang="en-US" sz="1800">
              <a:latin typeface="+mn-lt"/>
            </a:endParaRPr>
          </a:p>
        </p:txBody>
      </p:sp>
      <p:sp>
        <p:nvSpPr>
          <p:cNvPr id="42" name="ee4pHeader1">
            <a:extLst>
              <a:ext uri="{FF2B5EF4-FFF2-40B4-BE49-F238E27FC236}">
                <a16:creationId xmlns:a16="http://schemas.microsoft.com/office/drawing/2014/main" id="{55F7FF80-F8F1-61E7-DB6B-F7F69E61C833}"/>
              </a:ext>
            </a:extLst>
          </p:cNvPr>
          <p:cNvSpPr txBox="1"/>
          <p:nvPr/>
        </p:nvSpPr>
        <p:spPr>
          <a:xfrm>
            <a:off x="629400" y="2669400"/>
            <a:ext cx="3123862" cy="759600"/>
          </a:xfrm>
          <a:prstGeom prst="rect">
            <a:avLst/>
          </a:prstGeom>
          <a:noFill/>
          <a:ln cap="rnd">
            <a:noFill/>
          </a:ln>
        </p:spPr>
        <p:txBody>
          <a:bodyPr wrap="square" lIns="0" tIns="0" rIns="0" bIns="0" rtlCol="0" anchor="b" anchorCtr="0">
            <a:noAutofit/>
          </a:bodyPr>
          <a:lstStyle/>
          <a:p>
            <a:pPr marL="0" lvl="3"/>
            <a:r>
              <a:rPr lang="en-US" sz="2400">
                <a:solidFill>
                  <a:schemeClr val="tx2"/>
                </a:solidFill>
              </a:rPr>
              <a:t>Three revised strategic priorities…</a:t>
            </a:r>
          </a:p>
        </p:txBody>
      </p:sp>
      <p:sp>
        <p:nvSpPr>
          <p:cNvPr id="43" name="ee4pHeader2">
            <a:extLst>
              <a:ext uri="{FF2B5EF4-FFF2-40B4-BE49-F238E27FC236}">
                <a16:creationId xmlns:a16="http://schemas.microsoft.com/office/drawing/2014/main" id="{7926E459-91B9-480A-6C0A-F2ACBFDC39B2}"/>
              </a:ext>
            </a:extLst>
          </p:cNvPr>
          <p:cNvSpPr txBox="1"/>
          <p:nvPr/>
        </p:nvSpPr>
        <p:spPr>
          <a:xfrm>
            <a:off x="4298568" y="2717358"/>
            <a:ext cx="3125941" cy="759600"/>
          </a:xfrm>
          <a:prstGeom prst="rect">
            <a:avLst/>
          </a:prstGeom>
          <a:noFill/>
          <a:ln cap="rnd">
            <a:noFill/>
          </a:ln>
        </p:spPr>
        <p:txBody>
          <a:bodyPr wrap="square" lIns="0" tIns="0" rIns="0" bIns="0" rtlCol="0" anchor="b" anchorCtr="0">
            <a:noAutofit/>
          </a:bodyPr>
          <a:lstStyle/>
          <a:p>
            <a:pPr marL="0" lvl="3"/>
            <a:r>
              <a:rPr lang="en-US" sz="2400">
                <a:solidFill>
                  <a:schemeClr val="tx2"/>
                </a:solidFill>
              </a:rPr>
              <a:t>…Supported by three capabilities…</a:t>
            </a:r>
          </a:p>
        </p:txBody>
      </p:sp>
      <p:grpSp>
        <p:nvGrpSpPr>
          <p:cNvPr id="49" name="Group 48">
            <a:extLst>
              <a:ext uri="{FF2B5EF4-FFF2-40B4-BE49-F238E27FC236}">
                <a16:creationId xmlns:a16="http://schemas.microsoft.com/office/drawing/2014/main" id="{83E69C97-478D-E11D-3812-BDB1AE5E3824}"/>
              </a:ext>
            </a:extLst>
          </p:cNvPr>
          <p:cNvGrpSpPr/>
          <p:nvPr/>
        </p:nvGrpSpPr>
        <p:grpSpPr>
          <a:xfrm>
            <a:off x="7799113" y="2117489"/>
            <a:ext cx="263542" cy="4047109"/>
            <a:chOff x="5942914" y="2081213"/>
            <a:chExt cx="306171" cy="4079081"/>
          </a:xfrm>
        </p:grpSpPr>
        <p:cxnSp>
          <p:nvCxnSpPr>
            <p:cNvPr id="50" name="Straight Connector 49">
              <a:extLst>
                <a:ext uri="{FF2B5EF4-FFF2-40B4-BE49-F238E27FC236}">
                  <a16:creationId xmlns:a16="http://schemas.microsoft.com/office/drawing/2014/main" id="{AF585BBE-57EA-F305-2648-4D45FBF132F6}"/>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C86A53A4-1E7B-A8EF-BC0A-D9C73B1AAC6F}"/>
                </a:ext>
              </a:extLst>
            </p:cNvPr>
            <p:cNvGrpSpPr/>
            <p:nvPr/>
          </p:nvGrpSpPr>
          <p:grpSpPr>
            <a:xfrm>
              <a:off x="5942914" y="3967299"/>
              <a:ext cx="306171" cy="306910"/>
              <a:chOff x="5937564" y="3833745"/>
              <a:chExt cx="306171" cy="306910"/>
            </a:xfrm>
          </p:grpSpPr>
          <p:sp>
            <p:nvSpPr>
              <p:cNvPr id="52" name="Freeform 94">
                <a:extLst>
                  <a:ext uri="{FF2B5EF4-FFF2-40B4-BE49-F238E27FC236}">
                    <a16:creationId xmlns:a16="http://schemas.microsoft.com/office/drawing/2014/main" id="{C76C785E-BE34-6944-D3F4-268C32A1BA06}"/>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53" name="Freeform 95">
                <a:extLst>
                  <a:ext uri="{FF2B5EF4-FFF2-40B4-BE49-F238E27FC236}">
                    <a16:creationId xmlns:a16="http://schemas.microsoft.com/office/drawing/2014/main" id="{AFC2555D-5756-0228-D1A9-4AC4CD628BE2}"/>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55" name="ee4pHeader2">
            <a:extLst>
              <a:ext uri="{FF2B5EF4-FFF2-40B4-BE49-F238E27FC236}">
                <a16:creationId xmlns:a16="http://schemas.microsoft.com/office/drawing/2014/main" id="{63E853AD-AC65-C66B-E6FA-9F9068A3A941}"/>
              </a:ext>
            </a:extLst>
          </p:cNvPr>
          <p:cNvSpPr txBox="1"/>
          <p:nvPr/>
        </p:nvSpPr>
        <p:spPr>
          <a:xfrm>
            <a:off x="8554639" y="1397299"/>
            <a:ext cx="3381716" cy="759600"/>
          </a:xfrm>
          <a:prstGeom prst="rect">
            <a:avLst/>
          </a:prstGeom>
          <a:noFill/>
          <a:ln cap="rnd">
            <a:noFill/>
          </a:ln>
        </p:spPr>
        <p:txBody>
          <a:bodyPr wrap="square" lIns="0" tIns="0" rIns="0" bIns="0" rtlCol="0" anchor="t" anchorCtr="0">
            <a:noAutofit/>
          </a:bodyPr>
          <a:lstStyle/>
          <a:p>
            <a:pPr marL="0" lvl="3" algn="ctr"/>
            <a:r>
              <a:rPr lang="en-US" sz="2400">
                <a:solidFill>
                  <a:schemeClr val="tx2"/>
                </a:solidFill>
              </a:rPr>
              <a:t>Requiring $2.8M investment in areas that will support achievement of our goals</a:t>
            </a:r>
          </a:p>
          <a:p>
            <a:pPr marL="0" lvl="3" algn="ctr"/>
            <a:endParaRPr lang="en-US">
              <a:solidFill>
                <a:schemeClr val="tx2"/>
              </a:solidFill>
            </a:endParaRPr>
          </a:p>
          <a:p>
            <a:pPr marL="285750" indent="-285750">
              <a:buFont typeface="Arial"/>
              <a:buChar char="•"/>
            </a:pPr>
            <a:r>
              <a:rPr lang="en-US" sz="1400"/>
              <a:t>Secure sustainable funding</a:t>
            </a:r>
            <a:r>
              <a:rPr lang="en-US" sz="1300"/>
              <a:t> </a:t>
            </a:r>
            <a:endParaRPr lang="en-US" sz="1300">
              <a:solidFill>
                <a:srgbClr val="707372"/>
              </a:solidFill>
            </a:endParaRPr>
          </a:p>
          <a:p>
            <a:pPr marL="742950" lvl="1" indent="-285750">
              <a:buFont typeface="Arial"/>
              <a:buChar char="•"/>
            </a:pPr>
            <a:r>
              <a:rPr lang="en-US" sz="1300">
                <a:solidFill>
                  <a:schemeClr val="tx2"/>
                </a:solidFill>
              </a:rPr>
              <a:t>Sr Manager, Govt. Relations </a:t>
            </a:r>
          </a:p>
          <a:p>
            <a:pPr marL="742950" lvl="1" indent="-285750">
              <a:buFont typeface="Arial"/>
              <a:buChar char="•"/>
            </a:pPr>
            <a:r>
              <a:rPr lang="en-US" sz="1300">
                <a:solidFill>
                  <a:schemeClr val="tx2"/>
                </a:solidFill>
              </a:rPr>
              <a:t>Consultant, Grant Writing</a:t>
            </a:r>
          </a:p>
          <a:p>
            <a:pPr marL="742950" lvl="1" indent="-285750">
              <a:buFont typeface="Arial"/>
              <a:buChar char="•"/>
            </a:pPr>
            <a:endParaRPr lang="en-US" sz="1300">
              <a:solidFill>
                <a:schemeClr val="tx2"/>
              </a:solidFill>
            </a:endParaRPr>
          </a:p>
          <a:p>
            <a:pPr marL="285750" indent="-285750">
              <a:buFont typeface="Arial,Sans-Serif"/>
              <a:buChar char="•"/>
            </a:pPr>
            <a:r>
              <a:rPr lang="en-US" sz="1400"/>
              <a:t>Increase investment in research</a:t>
            </a:r>
          </a:p>
          <a:p>
            <a:pPr marL="742950" lvl="1" indent="-285750">
              <a:buFont typeface="Arial"/>
              <a:buChar char="•"/>
            </a:pPr>
            <a:r>
              <a:rPr lang="en-US" sz="1300">
                <a:solidFill>
                  <a:schemeClr val="accent2"/>
                </a:solidFill>
              </a:rPr>
              <a:t>$1M research spend (one-time investment) between '24-'26</a:t>
            </a:r>
          </a:p>
          <a:p>
            <a:pPr marL="742950" lvl="1" indent="-285750">
              <a:buFont typeface="Arial,Sans-Serif"/>
              <a:buChar char="•"/>
            </a:pPr>
            <a:r>
              <a:rPr lang="en-US" sz="1300">
                <a:solidFill>
                  <a:schemeClr val="accent6"/>
                </a:solidFill>
              </a:rPr>
              <a:t>$500k one-time tech investment</a:t>
            </a:r>
          </a:p>
          <a:p>
            <a:pPr marL="742950" lvl="1" indent="-285750">
              <a:buFont typeface="Arial"/>
              <a:buChar char="•"/>
            </a:pPr>
            <a:endParaRPr lang="en-US">
              <a:solidFill>
                <a:schemeClr val="accent6"/>
              </a:solidFill>
            </a:endParaRPr>
          </a:p>
          <a:p>
            <a:pPr marL="285750" indent="-285750">
              <a:buFont typeface="Arial"/>
              <a:buChar char="•"/>
            </a:pPr>
            <a:r>
              <a:rPr lang="en-US" sz="1400"/>
              <a:t>Scaling through continuous improvement</a:t>
            </a:r>
            <a:endParaRPr lang="en-US" sz="1400">
              <a:solidFill>
                <a:srgbClr val="707372"/>
              </a:solidFill>
            </a:endParaRPr>
          </a:p>
          <a:p>
            <a:pPr marL="742950" lvl="1" indent="-285750">
              <a:buFont typeface="Arial"/>
              <a:buChar char="•"/>
            </a:pPr>
            <a:r>
              <a:rPr lang="en-US" sz="1300">
                <a:solidFill>
                  <a:schemeClr val="tx2"/>
                </a:solidFill>
              </a:rPr>
              <a:t>Manager, Fidelity &amp; Q/A </a:t>
            </a:r>
          </a:p>
          <a:p>
            <a:pPr marL="742950" lvl="1" indent="-285750">
              <a:buFont typeface="Arial"/>
              <a:buChar char="•"/>
            </a:pPr>
            <a:r>
              <a:rPr lang="en-US" sz="1300">
                <a:solidFill>
                  <a:schemeClr val="tx2"/>
                </a:solidFill>
              </a:rPr>
              <a:t>Manager, HBCC Data Support &amp; Training </a:t>
            </a:r>
          </a:p>
          <a:p>
            <a:pPr marL="431800" lvl="2"/>
            <a:endParaRPr lang="en-US" sz="1300">
              <a:solidFill>
                <a:srgbClr val="006EC8"/>
              </a:solidFill>
            </a:endParaRPr>
          </a:p>
          <a:p>
            <a:pPr marL="285750" indent="-285750">
              <a:buFont typeface="Arial"/>
              <a:buChar char="•"/>
            </a:pPr>
            <a:endParaRPr lang="en-US" sz="1300">
              <a:solidFill>
                <a:schemeClr val="tx2"/>
              </a:solidFill>
            </a:endParaRPr>
          </a:p>
          <a:p>
            <a:pPr marL="0" lvl="3" algn="ctr"/>
            <a:endParaRPr lang="en-US" sz="2400">
              <a:solidFill>
                <a:schemeClr val="tx2"/>
              </a:solidFill>
            </a:endParaRPr>
          </a:p>
        </p:txBody>
      </p:sp>
    </p:spTree>
    <p:extLst>
      <p:ext uri="{BB962C8B-B14F-4D97-AF65-F5344CB8AC3E}">
        <p14:creationId xmlns:p14="http://schemas.microsoft.com/office/powerpoint/2010/main" val="1588475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think-cell data - do not delete" hidden="1">
            <a:extLst>
              <a:ext uri="{FF2B5EF4-FFF2-40B4-BE49-F238E27FC236}">
                <a16:creationId xmlns:a16="http://schemas.microsoft.com/office/drawing/2014/main" id="{5294EBDE-97D6-CF76-D9B4-F785883391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3" name="think-cell data - do not delete" hidden="1">
                        <a:extLst>
                          <a:ext uri="{FF2B5EF4-FFF2-40B4-BE49-F238E27FC236}">
                            <a16:creationId xmlns:a16="http://schemas.microsoft.com/office/drawing/2014/main" id="{5294EBDE-97D6-CF76-D9B4-F785883391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FD80104-A6C2-CF4E-C70A-549C947A650E}"/>
              </a:ext>
            </a:extLst>
          </p:cNvPr>
          <p:cNvSpPr>
            <a:spLocks noGrp="1"/>
          </p:cNvSpPr>
          <p:nvPr>
            <p:ph type="title"/>
          </p:nvPr>
        </p:nvSpPr>
        <p:spPr>
          <a:xfrm>
            <a:off x="630000" y="622800"/>
            <a:ext cx="10933350" cy="664797"/>
          </a:xfrm>
        </p:spPr>
        <p:txBody>
          <a:bodyPr vert="horz"/>
          <a:lstStyle/>
          <a:p>
            <a:r>
              <a:rPr lang="en-US">
                <a:solidFill>
                  <a:schemeClr val="accent2"/>
                </a:solidFill>
              </a:rPr>
              <a:t>Strategic Plan |</a:t>
            </a:r>
            <a:r>
              <a:rPr lang="en-US"/>
              <a:t> Stakeholder input across PC+ ecosystem coupled with progress to date suggests opportunity to reframe three priorities identified in 2019</a:t>
            </a:r>
          </a:p>
        </p:txBody>
      </p:sp>
      <p:sp>
        <p:nvSpPr>
          <p:cNvPr id="4" name="TextBox 3">
            <a:extLst>
              <a:ext uri="{FF2B5EF4-FFF2-40B4-BE49-F238E27FC236}">
                <a16:creationId xmlns:a16="http://schemas.microsoft.com/office/drawing/2014/main" id="{CA0D0E43-11FB-E17D-5039-960727EF8393}"/>
              </a:ext>
            </a:extLst>
          </p:cNvPr>
          <p:cNvSpPr txBox="1"/>
          <p:nvPr/>
        </p:nvSpPr>
        <p:spPr>
          <a:xfrm>
            <a:off x="1706135" y="2725265"/>
            <a:ext cx="2047727" cy="553998"/>
          </a:xfrm>
          <a:prstGeom prst="rect">
            <a:avLst/>
          </a:prstGeom>
        </p:spPr>
        <p:txBody>
          <a:bodyPr vert="horz" wrap="square" lIns="45720" tIns="0" rIns="0" bIns="0" rtlCol="0" anchor="t" anchorCtr="0">
            <a:spAutoFit/>
          </a:bodyPr>
          <a:lstStyle/>
          <a:p>
            <a:r>
              <a:rPr lang="en-US"/>
              <a:t>Deliver, measure innovate</a:t>
            </a:r>
          </a:p>
        </p:txBody>
      </p:sp>
      <p:sp>
        <p:nvSpPr>
          <p:cNvPr id="5" name="TextBox 4">
            <a:extLst>
              <a:ext uri="{FF2B5EF4-FFF2-40B4-BE49-F238E27FC236}">
                <a16:creationId xmlns:a16="http://schemas.microsoft.com/office/drawing/2014/main" id="{FB862C9F-7B75-2E09-C4B1-C6B98FF1A74B}"/>
              </a:ext>
            </a:extLst>
          </p:cNvPr>
          <p:cNvSpPr txBox="1"/>
          <p:nvPr/>
        </p:nvSpPr>
        <p:spPr>
          <a:xfrm>
            <a:off x="1706135" y="4138954"/>
            <a:ext cx="2047727" cy="276999"/>
          </a:xfrm>
          <a:prstGeom prst="rect">
            <a:avLst/>
          </a:prstGeom>
        </p:spPr>
        <p:txBody>
          <a:bodyPr vert="horz" wrap="square" lIns="45720" tIns="0" rIns="0" bIns="0" rtlCol="0" anchor="t" anchorCtr="0">
            <a:spAutoFit/>
          </a:bodyPr>
          <a:lstStyle/>
          <a:p>
            <a:r>
              <a:rPr lang="en-US"/>
              <a:t>Expand our reach</a:t>
            </a:r>
          </a:p>
        </p:txBody>
      </p:sp>
      <p:sp>
        <p:nvSpPr>
          <p:cNvPr id="6" name="TextBox 5">
            <a:extLst>
              <a:ext uri="{FF2B5EF4-FFF2-40B4-BE49-F238E27FC236}">
                <a16:creationId xmlns:a16="http://schemas.microsoft.com/office/drawing/2014/main" id="{54F45E82-C1A4-DB69-482F-ABDF9C93496F}"/>
              </a:ext>
            </a:extLst>
          </p:cNvPr>
          <p:cNvSpPr txBox="1"/>
          <p:nvPr/>
        </p:nvSpPr>
        <p:spPr>
          <a:xfrm>
            <a:off x="1706135" y="5414139"/>
            <a:ext cx="2047727" cy="276999"/>
          </a:xfrm>
          <a:prstGeom prst="rect">
            <a:avLst/>
          </a:prstGeom>
        </p:spPr>
        <p:txBody>
          <a:bodyPr vert="horz" wrap="square" lIns="45720" tIns="0" rIns="0" bIns="0" rtlCol="0" anchor="t" anchorCtr="0">
            <a:spAutoFit/>
          </a:bodyPr>
          <a:lstStyle/>
          <a:p>
            <a:r>
              <a:rPr lang="en-US"/>
              <a:t>Deepen our impact</a:t>
            </a:r>
          </a:p>
        </p:txBody>
      </p:sp>
      <p:grpSp>
        <p:nvGrpSpPr>
          <p:cNvPr id="49" name="Group 48">
            <a:extLst>
              <a:ext uri="{FF2B5EF4-FFF2-40B4-BE49-F238E27FC236}">
                <a16:creationId xmlns:a16="http://schemas.microsoft.com/office/drawing/2014/main" id="{215B6AAB-9290-B21E-7A7E-14D194EAC7B6}"/>
              </a:ext>
            </a:extLst>
          </p:cNvPr>
          <p:cNvGrpSpPr/>
          <p:nvPr/>
        </p:nvGrpSpPr>
        <p:grpSpPr>
          <a:xfrm>
            <a:off x="630000" y="2530132"/>
            <a:ext cx="902988" cy="902988"/>
            <a:chOff x="1173595" y="2315520"/>
            <a:chExt cx="1117600" cy="1117600"/>
          </a:xfrm>
        </p:grpSpPr>
        <p:grpSp>
          <p:nvGrpSpPr>
            <p:cNvPr id="7" name="bcgIcons_Simplicity">
              <a:extLst>
                <a:ext uri="{FF2B5EF4-FFF2-40B4-BE49-F238E27FC236}">
                  <a16:creationId xmlns:a16="http://schemas.microsoft.com/office/drawing/2014/main" id="{5C0EFC39-435E-02A9-0915-770C53A10E8B}"/>
                </a:ext>
              </a:extLst>
            </p:cNvPr>
            <p:cNvGrpSpPr>
              <a:grpSpLocks noChangeAspect="1"/>
            </p:cNvGrpSpPr>
            <p:nvPr/>
          </p:nvGrpSpPr>
          <p:grpSpPr bwMode="auto">
            <a:xfrm>
              <a:off x="1346581" y="2488149"/>
              <a:ext cx="771629" cy="772343"/>
              <a:chOff x="1682" y="0"/>
              <a:chExt cx="4316" cy="4320"/>
            </a:xfrm>
          </p:grpSpPr>
          <p:sp>
            <p:nvSpPr>
              <p:cNvPr id="8" name="AutoShape 23">
                <a:extLst>
                  <a:ext uri="{FF2B5EF4-FFF2-40B4-BE49-F238E27FC236}">
                    <a16:creationId xmlns:a16="http://schemas.microsoft.com/office/drawing/2014/main" id="{8F349147-B32F-6649-D42E-53C5BE941BE9}"/>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937" tIns="29468" rIns="58937" bIns="29468" numCol="1" anchor="t" anchorCtr="0" compatLnSpc="1">
                <a:prstTxWarp prst="textNoShape">
                  <a:avLst/>
                </a:prstTxWarp>
              </a:bodyPr>
              <a:lstStyle/>
              <a:p>
                <a:endParaRPr lang="en-US"/>
              </a:p>
            </p:txBody>
          </p:sp>
          <p:sp>
            <p:nvSpPr>
              <p:cNvPr id="9" name="Freeform 25">
                <a:extLst>
                  <a:ext uri="{FF2B5EF4-FFF2-40B4-BE49-F238E27FC236}">
                    <a16:creationId xmlns:a16="http://schemas.microsoft.com/office/drawing/2014/main" id="{D6266ECD-AD5B-268C-6E7F-3D85F2EACA09}"/>
                  </a:ext>
                </a:extLst>
              </p:cNvPr>
              <p:cNvSpPr>
                <a:spLocks noEditPoints="1"/>
              </p:cNvSpPr>
              <p:nvPr/>
            </p:nvSpPr>
            <p:spPr bwMode="auto">
              <a:xfrm>
                <a:off x="2251" y="351"/>
                <a:ext cx="3178" cy="3615"/>
              </a:xfrm>
              <a:custGeom>
                <a:avLst/>
                <a:gdLst>
                  <a:gd name="T0" fmla="*/ 1693 w 1696"/>
                  <a:gd name="T1" fmla="*/ 1152 h 1928"/>
                  <a:gd name="T2" fmla="*/ 1394 w 1696"/>
                  <a:gd name="T3" fmla="*/ 1637 h 1928"/>
                  <a:gd name="T4" fmla="*/ 865 w 1696"/>
                  <a:gd name="T5" fmla="*/ 1831 h 1928"/>
                  <a:gd name="T6" fmla="*/ 924 w 1696"/>
                  <a:gd name="T7" fmla="*/ 1891 h 1928"/>
                  <a:gd name="T8" fmla="*/ 923 w 1696"/>
                  <a:gd name="T9" fmla="*/ 1922 h 1928"/>
                  <a:gd name="T10" fmla="*/ 908 w 1696"/>
                  <a:gd name="T11" fmla="*/ 1928 h 1928"/>
                  <a:gd name="T12" fmla="*/ 892 w 1696"/>
                  <a:gd name="T13" fmla="*/ 1922 h 1928"/>
                  <a:gd name="T14" fmla="*/ 796 w 1696"/>
                  <a:gd name="T15" fmla="*/ 1823 h 1928"/>
                  <a:gd name="T16" fmla="*/ 796 w 1696"/>
                  <a:gd name="T17" fmla="*/ 1791 h 1928"/>
                  <a:gd name="T18" fmla="*/ 895 w 1696"/>
                  <a:gd name="T19" fmla="*/ 1695 h 1928"/>
                  <a:gd name="T20" fmla="*/ 926 w 1696"/>
                  <a:gd name="T21" fmla="*/ 1695 h 1928"/>
                  <a:gd name="T22" fmla="*/ 926 w 1696"/>
                  <a:gd name="T23" fmla="*/ 1726 h 1928"/>
                  <a:gd name="T24" fmla="*/ 864 w 1696"/>
                  <a:gd name="T25" fmla="*/ 1787 h 1928"/>
                  <a:gd name="T26" fmla="*/ 1650 w 1696"/>
                  <a:gd name="T27" fmla="*/ 1143 h 1928"/>
                  <a:gd name="T28" fmla="*/ 1677 w 1696"/>
                  <a:gd name="T29" fmla="*/ 1126 h 1928"/>
                  <a:gd name="T30" fmla="*/ 1693 w 1696"/>
                  <a:gd name="T31" fmla="*/ 1152 h 1928"/>
                  <a:gd name="T32" fmla="*/ 900 w 1696"/>
                  <a:gd name="T33" fmla="*/ 107 h 1928"/>
                  <a:gd name="T34" fmla="*/ 804 w 1696"/>
                  <a:gd name="T35" fmla="*/ 8 h 1928"/>
                  <a:gd name="T36" fmla="*/ 773 w 1696"/>
                  <a:gd name="T37" fmla="*/ 8 h 1928"/>
                  <a:gd name="T38" fmla="*/ 772 w 1696"/>
                  <a:gd name="T39" fmla="*/ 39 h 1928"/>
                  <a:gd name="T40" fmla="*/ 831 w 1696"/>
                  <a:gd name="T41" fmla="*/ 99 h 1928"/>
                  <a:gd name="T42" fmla="*/ 302 w 1696"/>
                  <a:gd name="T43" fmla="*/ 293 h 1928"/>
                  <a:gd name="T44" fmla="*/ 3 w 1696"/>
                  <a:gd name="T45" fmla="*/ 778 h 1928"/>
                  <a:gd name="T46" fmla="*/ 19 w 1696"/>
                  <a:gd name="T47" fmla="*/ 804 h 1928"/>
                  <a:gd name="T48" fmla="*/ 24 w 1696"/>
                  <a:gd name="T49" fmla="*/ 804 h 1928"/>
                  <a:gd name="T50" fmla="*/ 46 w 1696"/>
                  <a:gd name="T51" fmla="*/ 787 h 1928"/>
                  <a:gd name="T52" fmla="*/ 832 w 1696"/>
                  <a:gd name="T53" fmla="*/ 143 h 1928"/>
                  <a:gd name="T54" fmla="*/ 770 w 1696"/>
                  <a:gd name="T55" fmla="*/ 204 h 1928"/>
                  <a:gd name="T56" fmla="*/ 770 w 1696"/>
                  <a:gd name="T57" fmla="*/ 235 h 1928"/>
                  <a:gd name="T58" fmla="*/ 786 w 1696"/>
                  <a:gd name="T59" fmla="*/ 241 h 1928"/>
                  <a:gd name="T60" fmla="*/ 801 w 1696"/>
                  <a:gd name="T61" fmla="*/ 235 h 1928"/>
                  <a:gd name="T62" fmla="*/ 900 w 1696"/>
                  <a:gd name="T63" fmla="*/ 139 h 1928"/>
                  <a:gd name="T64" fmla="*/ 900 w 1696"/>
                  <a:gd name="T65" fmla="*/ 107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96" h="1928">
                    <a:moveTo>
                      <a:pt x="1693" y="1152"/>
                    </a:moveTo>
                    <a:cubicBezTo>
                      <a:pt x="1652" y="1342"/>
                      <a:pt x="1545" y="1514"/>
                      <a:pt x="1394" y="1637"/>
                    </a:cubicBezTo>
                    <a:cubicBezTo>
                      <a:pt x="1245" y="1759"/>
                      <a:pt x="1057" y="1827"/>
                      <a:pt x="865" y="1831"/>
                    </a:cubicBezTo>
                    <a:cubicBezTo>
                      <a:pt x="924" y="1891"/>
                      <a:pt x="924" y="1891"/>
                      <a:pt x="924" y="1891"/>
                    </a:cubicBezTo>
                    <a:cubicBezTo>
                      <a:pt x="932" y="1900"/>
                      <a:pt x="932" y="1914"/>
                      <a:pt x="923" y="1922"/>
                    </a:cubicBezTo>
                    <a:cubicBezTo>
                      <a:pt x="919" y="1926"/>
                      <a:pt x="913" y="1928"/>
                      <a:pt x="908" y="1928"/>
                    </a:cubicBezTo>
                    <a:cubicBezTo>
                      <a:pt x="902" y="1928"/>
                      <a:pt x="896" y="1926"/>
                      <a:pt x="892" y="1922"/>
                    </a:cubicBezTo>
                    <a:cubicBezTo>
                      <a:pt x="796" y="1823"/>
                      <a:pt x="796" y="1823"/>
                      <a:pt x="796" y="1823"/>
                    </a:cubicBezTo>
                    <a:cubicBezTo>
                      <a:pt x="787" y="1814"/>
                      <a:pt x="787" y="1800"/>
                      <a:pt x="796" y="1791"/>
                    </a:cubicBezTo>
                    <a:cubicBezTo>
                      <a:pt x="895" y="1695"/>
                      <a:pt x="895" y="1695"/>
                      <a:pt x="895" y="1695"/>
                    </a:cubicBezTo>
                    <a:cubicBezTo>
                      <a:pt x="904" y="1686"/>
                      <a:pt x="918" y="1687"/>
                      <a:pt x="926" y="1695"/>
                    </a:cubicBezTo>
                    <a:cubicBezTo>
                      <a:pt x="935" y="1704"/>
                      <a:pt x="934" y="1718"/>
                      <a:pt x="926" y="1726"/>
                    </a:cubicBezTo>
                    <a:cubicBezTo>
                      <a:pt x="864" y="1787"/>
                      <a:pt x="864" y="1787"/>
                      <a:pt x="864" y="1787"/>
                    </a:cubicBezTo>
                    <a:cubicBezTo>
                      <a:pt x="1240" y="1779"/>
                      <a:pt x="1569" y="1511"/>
                      <a:pt x="1650" y="1143"/>
                    </a:cubicBezTo>
                    <a:cubicBezTo>
                      <a:pt x="1653" y="1131"/>
                      <a:pt x="1665" y="1124"/>
                      <a:pt x="1677" y="1126"/>
                    </a:cubicBezTo>
                    <a:cubicBezTo>
                      <a:pt x="1689" y="1129"/>
                      <a:pt x="1696" y="1141"/>
                      <a:pt x="1693" y="1152"/>
                    </a:cubicBezTo>
                    <a:close/>
                    <a:moveTo>
                      <a:pt x="900" y="107"/>
                    </a:moveTo>
                    <a:cubicBezTo>
                      <a:pt x="804" y="8"/>
                      <a:pt x="804" y="8"/>
                      <a:pt x="804" y="8"/>
                    </a:cubicBezTo>
                    <a:cubicBezTo>
                      <a:pt x="795" y="0"/>
                      <a:pt x="782" y="0"/>
                      <a:pt x="773" y="8"/>
                    </a:cubicBezTo>
                    <a:cubicBezTo>
                      <a:pt x="764" y="17"/>
                      <a:pt x="764" y="30"/>
                      <a:pt x="772" y="39"/>
                    </a:cubicBezTo>
                    <a:cubicBezTo>
                      <a:pt x="831" y="99"/>
                      <a:pt x="831" y="99"/>
                      <a:pt x="831" y="99"/>
                    </a:cubicBezTo>
                    <a:cubicBezTo>
                      <a:pt x="639" y="103"/>
                      <a:pt x="451" y="172"/>
                      <a:pt x="302" y="293"/>
                    </a:cubicBezTo>
                    <a:cubicBezTo>
                      <a:pt x="151" y="416"/>
                      <a:pt x="44" y="588"/>
                      <a:pt x="3" y="778"/>
                    </a:cubicBezTo>
                    <a:cubicBezTo>
                      <a:pt x="0" y="789"/>
                      <a:pt x="7" y="801"/>
                      <a:pt x="19" y="804"/>
                    </a:cubicBezTo>
                    <a:cubicBezTo>
                      <a:pt x="21" y="804"/>
                      <a:pt x="23" y="804"/>
                      <a:pt x="24" y="804"/>
                    </a:cubicBezTo>
                    <a:cubicBezTo>
                      <a:pt x="34" y="804"/>
                      <a:pt x="43" y="797"/>
                      <a:pt x="46" y="787"/>
                    </a:cubicBezTo>
                    <a:cubicBezTo>
                      <a:pt x="127" y="419"/>
                      <a:pt x="456" y="151"/>
                      <a:pt x="832" y="143"/>
                    </a:cubicBezTo>
                    <a:cubicBezTo>
                      <a:pt x="770" y="204"/>
                      <a:pt x="770" y="204"/>
                      <a:pt x="770" y="204"/>
                    </a:cubicBezTo>
                    <a:cubicBezTo>
                      <a:pt x="762" y="212"/>
                      <a:pt x="761" y="226"/>
                      <a:pt x="770" y="235"/>
                    </a:cubicBezTo>
                    <a:cubicBezTo>
                      <a:pt x="774" y="239"/>
                      <a:pt x="780" y="241"/>
                      <a:pt x="786" y="241"/>
                    </a:cubicBezTo>
                    <a:cubicBezTo>
                      <a:pt x="791" y="241"/>
                      <a:pt x="797" y="239"/>
                      <a:pt x="801" y="235"/>
                    </a:cubicBezTo>
                    <a:cubicBezTo>
                      <a:pt x="900" y="139"/>
                      <a:pt x="900" y="139"/>
                      <a:pt x="900" y="139"/>
                    </a:cubicBezTo>
                    <a:cubicBezTo>
                      <a:pt x="909" y="130"/>
                      <a:pt x="909" y="116"/>
                      <a:pt x="900" y="10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937" tIns="29468" rIns="58937" bIns="29468" numCol="1" anchor="t" anchorCtr="0" compatLnSpc="1">
                <a:prstTxWarp prst="textNoShape">
                  <a:avLst/>
                </a:prstTxWarp>
              </a:bodyPr>
              <a:lstStyle/>
              <a:p>
                <a:endParaRPr lang="en-US"/>
              </a:p>
            </p:txBody>
          </p:sp>
          <p:sp>
            <p:nvSpPr>
              <p:cNvPr id="10" name="Freeform 26">
                <a:extLst>
                  <a:ext uri="{FF2B5EF4-FFF2-40B4-BE49-F238E27FC236}">
                    <a16:creationId xmlns:a16="http://schemas.microsoft.com/office/drawing/2014/main" id="{C30A0278-A24A-CAB1-9C9D-779906F3D345}"/>
                  </a:ext>
                </a:extLst>
              </p:cNvPr>
              <p:cNvSpPr>
                <a:spLocks noEditPoints="1"/>
              </p:cNvSpPr>
              <p:nvPr/>
            </p:nvSpPr>
            <p:spPr bwMode="auto">
              <a:xfrm>
                <a:off x="2032" y="570"/>
                <a:ext cx="3616" cy="3176"/>
              </a:xfrm>
              <a:custGeom>
                <a:avLst/>
                <a:gdLst>
                  <a:gd name="T0" fmla="*/ 1922 w 1930"/>
                  <a:gd name="T1" fmla="*/ 804 h 1694"/>
                  <a:gd name="T2" fmla="*/ 1823 w 1930"/>
                  <a:gd name="T3" fmla="*/ 900 h 1694"/>
                  <a:gd name="T4" fmla="*/ 1807 w 1930"/>
                  <a:gd name="T5" fmla="*/ 907 h 1694"/>
                  <a:gd name="T6" fmla="*/ 1791 w 1930"/>
                  <a:gd name="T7" fmla="*/ 900 h 1694"/>
                  <a:gd name="T8" fmla="*/ 1695 w 1930"/>
                  <a:gd name="T9" fmla="*/ 801 h 1694"/>
                  <a:gd name="T10" fmla="*/ 1695 w 1930"/>
                  <a:gd name="T11" fmla="*/ 770 h 1694"/>
                  <a:gd name="T12" fmla="*/ 1726 w 1930"/>
                  <a:gd name="T13" fmla="*/ 770 h 1694"/>
                  <a:gd name="T14" fmla="*/ 1787 w 1930"/>
                  <a:gd name="T15" fmla="*/ 832 h 1694"/>
                  <a:gd name="T16" fmla="*/ 1143 w 1930"/>
                  <a:gd name="T17" fmla="*/ 46 h 1694"/>
                  <a:gd name="T18" fmla="*/ 1126 w 1930"/>
                  <a:gd name="T19" fmla="*/ 19 h 1694"/>
                  <a:gd name="T20" fmla="*/ 1152 w 1930"/>
                  <a:gd name="T21" fmla="*/ 3 h 1694"/>
                  <a:gd name="T22" fmla="*/ 1637 w 1930"/>
                  <a:gd name="T23" fmla="*/ 302 h 1694"/>
                  <a:gd name="T24" fmla="*/ 1831 w 1930"/>
                  <a:gd name="T25" fmla="*/ 831 h 1694"/>
                  <a:gd name="T26" fmla="*/ 1891 w 1930"/>
                  <a:gd name="T27" fmla="*/ 772 h 1694"/>
                  <a:gd name="T28" fmla="*/ 1922 w 1930"/>
                  <a:gd name="T29" fmla="*/ 773 h 1694"/>
                  <a:gd name="T30" fmla="*/ 1922 w 1930"/>
                  <a:gd name="T31" fmla="*/ 804 h 1694"/>
                  <a:gd name="T32" fmla="*/ 787 w 1930"/>
                  <a:gd name="T33" fmla="*/ 1651 h 1694"/>
                  <a:gd name="T34" fmla="*/ 143 w 1930"/>
                  <a:gd name="T35" fmla="*/ 864 h 1694"/>
                  <a:gd name="T36" fmla="*/ 204 w 1930"/>
                  <a:gd name="T37" fmla="*/ 926 h 1694"/>
                  <a:gd name="T38" fmla="*/ 219 w 1930"/>
                  <a:gd name="T39" fmla="*/ 932 h 1694"/>
                  <a:gd name="T40" fmla="*/ 235 w 1930"/>
                  <a:gd name="T41" fmla="*/ 926 h 1694"/>
                  <a:gd name="T42" fmla="*/ 235 w 1930"/>
                  <a:gd name="T43" fmla="*/ 895 h 1694"/>
                  <a:gd name="T44" fmla="*/ 139 w 1930"/>
                  <a:gd name="T45" fmla="*/ 796 h 1694"/>
                  <a:gd name="T46" fmla="*/ 107 w 1930"/>
                  <a:gd name="T47" fmla="*/ 796 h 1694"/>
                  <a:gd name="T48" fmla="*/ 8 w 1930"/>
                  <a:gd name="T49" fmla="*/ 892 h 1694"/>
                  <a:gd name="T50" fmla="*/ 8 w 1930"/>
                  <a:gd name="T51" fmla="*/ 923 h 1694"/>
                  <a:gd name="T52" fmla="*/ 39 w 1930"/>
                  <a:gd name="T53" fmla="*/ 924 h 1694"/>
                  <a:gd name="T54" fmla="*/ 99 w 1930"/>
                  <a:gd name="T55" fmla="*/ 865 h 1694"/>
                  <a:gd name="T56" fmla="*/ 293 w 1930"/>
                  <a:gd name="T57" fmla="*/ 1394 h 1694"/>
                  <a:gd name="T58" fmla="*/ 778 w 1930"/>
                  <a:gd name="T59" fmla="*/ 1693 h 1694"/>
                  <a:gd name="T60" fmla="*/ 782 w 1930"/>
                  <a:gd name="T61" fmla="*/ 1694 h 1694"/>
                  <a:gd name="T62" fmla="*/ 804 w 1930"/>
                  <a:gd name="T63" fmla="*/ 1677 h 1694"/>
                  <a:gd name="T64" fmla="*/ 787 w 1930"/>
                  <a:gd name="T65" fmla="*/ 1651 h 1694"/>
                  <a:gd name="T66" fmla="*/ 1473 w 1930"/>
                  <a:gd name="T67" fmla="*/ 848 h 1694"/>
                  <a:gd name="T68" fmla="*/ 965 w 1930"/>
                  <a:gd name="T69" fmla="*/ 1356 h 1694"/>
                  <a:gd name="T70" fmla="*/ 457 w 1930"/>
                  <a:gd name="T71" fmla="*/ 848 h 1694"/>
                  <a:gd name="T72" fmla="*/ 965 w 1930"/>
                  <a:gd name="T73" fmla="*/ 340 h 1694"/>
                  <a:gd name="T74" fmla="*/ 1473 w 1930"/>
                  <a:gd name="T75" fmla="*/ 848 h 1694"/>
                  <a:gd name="T76" fmla="*/ 1290 w 1930"/>
                  <a:gd name="T77" fmla="*/ 639 h 1694"/>
                  <a:gd name="T78" fmla="*/ 1259 w 1930"/>
                  <a:gd name="T79" fmla="*/ 640 h 1694"/>
                  <a:gd name="T80" fmla="*/ 921 w 1930"/>
                  <a:gd name="T81" fmla="*/ 988 h 1694"/>
                  <a:gd name="T82" fmla="*/ 735 w 1930"/>
                  <a:gd name="T83" fmla="*/ 819 h 1694"/>
                  <a:gd name="T84" fmla="*/ 704 w 1930"/>
                  <a:gd name="T85" fmla="*/ 820 h 1694"/>
                  <a:gd name="T86" fmla="*/ 705 w 1930"/>
                  <a:gd name="T87" fmla="*/ 851 h 1694"/>
                  <a:gd name="T88" fmla="*/ 907 w 1930"/>
                  <a:gd name="T89" fmla="*/ 1035 h 1694"/>
                  <a:gd name="T90" fmla="*/ 922 w 1930"/>
                  <a:gd name="T91" fmla="*/ 1041 h 1694"/>
                  <a:gd name="T92" fmla="*/ 937 w 1930"/>
                  <a:gd name="T93" fmla="*/ 1034 h 1694"/>
                  <a:gd name="T94" fmla="*/ 1290 w 1930"/>
                  <a:gd name="T95" fmla="*/ 671 h 1694"/>
                  <a:gd name="T96" fmla="*/ 1290 w 1930"/>
                  <a:gd name="T97" fmla="*/ 639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30" h="1694">
                    <a:moveTo>
                      <a:pt x="1922" y="804"/>
                    </a:moveTo>
                    <a:cubicBezTo>
                      <a:pt x="1823" y="900"/>
                      <a:pt x="1823" y="900"/>
                      <a:pt x="1823" y="900"/>
                    </a:cubicBezTo>
                    <a:cubicBezTo>
                      <a:pt x="1818" y="905"/>
                      <a:pt x="1813" y="907"/>
                      <a:pt x="1807" y="907"/>
                    </a:cubicBezTo>
                    <a:cubicBezTo>
                      <a:pt x="1801" y="907"/>
                      <a:pt x="1796" y="904"/>
                      <a:pt x="1791" y="900"/>
                    </a:cubicBezTo>
                    <a:cubicBezTo>
                      <a:pt x="1695" y="801"/>
                      <a:pt x="1695" y="801"/>
                      <a:pt x="1695" y="801"/>
                    </a:cubicBezTo>
                    <a:cubicBezTo>
                      <a:pt x="1686" y="792"/>
                      <a:pt x="1687" y="778"/>
                      <a:pt x="1695" y="770"/>
                    </a:cubicBezTo>
                    <a:cubicBezTo>
                      <a:pt x="1704" y="761"/>
                      <a:pt x="1718" y="762"/>
                      <a:pt x="1726" y="770"/>
                    </a:cubicBezTo>
                    <a:cubicBezTo>
                      <a:pt x="1787" y="832"/>
                      <a:pt x="1787" y="832"/>
                      <a:pt x="1787" y="832"/>
                    </a:cubicBezTo>
                    <a:cubicBezTo>
                      <a:pt x="1779" y="456"/>
                      <a:pt x="1511" y="127"/>
                      <a:pt x="1143" y="46"/>
                    </a:cubicBezTo>
                    <a:cubicBezTo>
                      <a:pt x="1131" y="43"/>
                      <a:pt x="1124" y="31"/>
                      <a:pt x="1126" y="19"/>
                    </a:cubicBezTo>
                    <a:cubicBezTo>
                      <a:pt x="1129" y="8"/>
                      <a:pt x="1141" y="0"/>
                      <a:pt x="1152" y="3"/>
                    </a:cubicBezTo>
                    <a:cubicBezTo>
                      <a:pt x="1342" y="44"/>
                      <a:pt x="1514" y="151"/>
                      <a:pt x="1637" y="302"/>
                    </a:cubicBezTo>
                    <a:cubicBezTo>
                      <a:pt x="1759" y="451"/>
                      <a:pt x="1827" y="639"/>
                      <a:pt x="1831" y="831"/>
                    </a:cubicBezTo>
                    <a:cubicBezTo>
                      <a:pt x="1891" y="772"/>
                      <a:pt x="1891" y="772"/>
                      <a:pt x="1891" y="772"/>
                    </a:cubicBezTo>
                    <a:cubicBezTo>
                      <a:pt x="1900" y="764"/>
                      <a:pt x="1914" y="764"/>
                      <a:pt x="1922" y="773"/>
                    </a:cubicBezTo>
                    <a:cubicBezTo>
                      <a:pt x="1930" y="781"/>
                      <a:pt x="1930" y="795"/>
                      <a:pt x="1922" y="804"/>
                    </a:cubicBezTo>
                    <a:close/>
                    <a:moveTo>
                      <a:pt x="787" y="1651"/>
                    </a:moveTo>
                    <a:cubicBezTo>
                      <a:pt x="419" y="1569"/>
                      <a:pt x="151" y="1240"/>
                      <a:pt x="143" y="864"/>
                    </a:cubicBezTo>
                    <a:cubicBezTo>
                      <a:pt x="204" y="926"/>
                      <a:pt x="204" y="926"/>
                      <a:pt x="204" y="926"/>
                    </a:cubicBezTo>
                    <a:cubicBezTo>
                      <a:pt x="208" y="930"/>
                      <a:pt x="214" y="932"/>
                      <a:pt x="219" y="932"/>
                    </a:cubicBezTo>
                    <a:cubicBezTo>
                      <a:pt x="225" y="932"/>
                      <a:pt x="230" y="930"/>
                      <a:pt x="235" y="926"/>
                    </a:cubicBezTo>
                    <a:cubicBezTo>
                      <a:pt x="243" y="918"/>
                      <a:pt x="244" y="904"/>
                      <a:pt x="235" y="895"/>
                    </a:cubicBezTo>
                    <a:cubicBezTo>
                      <a:pt x="139" y="796"/>
                      <a:pt x="139" y="796"/>
                      <a:pt x="139" y="796"/>
                    </a:cubicBezTo>
                    <a:cubicBezTo>
                      <a:pt x="130" y="787"/>
                      <a:pt x="116" y="787"/>
                      <a:pt x="107" y="796"/>
                    </a:cubicBezTo>
                    <a:cubicBezTo>
                      <a:pt x="8" y="892"/>
                      <a:pt x="8" y="892"/>
                      <a:pt x="8" y="892"/>
                    </a:cubicBezTo>
                    <a:cubicBezTo>
                      <a:pt x="0" y="901"/>
                      <a:pt x="0" y="915"/>
                      <a:pt x="8" y="923"/>
                    </a:cubicBezTo>
                    <a:cubicBezTo>
                      <a:pt x="16" y="932"/>
                      <a:pt x="30" y="932"/>
                      <a:pt x="39" y="924"/>
                    </a:cubicBezTo>
                    <a:cubicBezTo>
                      <a:pt x="99" y="865"/>
                      <a:pt x="99" y="865"/>
                      <a:pt x="99" y="865"/>
                    </a:cubicBezTo>
                    <a:cubicBezTo>
                      <a:pt x="103" y="1057"/>
                      <a:pt x="172" y="1245"/>
                      <a:pt x="293" y="1394"/>
                    </a:cubicBezTo>
                    <a:cubicBezTo>
                      <a:pt x="416" y="1545"/>
                      <a:pt x="588" y="1652"/>
                      <a:pt x="778" y="1693"/>
                    </a:cubicBezTo>
                    <a:cubicBezTo>
                      <a:pt x="779" y="1694"/>
                      <a:pt x="781" y="1694"/>
                      <a:pt x="782" y="1694"/>
                    </a:cubicBezTo>
                    <a:cubicBezTo>
                      <a:pt x="792" y="1694"/>
                      <a:pt x="802" y="1687"/>
                      <a:pt x="804" y="1677"/>
                    </a:cubicBezTo>
                    <a:cubicBezTo>
                      <a:pt x="806" y="1665"/>
                      <a:pt x="799" y="1653"/>
                      <a:pt x="787" y="1651"/>
                    </a:cubicBezTo>
                    <a:close/>
                    <a:moveTo>
                      <a:pt x="1473" y="848"/>
                    </a:moveTo>
                    <a:cubicBezTo>
                      <a:pt x="1473" y="1129"/>
                      <a:pt x="1246" y="1356"/>
                      <a:pt x="965" y="1356"/>
                    </a:cubicBezTo>
                    <a:cubicBezTo>
                      <a:pt x="684" y="1356"/>
                      <a:pt x="457" y="1129"/>
                      <a:pt x="457" y="848"/>
                    </a:cubicBezTo>
                    <a:cubicBezTo>
                      <a:pt x="457" y="567"/>
                      <a:pt x="684" y="340"/>
                      <a:pt x="965" y="340"/>
                    </a:cubicBezTo>
                    <a:cubicBezTo>
                      <a:pt x="1246" y="340"/>
                      <a:pt x="1473" y="567"/>
                      <a:pt x="1473" y="848"/>
                    </a:cubicBezTo>
                    <a:close/>
                    <a:moveTo>
                      <a:pt x="1290" y="639"/>
                    </a:moveTo>
                    <a:cubicBezTo>
                      <a:pt x="1281" y="631"/>
                      <a:pt x="1267" y="631"/>
                      <a:pt x="1259" y="640"/>
                    </a:cubicBezTo>
                    <a:cubicBezTo>
                      <a:pt x="921" y="988"/>
                      <a:pt x="921" y="988"/>
                      <a:pt x="921" y="988"/>
                    </a:cubicBezTo>
                    <a:cubicBezTo>
                      <a:pt x="735" y="819"/>
                      <a:pt x="735" y="819"/>
                      <a:pt x="735" y="819"/>
                    </a:cubicBezTo>
                    <a:cubicBezTo>
                      <a:pt x="726" y="810"/>
                      <a:pt x="712" y="811"/>
                      <a:pt x="704" y="820"/>
                    </a:cubicBezTo>
                    <a:cubicBezTo>
                      <a:pt x="696" y="829"/>
                      <a:pt x="696" y="843"/>
                      <a:pt x="705" y="851"/>
                    </a:cubicBezTo>
                    <a:cubicBezTo>
                      <a:pt x="907" y="1035"/>
                      <a:pt x="907" y="1035"/>
                      <a:pt x="907" y="1035"/>
                    </a:cubicBezTo>
                    <a:cubicBezTo>
                      <a:pt x="911" y="1039"/>
                      <a:pt x="916" y="1041"/>
                      <a:pt x="922" y="1041"/>
                    </a:cubicBezTo>
                    <a:cubicBezTo>
                      <a:pt x="927" y="1041"/>
                      <a:pt x="933" y="1039"/>
                      <a:pt x="937" y="1034"/>
                    </a:cubicBezTo>
                    <a:cubicBezTo>
                      <a:pt x="1290" y="671"/>
                      <a:pt x="1290" y="671"/>
                      <a:pt x="1290" y="671"/>
                    </a:cubicBezTo>
                    <a:cubicBezTo>
                      <a:pt x="1299" y="662"/>
                      <a:pt x="1299" y="648"/>
                      <a:pt x="1290" y="63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937" tIns="29468" rIns="58937" bIns="29468" numCol="1" anchor="t" anchorCtr="0" compatLnSpc="1">
                <a:prstTxWarp prst="textNoShape">
                  <a:avLst/>
                </a:prstTxWarp>
              </a:bodyPr>
              <a:lstStyle/>
              <a:p>
                <a:endParaRPr lang="en-US"/>
              </a:p>
            </p:txBody>
          </p:sp>
        </p:grpSp>
        <p:sp>
          <p:nvSpPr>
            <p:cNvPr id="59" name="Oval 58">
              <a:extLst>
                <a:ext uri="{FF2B5EF4-FFF2-40B4-BE49-F238E27FC236}">
                  <a16:creationId xmlns:a16="http://schemas.microsoft.com/office/drawing/2014/main" id="{FD7B6341-E8C6-163F-9C28-F2D6860CED2F}"/>
                </a:ext>
              </a:extLst>
            </p:cNvPr>
            <p:cNvSpPr/>
            <p:nvPr/>
          </p:nvSpPr>
          <p:spPr>
            <a:xfrm>
              <a:off x="1173595" y="2315520"/>
              <a:ext cx="1117600" cy="1117600"/>
            </a:xfrm>
            <a:prstGeom prst="ellipse">
              <a:avLst/>
            </a:prstGeom>
            <a:grp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err="1">
                <a:solidFill>
                  <a:schemeClr val="bg1">
                    <a:lumMod val="50000"/>
                  </a:schemeClr>
                </a:solidFill>
              </a:endParaRPr>
            </a:p>
          </p:txBody>
        </p:sp>
      </p:grpSp>
      <p:grpSp>
        <p:nvGrpSpPr>
          <p:cNvPr id="48" name="Group 47">
            <a:extLst>
              <a:ext uri="{FF2B5EF4-FFF2-40B4-BE49-F238E27FC236}">
                <a16:creationId xmlns:a16="http://schemas.microsoft.com/office/drawing/2014/main" id="{155FE217-1DB9-7F1E-CC03-EFE109B0C292}"/>
              </a:ext>
            </a:extLst>
          </p:cNvPr>
          <p:cNvGrpSpPr/>
          <p:nvPr/>
        </p:nvGrpSpPr>
        <p:grpSpPr>
          <a:xfrm>
            <a:off x="630000" y="3805320"/>
            <a:ext cx="902988" cy="902988"/>
            <a:chOff x="1173595" y="3590708"/>
            <a:chExt cx="1117600" cy="1117600"/>
          </a:xfrm>
        </p:grpSpPr>
        <p:grpSp>
          <p:nvGrpSpPr>
            <p:cNvPr id="11" name="bcgIcons_Scalable">
              <a:extLst>
                <a:ext uri="{FF2B5EF4-FFF2-40B4-BE49-F238E27FC236}">
                  <a16:creationId xmlns:a16="http://schemas.microsoft.com/office/drawing/2014/main" id="{917BBE00-6E93-E022-3461-7110A09C2090}"/>
                </a:ext>
              </a:extLst>
            </p:cNvPr>
            <p:cNvGrpSpPr>
              <a:grpSpLocks noChangeAspect="1"/>
            </p:cNvGrpSpPr>
            <p:nvPr/>
          </p:nvGrpSpPr>
          <p:grpSpPr bwMode="auto">
            <a:xfrm>
              <a:off x="1346581" y="3763336"/>
              <a:ext cx="771628" cy="772343"/>
              <a:chOff x="1682" y="0"/>
              <a:chExt cx="4316" cy="4320"/>
            </a:xfrm>
          </p:grpSpPr>
          <p:sp>
            <p:nvSpPr>
              <p:cNvPr id="12" name="AutoShape 18">
                <a:extLst>
                  <a:ext uri="{FF2B5EF4-FFF2-40B4-BE49-F238E27FC236}">
                    <a16:creationId xmlns:a16="http://schemas.microsoft.com/office/drawing/2014/main" id="{C09A7574-2AE9-72D1-FB39-B9BF040A00FB}"/>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8582" tIns="39291" rIns="78582" bIns="39291" numCol="1" anchor="t" anchorCtr="0" compatLnSpc="1">
                <a:prstTxWarp prst="textNoShape">
                  <a:avLst/>
                </a:prstTxWarp>
              </a:bodyPr>
              <a:lstStyle/>
              <a:p>
                <a:endParaRPr lang="en-US"/>
              </a:p>
            </p:txBody>
          </p:sp>
          <p:sp>
            <p:nvSpPr>
              <p:cNvPr id="13" name="Freeform 20">
                <a:extLst>
                  <a:ext uri="{FF2B5EF4-FFF2-40B4-BE49-F238E27FC236}">
                    <a16:creationId xmlns:a16="http://schemas.microsoft.com/office/drawing/2014/main" id="{D24029D9-2601-10A8-3DAA-20AC057576CD}"/>
                  </a:ext>
                </a:extLst>
              </p:cNvPr>
              <p:cNvSpPr>
                <a:spLocks noEditPoints="1"/>
              </p:cNvSpPr>
              <p:nvPr/>
            </p:nvSpPr>
            <p:spPr bwMode="auto">
              <a:xfrm>
                <a:off x="2171" y="493"/>
                <a:ext cx="3316" cy="3338"/>
              </a:xfrm>
              <a:custGeom>
                <a:avLst/>
                <a:gdLst>
                  <a:gd name="T0" fmla="*/ 1770 w 1770"/>
                  <a:gd name="T1" fmla="*/ 22 h 1780"/>
                  <a:gd name="T2" fmla="*/ 1770 w 1770"/>
                  <a:gd name="T3" fmla="*/ 1474 h 1780"/>
                  <a:gd name="T4" fmla="*/ 1748 w 1770"/>
                  <a:gd name="T5" fmla="*/ 1496 h 1780"/>
                  <a:gd name="T6" fmla="*/ 740 w 1770"/>
                  <a:gd name="T7" fmla="*/ 1496 h 1780"/>
                  <a:gd name="T8" fmla="*/ 740 w 1770"/>
                  <a:gd name="T9" fmla="*/ 1452 h 1780"/>
                  <a:gd name="T10" fmla="*/ 1726 w 1770"/>
                  <a:gd name="T11" fmla="*/ 1452 h 1780"/>
                  <a:gd name="T12" fmla="*/ 1726 w 1770"/>
                  <a:gd name="T13" fmla="*/ 44 h 1780"/>
                  <a:gd name="T14" fmla="*/ 317 w 1770"/>
                  <a:gd name="T15" fmla="*/ 44 h 1780"/>
                  <a:gd name="T16" fmla="*/ 317 w 1770"/>
                  <a:gd name="T17" fmla="*/ 1039 h 1780"/>
                  <a:gd name="T18" fmla="*/ 273 w 1770"/>
                  <a:gd name="T19" fmla="*/ 1039 h 1780"/>
                  <a:gd name="T20" fmla="*/ 273 w 1770"/>
                  <a:gd name="T21" fmla="*/ 22 h 1780"/>
                  <a:gd name="T22" fmla="*/ 295 w 1770"/>
                  <a:gd name="T23" fmla="*/ 0 h 1780"/>
                  <a:gd name="T24" fmla="*/ 1748 w 1770"/>
                  <a:gd name="T25" fmla="*/ 0 h 1780"/>
                  <a:gd name="T26" fmla="*/ 1770 w 1770"/>
                  <a:gd name="T27" fmla="*/ 22 h 1780"/>
                  <a:gd name="T28" fmla="*/ 1393 w 1770"/>
                  <a:gd name="T29" fmla="*/ 409 h 1780"/>
                  <a:gd name="T30" fmla="*/ 1393 w 1770"/>
                  <a:gd name="T31" fmla="*/ 823 h 1780"/>
                  <a:gd name="T32" fmla="*/ 1371 w 1770"/>
                  <a:gd name="T33" fmla="*/ 845 h 1780"/>
                  <a:gd name="T34" fmla="*/ 1349 w 1770"/>
                  <a:gd name="T35" fmla="*/ 823 h 1780"/>
                  <a:gd name="T36" fmla="*/ 1349 w 1770"/>
                  <a:gd name="T37" fmla="*/ 462 h 1780"/>
                  <a:gd name="T38" fmla="*/ 696 w 1770"/>
                  <a:gd name="T39" fmla="*/ 1114 h 1780"/>
                  <a:gd name="T40" fmla="*/ 696 w 1770"/>
                  <a:gd name="T41" fmla="*/ 1758 h 1780"/>
                  <a:gd name="T42" fmla="*/ 674 w 1770"/>
                  <a:gd name="T43" fmla="*/ 1780 h 1780"/>
                  <a:gd name="T44" fmla="*/ 22 w 1770"/>
                  <a:gd name="T45" fmla="*/ 1780 h 1780"/>
                  <a:gd name="T46" fmla="*/ 0 w 1770"/>
                  <a:gd name="T47" fmla="*/ 1758 h 1780"/>
                  <a:gd name="T48" fmla="*/ 0 w 1770"/>
                  <a:gd name="T49" fmla="*/ 1105 h 1780"/>
                  <a:gd name="T50" fmla="*/ 22 w 1770"/>
                  <a:gd name="T51" fmla="*/ 1083 h 1780"/>
                  <a:gd name="T52" fmla="*/ 665 w 1770"/>
                  <a:gd name="T53" fmla="*/ 1083 h 1780"/>
                  <a:gd name="T54" fmla="*/ 1317 w 1770"/>
                  <a:gd name="T55" fmla="*/ 431 h 1780"/>
                  <a:gd name="T56" fmla="*/ 956 w 1770"/>
                  <a:gd name="T57" fmla="*/ 431 h 1780"/>
                  <a:gd name="T58" fmla="*/ 934 w 1770"/>
                  <a:gd name="T59" fmla="*/ 409 h 1780"/>
                  <a:gd name="T60" fmla="*/ 956 w 1770"/>
                  <a:gd name="T61" fmla="*/ 387 h 1780"/>
                  <a:gd name="T62" fmla="*/ 1371 w 1770"/>
                  <a:gd name="T63" fmla="*/ 387 h 1780"/>
                  <a:gd name="T64" fmla="*/ 1375 w 1770"/>
                  <a:gd name="T65" fmla="*/ 387 h 1780"/>
                  <a:gd name="T66" fmla="*/ 1375 w 1770"/>
                  <a:gd name="T67" fmla="*/ 387 h 1780"/>
                  <a:gd name="T68" fmla="*/ 1379 w 1770"/>
                  <a:gd name="T69" fmla="*/ 388 h 1780"/>
                  <a:gd name="T70" fmla="*/ 1379 w 1770"/>
                  <a:gd name="T71" fmla="*/ 388 h 1780"/>
                  <a:gd name="T72" fmla="*/ 1383 w 1770"/>
                  <a:gd name="T73" fmla="*/ 390 h 1780"/>
                  <a:gd name="T74" fmla="*/ 1383 w 1770"/>
                  <a:gd name="T75" fmla="*/ 390 h 1780"/>
                  <a:gd name="T76" fmla="*/ 1389 w 1770"/>
                  <a:gd name="T77" fmla="*/ 396 h 1780"/>
                  <a:gd name="T78" fmla="*/ 1389 w 1770"/>
                  <a:gd name="T79" fmla="*/ 397 h 1780"/>
                  <a:gd name="T80" fmla="*/ 1391 w 1770"/>
                  <a:gd name="T81" fmla="*/ 400 h 1780"/>
                  <a:gd name="T82" fmla="*/ 1391 w 1770"/>
                  <a:gd name="T83" fmla="*/ 401 h 1780"/>
                  <a:gd name="T84" fmla="*/ 1392 w 1770"/>
                  <a:gd name="T85" fmla="*/ 404 h 1780"/>
                  <a:gd name="T86" fmla="*/ 1392 w 1770"/>
                  <a:gd name="T87" fmla="*/ 405 h 1780"/>
                  <a:gd name="T88" fmla="*/ 1393 w 1770"/>
                  <a:gd name="T89" fmla="*/ 409 h 1780"/>
                  <a:gd name="T90" fmla="*/ 652 w 1770"/>
                  <a:gd name="T91" fmla="*/ 1127 h 1780"/>
                  <a:gd name="T92" fmla="*/ 44 w 1770"/>
                  <a:gd name="T93" fmla="*/ 1127 h 1780"/>
                  <a:gd name="T94" fmla="*/ 44 w 1770"/>
                  <a:gd name="T95" fmla="*/ 1736 h 1780"/>
                  <a:gd name="T96" fmla="*/ 652 w 1770"/>
                  <a:gd name="T97" fmla="*/ 1736 h 1780"/>
                  <a:gd name="T98" fmla="*/ 652 w 1770"/>
                  <a:gd name="T99" fmla="*/ 1127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70" h="1780">
                    <a:moveTo>
                      <a:pt x="1770" y="22"/>
                    </a:moveTo>
                    <a:cubicBezTo>
                      <a:pt x="1770" y="1474"/>
                      <a:pt x="1770" y="1474"/>
                      <a:pt x="1770" y="1474"/>
                    </a:cubicBezTo>
                    <a:cubicBezTo>
                      <a:pt x="1770" y="1486"/>
                      <a:pt x="1760" y="1496"/>
                      <a:pt x="1748" y="1496"/>
                    </a:cubicBezTo>
                    <a:cubicBezTo>
                      <a:pt x="740" y="1496"/>
                      <a:pt x="740" y="1496"/>
                      <a:pt x="740" y="1496"/>
                    </a:cubicBezTo>
                    <a:cubicBezTo>
                      <a:pt x="740" y="1452"/>
                      <a:pt x="740" y="1452"/>
                      <a:pt x="740" y="1452"/>
                    </a:cubicBezTo>
                    <a:cubicBezTo>
                      <a:pt x="1726" y="1452"/>
                      <a:pt x="1726" y="1452"/>
                      <a:pt x="1726" y="1452"/>
                    </a:cubicBezTo>
                    <a:cubicBezTo>
                      <a:pt x="1726" y="44"/>
                      <a:pt x="1726" y="44"/>
                      <a:pt x="1726" y="44"/>
                    </a:cubicBezTo>
                    <a:cubicBezTo>
                      <a:pt x="317" y="44"/>
                      <a:pt x="317" y="44"/>
                      <a:pt x="317" y="44"/>
                    </a:cubicBezTo>
                    <a:cubicBezTo>
                      <a:pt x="317" y="1039"/>
                      <a:pt x="317" y="1039"/>
                      <a:pt x="317" y="1039"/>
                    </a:cubicBezTo>
                    <a:cubicBezTo>
                      <a:pt x="273" y="1039"/>
                      <a:pt x="273" y="1039"/>
                      <a:pt x="273" y="1039"/>
                    </a:cubicBezTo>
                    <a:cubicBezTo>
                      <a:pt x="273" y="22"/>
                      <a:pt x="273" y="22"/>
                      <a:pt x="273" y="22"/>
                    </a:cubicBezTo>
                    <a:cubicBezTo>
                      <a:pt x="273" y="9"/>
                      <a:pt x="283" y="0"/>
                      <a:pt x="295" y="0"/>
                    </a:cubicBezTo>
                    <a:cubicBezTo>
                      <a:pt x="1748" y="0"/>
                      <a:pt x="1748" y="0"/>
                      <a:pt x="1748" y="0"/>
                    </a:cubicBezTo>
                    <a:cubicBezTo>
                      <a:pt x="1760" y="0"/>
                      <a:pt x="1770" y="9"/>
                      <a:pt x="1770" y="22"/>
                    </a:cubicBezTo>
                    <a:close/>
                    <a:moveTo>
                      <a:pt x="1393" y="409"/>
                    </a:moveTo>
                    <a:cubicBezTo>
                      <a:pt x="1393" y="823"/>
                      <a:pt x="1393" y="823"/>
                      <a:pt x="1393" y="823"/>
                    </a:cubicBezTo>
                    <a:cubicBezTo>
                      <a:pt x="1393" y="835"/>
                      <a:pt x="1383" y="845"/>
                      <a:pt x="1371" y="845"/>
                    </a:cubicBezTo>
                    <a:cubicBezTo>
                      <a:pt x="1358" y="845"/>
                      <a:pt x="1349" y="835"/>
                      <a:pt x="1349" y="823"/>
                    </a:cubicBezTo>
                    <a:cubicBezTo>
                      <a:pt x="1349" y="462"/>
                      <a:pt x="1349" y="462"/>
                      <a:pt x="1349" y="462"/>
                    </a:cubicBezTo>
                    <a:cubicBezTo>
                      <a:pt x="696" y="1114"/>
                      <a:pt x="696" y="1114"/>
                      <a:pt x="696" y="1114"/>
                    </a:cubicBezTo>
                    <a:cubicBezTo>
                      <a:pt x="696" y="1758"/>
                      <a:pt x="696" y="1758"/>
                      <a:pt x="696" y="1758"/>
                    </a:cubicBezTo>
                    <a:cubicBezTo>
                      <a:pt x="696" y="1770"/>
                      <a:pt x="686" y="1780"/>
                      <a:pt x="674" y="1780"/>
                    </a:cubicBezTo>
                    <a:cubicBezTo>
                      <a:pt x="22" y="1780"/>
                      <a:pt x="22" y="1780"/>
                      <a:pt x="22" y="1780"/>
                    </a:cubicBezTo>
                    <a:cubicBezTo>
                      <a:pt x="9" y="1780"/>
                      <a:pt x="0" y="1770"/>
                      <a:pt x="0" y="1758"/>
                    </a:cubicBezTo>
                    <a:cubicBezTo>
                      <a:pt x="0" y="1105"/>
                      <a:pt x="0" y="1105"/>
                      <a:pt x="0" y="1105"/>
                    </a:cubicBezTo>
                    <a:cubicBezTo>
                      <a:pt x="0" y="1093"/>
                      <a:pt x="9" y="1083"/>
                      <a:pt x="22" y="1083"/>
                    </a:cubicBezTo>
                    <a:cubicBezTo>
                      <a:pt x="665" y="1083"/>
                      <a:pt x="665" y="1083"/>
                      <a:pt x="665" y="1083"/>
                    </a:cubicBezTo>
                    <a:cubicBezTo>
                      <a:pt x="1317" y="431"/>
                      <a:pt x="1317" y="431"/>
                      <a:pt x="1317" y="431"/>
                    </a:cubicBezTo>
                    <a:cubicBezTo>
                      <a:pt x="956" y="431"/>
                      <a:pt x="956" y="431"/>
                      <a:pt x="956" y="431"/>
                    </a:cubicBezTo>
                    <a:cubicBezTo>
                      <a:pt x="944" y="431"/>
                      <a:pt x="934" y="421"/>
                      <a:pt x="934" y="409"/>
                    </a:cubicBezTo>
                    <a:cubicBezTo>
                      <a:pt x="934" y="396"/>
                      <a:pt x="944" y="387"/>
                      <a:pt x="956" y="387"/>
                    </a:cubicBezTo>
                    <a:cubicBezTo>
                      <a:pt x="1371" y="387"/>
                      <a:pt x="1371" y="387"/>
                      <a:pt x="1371" y="387"/>
                    </a:cubicBezTo>
                    <a:cubicBezTo>
                      <a:pt x="1372" y="387"/>
                      <a:pt x="1373" y="387"/>
                      <a:pt x="1375" y="387"/>
                    </a:cubicBezTo>
                    <a:cubicBezTo>
                      <a:pt x="1375" y="387"/>
                      <a:pt x="1375" y="387"/>
                      <a:pt x="1375" y="387"/>
                    </a:cubicBezTo>
                    <a:cubicBezTo>
                      <a:pt x="1376" y="387"/>
                      <a:pt x="1377" y="388"/>
                      <a:pt x="1379" y="388"/>
                    </a:cubicBezTo>
                    <a:cubicBezTo>
                      <a:pt x="1379" y="388"/>
                      <a:pt x="1379" y="388"/>
                      <a:pt x="1379" y="388"/>
                    </a:cubicBezTo>
                    <a:cubicBezTo>
                      <a:pt x="1380" y="389"/>
                      <a:pt x="1381" y="389"/>
                      <a:pt x="1383" y="390"/>
                    </a:cubicBezTo>
                    <a:cubicBezTo>
                      <a:pt x="1383" y="390"/>
                      <a:pt x="1383" y="390"/>
                      <a:pt x="1383" y="390"/>
                    </a:cubicBezTo>
                    <a:cubicBezTo>
                      <a:pt x="1385" y="392"/>
                      <a:pt x="1387" y="394"/>
                      <a:pt x="1389" y="396"/>
                    </a:cubicBezTo>
                    <a:cubicBezTo>
                      <a:pt x="1389" y="396"/>
                      <a:pt x="1389" y="397"/>
                      <a:pt x="1389" y="397"/>
                    </a:cubicBezTo>
                    <a:cubicBezTo>
                      <a:pt x="1390" y="398"/>
                      <a:pt x="1390" y="399"/>
                      <a:pt x="1391" y="400"/>
                    </a:cubicBezTo>
                    <a:cubicBezTo>
                      <a:pt x="1391" y="400"/>
                      <a:pt x="1391" y="400"/>
                      <a:pt x="1391" y="401"/>
                    </a:cubicBezTo>
                    <a:cubicBezTo>
                      <a:pt x="1392" y="402"/>
                      <a:pt x="1392" y="403"/>
                      <a:pt x="1392" y="404"/>
                    </a:cubicBezTo>
                    <a:cubicBezTo>
                      <a:pt x="1392" y="404"/>
                      <a:pt x="1392" y="404"/>
                      <a:pt x="1392" y="405"/>
                    </a:cubicBezTo>
                    <a:cubicBezTo>
                      <a:pt x="1392" y="406"/>
                      <a:pt x="1393" y="407"/>
                      <a:pt x="1393" y="409"/>
                    </a:cubicBezTo>
                    <a:close/>
                    <a:moveTo>
                      <a:pt x="652" y="1127"/>
                    </a:moveTo>
                    <a:cubicBezTo>
                      <a:pt x="44" y="1127"/>
                      <a:pt x="44" y="1127"/>
                      <a:pt x="44" y="1127"/>
                    </a:cubicBezTo>
                    <a:cubicBezTo>
                      <a:pt x="44" y="1736"/>
                      <a:pt x="44" y="1736"/>
                      <a:pt x="44" y="1736"/>
                    </a:cubicBezTo>
                    <a:cubicBezTo>
                      <a:pt x="652" y="1736"/>
                      <a:pt x="652" y="1736"/>
                      <a:pt x="652" y="1736"/>
                    </a:cubicBezTo>
                    <a:lnTo>
                      <a:pt x="652" y="11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582" tIns="39291" rIns="78582" bIns="39291" numCol="1" anchor="t" anchorCtr="0" compatLnSpc="1">
                <a:prstTxWarp prst="textNoShape">
                  <a:avLst/>
                </a:prstTxWarp>
              </a:bodyPr>
              <a:lstStyle/>
              <a:p>
                <a:endParaRPr lang="en-US"/>
              </a:p>
            </p:txBody>
          </p:sp>
          <p:sp>
            <p:nvSpPr>
              <p:cNvPr id="14" name="Freeform 21">
                <a:extLst>
                  <a:ext uri="{FF2B5EF4-FFF2-40B4-BE49-F238E27FC236}">
                    <a16:creationId xmlns:a16="http://schemas.microsoft.com/office/drawing/2014/main" id="{B8B7657E-F5EF-D20F-1816-1D8DDBE2114E}"/>
                  </a:ext>
                </a:extLst>
              </p:cNvPr>
              <p:cNvSpPr>
                <a:spLocks noEditPoints="1"/>
              </p:cNvSpPr>
              <p:nvPr/>
            </p:nvSpPr>
            <p:spPr bwMode="auto">
              <a:xfrm>
                <a:off x="2336" y="656"/>
                <a:ext cx="2986" cy="3010"/>
              </a:xfrm>
              <a:custGeom>
                <a:avLst/>
                <a:gdLst>
                  <a:gd name="T0" fmla="*/ 284 w 1594"/>
                  <a:gd name="T1" fmla="*/ 0 h 1605"/>
                  <a:gd name="T2" fmla="*/ 1584 w 1594"/>
                  <a:gd name="T3" fmla="*/ 0 h 1605"/>
                  <a:gd name="T4" fmla="*/ 1594 w 1594"/>
                  <a:gd name="T5" fmla="*/ 10 h 1605"/>
                  <a:gd name="T6" fmla="*/ 1594 w 1594"/>
                  <a:gd name="T7" fmla="*/ 1312 h 1605"/>
                  <a:gd name="T8" fmla="*/ 1584 w 1594"/>
                  <a:gd name="T9" fmla="*/ 1322 h 1605"/>
                  <a:gd name="T10" fmla="*/ 652 w 1594"/>
                  <a:gd name="T11" fmla="*/ 1322 h 1605"/>
                  <a:gd name="T12" fmla="*/ 652 w 1594"/>
                  <a:gd name="T13" fmla="*/ 1046 h 1605"/>
                  <a:gd name="T14" fmla="*/ 1217 w 1594"/>
                  <a:gd name="T15" fmla="*/ 481 h 1605"/>
                  <a:gd name="T16" fmla="*/ 1217 w 1594"/>
                  <a:gd name="T17" fmla="*/ 736 h 1605"/>
                  <a:gd name="T18" fmla="*/ 1281 w 1594"/>
                  <a:gd name="T19" fmla="*/ 802 h 1605"/>
                  <a:gd name="T20" fmla="*/ 1349 w 1594"/>
                  <a:gd name="T21" fmla="*/ 734 h 1605"/>
                  <a:gd name="T22" fmla="*/ 1349 w 1594"/>
                  <a:gd name="T23" fmla="*/ 296 h 1605"/>
                  <a:gd name="T24" fmla="*/ 1309 w 1594"/>
                  <a:gd name="T25" fmla="*/ 256 h 1605"/>
                  <a:gd name="T26" fmla="*/ 868 w 1594"/>
                  <a:gd name="T27" fmla="*/ 256 h 1605"/>
                  <a:gd name="T28" fmla="*/ 802 w 1594"/>
                  <a:gd name="T29" fmla="*/ 322 h 1605"/>
                  <a:gd name="T30" fmla="*/ 802 w 1594"/>
                  <a:gd name="T31" fmla="*/ 322 h 1605"/>
                  <a:gd name="T32" fmla="*/ 868 w 1594"/>
                  <a:gd name="T33" fmla="*/ 388 h 1605"/>
                  <a:gd name="T34" fmla="*/ 1123 w 1594"/>
                  <a:gd name="T35" fmla="*/ 388 h 1605"/>
                  <a:gd name="T36" fmla="*/ 559 w 1594"/>
                  <a:gd name="T37" fmla="*/ 952 h 1605"/>
                  <a:gd name="T38" fmla="*/ 274 w 1594"/>
                  <a:gd name="T39" fmla="*/ 952 h 1605"/>
                  <a:gd name="T40" fmla="*/ 274 w 1594"/>
                  <a:gd name="T41" fmla="*/ 10 h 1605"/>
                  <a:gd name="T42" fmla="*/ 284 w 1594"/>
                  <a:gd name="T43" fmla="*/ 0 h 1605"/>
                  <a:gd name="T44" fmla="*/ 510 w 1594"/>
                  <a:gd name="T45" fmla="*/ 1084 h 1605"/>
                  <a:gd name="T46" fmla="*/ 10 w 1594"/>
                  <a:gd name="T47" fmla="*/ 1084 h 1605"/>
                  <a:gd name="T48" fmla="*/ 0 w 1594"/>
                  <a:gd name="T49" fmla="*/ 1094 h 1605"/>
                  <a:gd name="T50" fmla="*/ 0 w 1594"/>
                  <a:gd name="T51" fmla="*/ 1595 h 1605"/>
                  <a:gd name="T52" fmla="*/ 10 w 1594"/>
                  <a:gd name="T53" fmla="*/ 1605 h 1605"/>
                  <a:gd name="T54" fmla="*/ 510 w 1594"/>
                  <a:gd name="T55" fmla="*/ 1605 h 1605"/>
                  <a:gd name="T56" fmla="*/ 520 w 1594"/>
                  <a:gd name="T57" fmla="*/ 1595 h 1605"/>
                  <a:gd name="T58" fmla="*/ 520 w 1594"/>
                  <a:gd name="T59" fmla="*/ 1094 h 1605"/>
                  <a:gd name="T60" fmla="*/ 510 w 1594"/>
                  <a:gd name="T61" fmla="*/ 1084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4" h="1605">
                    <a:moveTo>
                      <a:pt x="284" y="0"/>
                    </a:moveTo>
                    <a:cubicBezTo>
                      <a:pt x="1584" y="0"/>
                      <a:pt x="1584" y="0"/>
                      <a:pt x="1584" y="0"/>
                    </a:cubicBezTo>
                    <a:cubicBezTo>
                      <a:pt x="1589" y="0"/>
                      <a:pt x="1594" y="5"/>
                      <a:pt x="1594" y="10"/>
                    </a:cubicBezTo>
                    <a:cubicBezTo>
                      <a:pt x="1594" y="1312"/>
                      <a:pt x="1594" y="1312"/>
                      <a:pt x="1594" y="1312"/>
                    </a:cubicBezTo>
                    <a:cubicBezTo>
                      <a:pt x="1594" y="1317"/>
                      <a:pt x="1589" y="1322"/>
                      <a:pt x="1584" y="1322"/>
                    </a:cubicBezTo>
                    <a:cubicBezTo>
                      <a:pt x="652" y="1322"/>
                      <a:pt x="652" y="1322"/>
                      <a:pt x="652" y="1322"/>
                    </a:cubicBezTo>
                    <a:cubicBezTo>
                      <a:pt x="652" y="1046"/>
                      <a:pt x="652" y="1046"/>
                      <a:pt x="652" y="1046"/>
                    </a:cubicBezTo>
                    <a:cubicBezTo>
                      <a:pt x="1217" y="481"/>
                      <a:pt x="1217" y="481"/>
                      <a:pt x="1217" y="481"/>
                    </a:cubicBezTo>
                    <a:cubicBezTo>
                      <a:pt x="1217" y="736"/>
                      <a:pt x="1217" y="736"/>
                      <a:pt x="1217" y="736"/>
                    </a:cubicBezTo>
                    <a:cubicBezTo>
                      <a:pt x="1217" y="772"/>
                      <a:pt x="1245" y="801"/>
                      <a:pt x="1281" y="802"/>
                    </a:cubicBezTo>
                    <a:cubicBezTo>
                      <a:pt x="1318" y="802"/>
                      <a:pt x="1349" y="771"/>
                      <a:pt x="1349" y="734"/>
                    </a:cubicBezTo>
                    <a:cubicBezTo>
                      <a:pt x="1349" y="296"/>
                      <a:pt x="1349" y="296"/>
                      <a:pt x="1349" y="296"/>
                    </a:cubicBezTo>
                    <a:cubicBezTo>
                      <a:pt x="1349" y="273"/>
                      <a:pt x="1331" y="256"/>
                      <a:pt x="1309" y="256"/>
                    </a:cubicBezTo>
                    <a:cubicBezTo>
                      <a:pt x="868" y="256"/>
                      <a:pt x="868" y="256"/>
                      <a:pt x="868" y="256"/>
                    </a:cubicBezTo>
                    <a:cubicBezTo>
                      <a:pt x="832" y="256"/>
                      <a:pt x="802" y="285"/>
                      <a:pt x="802" y="322"/>
                    </a:cubicBezTo>
                    <a:cubicBezTo>
                      <a:pt x="802" y="322"/>
                      <a:pt x="802" y="322"/>
                      <a:pt x="802" y="322"/>
                    </a:cubicBezTo>
                    <a:cubicBezTo>
                      <a:pt x="802" y="358"/>
                      <a:pt x="832" y="388"/>
                      <a:pt x="868" y="388"/>
                    </a:cubicBezTo>
                    <a:cubicBezTo>
                      <a:pt x="1123" y="388"/>
                      <a:pt x="1123" y="388"/>
                      <a:pt x="1123" y="388"/>
                    </a:cubicBezTo>
                    <a:cubicBezTo>
                      <a:pt x="559" y="952"/>
                      <a:pt x="559" y="952"/>
                      <a:pt x="559" y="952"/>
                    </a:cubicBezTo>
                    <a:cubicBezTo>
                      <a:pt x="274" y="952"/>
                      <a:pt x="274" y="952"/>
                      <a:pt x="274" y="952"/>
                    </a:cubicBezTo>
                    <a:cubicBezTo>
                      <a:pt x="274" y="10"/>
                      <a:pt x="274" y="10"/>
                      <a:pt x="274" y="10"/>
                    </a:cubicBezTo>
                    <a:cubicBezTo>
                      <a:pt x="274" y="5"/>
                      <a:pt x="278" y="0"/>
                      <a:pt x="284" y="0"/>
                    </a:cubicBezTo>
                    <a:close/>
                    <a:moveTo>
                      <a:pt x="510" y="1084"/>
                    </a:moveTo>
                    <a:cubicBezTo>
                      <a:pt x="10" y="1084"/>
                      <a:pt x="10" y="1084"/>
                      <a:pt x="10" y="1084"/>
                    </a:cubicBezTo>
                    <a:cubicBezTo>
                      <a:pt x="4" y="1084"/>
                      <a:pt x="0" y="1089"/>
                      <a:pt x="0" y="1094"/>
                    </a:cubicBezTo>
                    <a:cubicBezTo>
                      <a:pt x="0" y="1595"/>
                      <a:pt x="0" y="1595"/>
                      <a:pt x="0" y="1595"/>
                    </a:cubicBezTo>
                    <a:cubicBezTo>
                      <a:pt x="0" y="1600"/>
                      <a:pt x="4" y="1605"/>
                      <a:pt x="10" y="1605"/>
                    </a:cubicBezTo>
                    <a:cubicBezTo>
                      <a:pt x="510" y="1605"/>
                      <a:pt x="510" y="1605"/>
                      <a:pt x="510" y="1605"/>
                    </a:cubicBezTo>
                    <a:cubicBezTo>
                      <a:pt x="515" y="1605"/>
                      <a:pt x="520" y="1600"/>
                      <a:pt x="520" y="1595"/>
                    </a:cubicBezTo>
                    <a:cubicBezTo>
                      <a:pt x="520" y="1094"/>
                      <a:pt x="520" y="1094"/>
                      <a:pt x="520" y="1094"/>
                    </a:cubicBezTo>
                    <a:cubicBezTo>
                      <a:pt x="520" y="1089"/>
                      <a:pt x="515" y="1084"/>
                      <a:pt x="510" y="108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582" tIns="39291" rIns="78582" bIns="39291" numCol="1" anchor="t" anchorCtr="0" compatLnSpc="1">
                <a:prstTxWarp prst="textNoShape">
                  <a:avLst/>
                </a:prstTxWarp>
              </a:bodyPr>
              <a:lstStyle/>
              <a:p>
                <a:endParaRPr lang="en-US"/>
              </a:p>
            </p:txBody>
          </p:sp>
        </p:grpSp>
        <p:sp>
          <p:nvSpPr>
            <p:cNvPr id="60" name="Oval 59">
              <a:extLst>
                <a:ext uri="{FF2B5EF4-FFF2-40B4-BE49-F238E27FC236}">
                  <a16:creationId xmlns:a16="http://schemas.microsoft.com/office/drawing/2014/main" id="{C203318E-370C-E284-EE35-88A22500B8FC}"/>
                </a:ext>
              </a:extLst>
            </p:cNvPr>
            <p:cNvSpPr/>
            <p:nvPr/>
          </p:nvSpPr>
          <p:spPr>
            <a:xfrm>
              <a:off x="1173595" y="3590708"/>
              <a:ext cx="1117600" cy="1117600"/>
            </a:xfrm>
            <a:prstGeom prst="ellipse">
              <a:avLst/>
            </a:prstGeom>
            <a:grp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err="1">
                <a:solidFill>
                  <a:schemeClr val="bg1">
                    <a:lumMod val="50000"/>
                  </a:schemeClr>
                </a:solidFill>
              </a:endParaRPr>
            </a:p>
          </p:txBody>
        </p:sp>
      </p:grpSp>
      <p:grpSp>
        <p:nvGrpSpPr>
          <p:cNvPr id="47" name="Group 46">
            <a:extLst>
              <a:ext uri="{FF2B5EF4-FFF2-40B4-BE49-F238E27FC236}">
                <a16:creationId xmlns:a16="http://schemas.microsoft.com/office/drawing/2014/main" id="{02F9451A-0257-FE3F-B754-D09E72FC6D55}"/>
              </a:ext>
            </a:extLst>
          </p:cNvPr>
          <p:cNvGrpSpPr/>
          <p:nvPr/>
        </p:nvGrpSpPr>
        <p:grpSpPr>
          <a:xfrm>
            <a:off x="630000" y="5080506"/>
            <a:ext cx="902988" cy="902988"/>
            <a:chOff x="1173595" y="4865894"/>
            <a:chExt cx="1117600" cy="1117600"/>
          </a:xfrm>
        </p:grpSpPr>
        <p:grpSp>
          <p:nvGrpSpPr>
            <p:cNvPr id="15" name="Group 14">
              <a:extLst>
                <a:ext uri="{FF2B5EF4-FFF2-40B4-BE49-F238E27FC236}">
                  <a16:creationId xmlns:a16="http://schemas.microsoft.com/office/drawing/2014/main" id="{42489A55-AB42-3655-6C16-6CEB90DDE2E0}"/>
                </a:ext>
              </a:extLst>
            </p:cNvPr>
            <p:cNvGrpSpPr>
              <a:grpSpLocks noChangeAspect="1"/>
            </p:cNvGrpSpPr>
            <p:nvPr/>
          </p:nvGrpSpPr>
          <p:grpSpPr>
            <a:xfrm>
              <a:off x="1346223" y="5038522"/>
              <a:ext cx="772343" cy="772343"/>
              <a:chOff x="5292430" y="2613965"/>
              <a:chExt cx="1645920" cy="1645920"/>
            </a:xfrm>
          </p:grpSpPr>
          <p:sp>
            <p:nvSpPr>
              <p:cNvPr id="16" name="Rectangle 15">
                <a:extLst>
                  <a:ext uri="{FF2B5EF4-FFF2-40B4-BE49-F238E27FC236}">
                    <a16:creationId xmlns:a16="http://schemas.microsoft.com/office/drawing/2014/main" id="{58C6FC3A-1C3D-6062-FA49-2BDBFBEA1374}"/>
                  </a:ext>
                </a:extLst>
              </p:cNvPr>
              <p:cNvSpPr/>
              <p:nvPr/>
            </p:nvSpPr>
            <p:spPr>
              <a:xfrm>
                <a:off x="5292430" y="2613965"/>
                <a:ext cx="1645920" cy="1645920"/>
              </a:xfrm>
              <a:prstGeom prst="rect">
                <a:avLst/>
              </a:prstGeom>
              <a:noFill/>
              <a:ln w="9525" cap="rnd">
                <a:noFill/>
                <a:prstDash val="sysDot"/>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582" tIns="39291" rIns="78582" bIns="39291" numCol="1" spcCol="0" rtlCol="0" fromWordArt="0" anchor="ctr" anchorCtr="0" forceAA="0" compatLnSpc="1">
                <a:prstTxWarp prst="textNoShape">
                  <a:avLst/>
                </a:prstTxWarp>
                <a:noAutofit/>
              </a:bodyPr>
              <a:lstStyle/>
              <a:p>
                <a:pPr algn="ctr">
                  <a:lnSpc>
                    <a:spcPct val="90000"/>
                  </a:lnSpc>
                  <a:spcAft>
                    <a:spcPts val="1000"/>
                  </a:spcAft>
                </a:pPr>
                <a:endParaRPr lang="en-US" sz="1200">
                  <a:solidFill>
                    <a:srgbClr val="FFFFFF"/>
                  </a:solidFill>
                </a:endParaRPr>
              </a:p>
            </p:txBody>
          </p:sp>
          <p:grpSp>
            <p:nvGrpSpPr>
              <p:cNvPr id="17" name="Group 16">
                <a:extLst>
                  <a:ext uri="{FF2B5EF4-FFF2-40B4-BE49-F238E27FC236}">
                    <a16:creationId xmlns:a16="http://schemas.microsoft.com/office/drawing/2014/main" id="{7C522529-8775-F5E2-AD0A-F637962BADDD}"/>
                  </a:ext>
                </a:extLst>
              </p:cNvPr>
              <p:cNvGrpSpPr/>
              <p:nvPr/>
            </p:nvGrpSpPr>
            <p:grpSpPr>
              <a:xfrm>
                <a:off x="5392149" y="2697974"/>
                <a:ext cx="1446482" cy="1477901"/>
                <a:chOff x="5392149" y="2697974"/>
                <a:chExt cx="1446482" cy="1477901"/>
              </a:xfrm>
            </p:grpSpPr>
            <p:sp>
              <p:nvSpPr>
                <p:cNvPr id="18" name="Freeform 10">
                  <a:extLst>
                    <a:ext uri="{FF2B5EF4-FFF2-40B4-BE49-F238E27FC236}">
                      <a16:creationId xmlns:a16="http://schemas.microsoft.com/office/drawing/2014/main" id="{494E376C-5886-6310-0F19-CBF3A80CBF3E}"/>
                    </a:ext>
                  </a:extLst>
                </p:cNvPr>
                <p:cNvSpPr>
                  <a:spLocks noEditPoints="1"/>
                </p:cNvSpPr>
                <p:nvPr/>
              </p:nvSpPr>
              <p:spPr bwMode="auto">
                <a:xfrm>
                  <a:off x="5392149" y="2697974"/>
                  <a:ext cx="1446482" cy="1477901"/>
                </a:xfrm>
                <a:custGeom>
                  <a:avLst/>
                  <a:gdLst>
                    <a:gd name="T0" fmla="*/ 1519 w 1900"/>
                    <a:gd name="T1" fmla="*/ 1024 h 1943"/>
                    <a:gd name="T2" fmla="*/ 1900 w 1900"/>
                    <a:gd name="T3" fmla="*/ 1002 h 1943"/>
                    <a:gd name="T4" fmla="*/ 1519 w 1900"/>
                    <a:gd name="T5" fmla="*/ 980 h 1943"/>
                    <a:gd name="T6" fmla="*/ 1164 w 1900"/>
                    <a:gd name="T7" fmla="*/ 690 h 1943"/>
                    <a:gd name="T8" fmla="*/ 1356 w 1900"/>
                    <a:gd name="T9" fmla="*/ 354 h 1943"/>
                    <a:gd name="T10" fmla="*/ 1356 w 1900"/>
                    <a:gd name="T11" fmla="*/ 44 h 1943"/>
                    <a:gd name="T12" fmla="*/ 1274 w 1900"/>
                    <a:gd name="T13" fmla="*/ 330 h 1943"/>
                    <a:gd name="T14" fmla="*/ 1003 w 1900"/>
                    <a:gd name="T15" fmla="*/ 651 h 1943"/>
                    <a:gd name="T16" fmla="*/ 445 w 1900"/>
                    <a:gd name="T17" fmla="*/ 413 h 1943"/>
                    <a:gd name="T18" fmla="*/ 252 w 1900"/>
                    <a:gd name="T19" fmla="*/ 0 h 1943"/>
                    <a:gd name="T20" fmla="*/ 252 w 1900"/>
                    <a:gd name="T21" fmla="*/ 504 h 1943"/>
                    <a:gd name="T22" fmla="*/ 739 w 1900"/>
                    <a:gd name="T23" fmla="*/ 770 h 1943"/>
                    <a:gd name="T24" fmla="*/ 736 w 1900"/>
                    <a:gd name="T25" fmla="*/ 1230 h 1943"/>
                    <a:gd name="T26" fmla="*/ 359 w 1900"/>
                    <a:gd name="T27" fmla="*/ 1314 h 1943"/>
                    <a:gd name="T28" fmla="*/ 359 w 1900"/>
                    <a:gd name="T29" fmla="*/ 1943 h 1943"/>
                    <a:gd name="T30" fmla="*/ 599 w 1900"/>
                    <a:gd name="T31" fmla="*/ 1426 h 1943"/>
                    <a:gd name="T32" fmla="*/ 1003 w 1900"/>
                    <a:gd name="T33" fmla="*/ 1353 h 1943"/>
                    <a:gd name="T34" fmla="*/ 1343 w 1900"/>
                    <a:gd name="T35" fmla="*/ 1449 h 1943"/>
                    <a:gd name="T36" fmla="*/ 1519 w 1900"/>
                    <a:gd name="T37" fmla="*/ 1880 h 1943"/>
                    <a:gd name="T38" fmla="*/ 1519 w 1900"/>
                    <a:gd name="T39" fmla="*/ 1377 h 1943"/>
                    <a:gd name="T40" fmla="*/ 1242 w 1900"/>
                    <a:gd name="T41" fmla="*/ 1258 h 1943"/>
                    <a:gd name="T42" fmla="*/ 1563 w 1900"/>
                    <a:gd name="T43" fmla="*/ 980 h 1943"/>
                    <a:gd name="T44" fmla="*/ 1856 w 1900"/>
                    <a:gd name="T45" fmla="*/ 1002 h 1943"/>
                    <a:gd name="T46" fmla="*/ 1563 w 1900"/>
                    <a:gd name="T47" fmla="*/ 1024 h 1943"/>
                    <a:gd name="T48" fmla="*/ 1563 w 1900"/>
                    <a:gd name="T49" fmla="*/ 980 h 1943"/>
                    <a:gd name="T50" fmla="*/ 1356 w 1900"/>
                    <a:gd name="T51" fmla="*/ 88 h 1943"/>
                    <a:gd name="T52" fmla="*/ 1356 w 1900"/>
                    <a:gd name="T53" fmla="*/ 310 h 1943"/>
                    <a:gd name="T54" fmla="*/ 1292 w 1900"/>
                    <a:gd name="T55" fmla="*/ 289 h 1943"/>
                    <a:gd name="T56" fmla="*/ 252 w 1900"/>
                    <a:gd name="T57" fmla="*/ 460 h 1943"/>
                    <a:gd name="T58" fmla="*/ 252 w 1900"/>
                    <a:gd name="T59" fmla="*/ 44 h 1943"/>
                    <a:gd name="T60" fmla="*/ 414 w 1900"/>
                    <a:gd name="T61" fmla="*/ 382 h 1943"/>
                    <a:gd name="T62" fmla="*/ 252 w 1900"/>
                    <a:gd name="T63" fmla="*/ 460 h 1943"/>
                    <a:gd name="T64" fmla="*/ 359 w 1900"/>
                    <a:gd name="T65" fmla="*/ 1899 h 1943"/>
                    <a:gd name="T66" fmla="*/ 359 w 1900"/>
                    <a:gd name="T67" fmla="*/ 1358 h 1943"/>
                    <a:gd name="T68" fmla="*/ 567 w 1900"/>
                    <a:gd name="T69" fmla="*/ 1456 h 1943"/>
                    <a:gd name="T70" fmla="*/ 1405 w 1900"/>
                    <a:gd name="T71" fmla="*/ 1455 h 1943"/>
                    <a:gd name="T72" fmla="*/ 1727 w 1900"/>
                    <a:gd name="T73" fmla="*/ 1629 h 1943"/>
                    <a:gd name="T74" fmla="*/ 1311 w 1900"/>
                    <a:gd name="T75" fmla="*/ 1629 h 1943"/>
                    <a:gd name="T76" fmla="*/ 1405 w 1900"/>
                    <a:gd name="T77" fmla="*/ 1455 h 1943"/>
                    <a:gd name="T78" fmla="*/ 1180 w 1900"/>
                    <a:gd name="T79" fmla="*/ 1252 h 1943"/>
                    <a:gd name="T80" fmla="*/ 798 w 1900"/>
                    <a:gd name="T81" fmla="*/ 1231 h 1943"/>
                    <a:gd name="T82" fmla="*/ 695 w 1900"/>
                    <a:gd name="T83" fmla="*/ 1002 h 1943"/>
                    <a:gd name="T84" fmla="*/ 802 w 1900"/>
                    <a:gd name="T85" fmla="*/ 770 h 1943"/>
                    <a:gd name="T86" fmla="*/ 1106 w 1900"/>
                    <a:gd name="T87" fmla="*/ 713 h 1943"/>
                    <a:gd name="T88" fmla="*/ 1309 w 1900"/>
                    <a:gd name="T89" fmla="*/ 980 h 1943"/>
                    <a:gd name="T90" fmla="*/ 1309 w 1900"/>
                    <a:gd name="T91" fmla="*/ 1024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00" h="1943">
                      <a:moveTo>
                        <a:pt x="1353" y="1024"/>
                      </a:moveTo>
                      <a:cubicBezTo>
                        <a:pt x="1519" y="1024"/>
                        <a:pt x="1519" y="1024"/>
                        <a:pt x="1519" y="1024"/>
                      </a:cubicBezTo>
                      <a:cubicBezTo>
                        <a:pt x="1530" y="1119"/>
                        <a:pt x="1611" y="1193"/>
                        <a:pt x="1709" y="1193"/>
                      </a:cubicBezTo>
                      <a:cubicBezTo>
                        <a:pt x="1814" y="1193"/>
                        <a:pt x="1900" y="1107"/>
                        <a:pt x="1900" y="1002"/>
                      </a:cubicBezTo>
                      <a:cubicBezTo>
                        <a:pt x="1900" y="897"/>
                        <a:pt x="1814" y="811"/>
                        <a:pt x="1709" y="811"/>
                      </a:cubicBezTo>
                      <a:cubicBezTo>
                        <a:pt x="1611" y="811"/>
                        <a:pt x="1530" y="885"/>
                        <a:pt x="1519" y="980"/>
                      </a:cubicBezTo>
                      <a:cubicBezTo>
                        <a:pt x="1353" y="980"/>
                        <a:pt x="1353" y="980"/>
                        <a:pt x="1353" y="980"/>
                      </a:cubicBezTo>
                      <a:cubicBezTo>
                        <a:pt x="1345" y="854"/>
                        <a:pt x="1270" y="745"/>
                        <a:pt x="1164" y="690"/>
                      </a:cubicBezTo>
                      <a:cubicBezTo>
                        <a:pt x="1314" y="348"/>
                        <a:pt x="1314" y="348"/>
                        <a:pt x="1314" y="348"/>
                      </a:cubicBezTo>
                      <a:cubicBezTo>
                        <a:pt x="1327" y="352"/>
                        <a:pt x="1341" y="354"/>
                        <a:pt x="1356" y="354"/>
                      </a:cubicBezTo>
                      <a:cubicBezTo>
                        <a:pt x="1441" y="354"/>
                        <a:pt x="1511" y="284"/>
                        <a:pt x="1511" y="199"/>
                      </a:cubicBezTo>
                      <a:cubicBezTo>
                        <a:pt x="1511" y="113"/>
                        <a:pt x="1441" y="44"/>
                        <a:pt x="1356" y="44"/>
                      </a:cubicBezTo>
                      <a:cubicBezTo>
                        <a:pt x="1270" y="44"/>
                        <a:pt x="1201" y="113"/>
                        <a:pt x="1201" y="199"/>
                      </a:cubicBezTo>
                      <a:cubicBezTo>
                        <a:pt x="1201" y="254"/>
                        <a:pt x="1230" y="303"/>
                        <a:pt x="1274" y="330"/>
                      </a:cubicBezTo>
                      <a:cubicBezTo>
                        <a:pt x="1123" y="672"/>
                        <a:pt x="1123" y="672"/>
                        <a:pt x="1123" y="672"/>
                      </a:cubicBezTo>
                      <a:cubicBezTo>
                        <a:pt x="1086" y="659"/>
                        <a:pt x="1045" y="651"/>
                        <a:pt x="1003" y="651"/>
                      </a:cubicBezTo>
                      <a:cubicBezTo>
                        <a:pt x="914" y="651"/>
                        <a:pt x="832" y="684"/>
                        <a:pt x="770" y="739"/>
                      </a:cubicBezTo>
                      <a:cubicBezTo>
                        <a:pt x="445" y="413"/>
                        <a:pt x="445" y="413"/>
                        <a:pt x="445" y="413"/>
                      </a:cubicBezTo>
                      <a:cubicBezTo>
                        <a:pt x="482" y="370"/>
                        <a:pt x="504" y="313"/>
                        <a:pt x="504" y="252"/>
                      </a:cubicBezTo>
                      <a:cubicBezTo>
                        <a:pt x="504" y="113"/>
                        <a:pt x="391" y="0"/>
                        <a:pt x="252" y="0"/>
                      </a:cubicBezTo>
                      <a:cubicBezTo>
                        <a:pt x="113" y="0"/>
                        <a:pt x="0" y="113"/>
                        <a:pt x="0" y="252"/>
                      </a:cubicBezTo>
                      <a:cubicBezTo>
                        <a:pt x="0" y="391"/>
                        <a:pt x="113" y="504"/>
                        <a:pt x="252" y="504"/>
                      </a:cubicBezTo>
                      <a:cubicBezTo>
                        <a:pt x="314" y="504"/>
                        <a:pt x="370" y="481"/>
                        <a:pt x="414" y="445"/>
                      </a:cubicBezTo>
                      <a:cubicBezTo>
                        <a:pt x="739" y="770"/>
                        <a:pt x="739" y="770"/>
                        <a:pt x="739" y="770"/>
                      </a:cubicBezTo>
                      <a:cubicBezTo>
                        <a:pt x="685" y="832"/>
                        <a:pt x="651" y="913"/>
                        <a:pt x="651" y="1002"/>
                      </a:cubicBezTo>
                      <a:cubicBezTo>
                        <a:pt x="651" y="1089"/>
                        <a:pt x="683" y="1169"/>
                        <a:pt x="736" y="1230"/>
                      </a:cubicBezTo>
                      <a:cubicBezTo>
                        <a:pt x="568" y="1394"/>
                        <a:pt x="568" y="1394"/>
                        <a:pt x="568" y="1394"/>
                      </a:cubicBezTo>
                      <a:cubicBezTo>
                        <a:pt x="512" y="1345"/>
                        <a:pt x="439" y="1314"/>
                        <a:pt x="359" y="1314"/>
                      </a:cubicBezTo>
                      <a:cubicBezTo>
                        <a:pt x="186" y="1314"/>
                        <a:pt x="45" y="1455"/>
                        <a:pt x="45" y="1629"/>
                      </a:cubicBezTo>
                      <a:cubicBezTo>
                        <a:pt x="45" y="1802"/>
                        <a:pt x="186" y="1943"/>
                        <a:pt x="359" y="1943"/>
                      </a:cubicBezTo>
                      <a:cubicBezTo>
                        <a:pt x="532" y="1943"/>
                        <a:pt x="673" y="1802"/>
                        <a:pt x="673" y="1629"/>
                      </a:cubicBezTo>
                      <a:cubicBezTo>
                        <a:pt x="673" y="1551"/>
                        <a:pt x="645" y="1481"/>
                        <a:pt x="599" y="1426"/>
                      </a:cubicBezTo>
                      <a:cubicBezTo>
                        <a:pt x="767" y="1262"/>
                        <a:pt x="767" y="1262"/>
                        <a:pt x="767" y="1262"/>
                      </a:cubicBezTo>
                      <a:cubicBezTo>
                        <a:pt x="829" y="1319"/>
                        <a:pt x="912" y="1353"/>
                        <a:pt x="1003" y="1353"/>
                      </a:cubicBezTo>
                      <a:cubicBezTo>
                        <a:pt x="1079" y="1353"/>
                        <a:pt x="1151" y="1328"/>
                        <a:pt x="1208" y="1286"/>
                      </a:cubicBezTo>
                      <a:cubicBezTo>
                        <a:pt x="1343" y="1449"/>
                        <a:pt x="1343" y="1449"/>
                        <a:pt x="1343" y="1449"/>
                      </a:cubicBezTo>
                      <a:cubicBezTo>
                        <a:pt x="1296" y="1495"/>
                        <a:pt x="1267" y="1558"/>
                        <a:pt x="1267" y="1629"/>
                      </a:cubicBezTo>
                      <a:cubicBezTo>
                        <a:pt x="1267" y="1767"/>
                        <a:pt x="1380" y="1880"/>
                        <a:pt x="1519" y="1880"/>
                      </a:cubicBezTo>
                      <a:cubicBezTo>
                        <a:pt x="1658" y="1880"/>
                        <a:pt x="1771" y="1767"/>
                        <a:pt x="1771" y="1629"/>
                      </a:cubicBezTo>
                      <a:cubicBezTo>
                        <a:pt x="1771" y="1490"/>
                        <a:pt x="1658" y="1377"/>
                        <a:pt x="1519" y="1377"/>
                      </a:cubicBezTo>
                      <a:cubicBezTo>
                        <a:pt x="1466" y="1377"/>
                        <a:pt x="1417" y="1393"/>
                        <a:pt x="1377" y="1421"/>
                      </a:cubicBezTo>
                      <a:cubicBezTo>
                        <a:pt x="1242" y="1258"/>
                        <a:pt x="1242" y="1258"/>
                        <a:pt x="1242" y="1258"/>
                      </a:cubicBezTo>
                      <a:cubicBezTo>
                        <a:pt x="1306" y="1199"/>
                        <a:pt x="1347" y="1116"/>
                        <a:pt x="1353" y="1024"/>
                      </a:cubicBezTo>
                      <a:close/>
                      <a:moveTo>
                        <a:pt x="1563" y="980"/>
                      </a:moveTo>
                      <a:cubicBezTo>
                        <a:pt x="1574" y="909"/>
                        <a:pt x="1635" y="855"/>
                        <a:pt x="1709" y="855"/>
                      </a:cubicBezTo>
                      <a:cubicBezTo>
                        <a:pt x="1790" y="855"/>
                        <a:pt x="1856" y="921"/>
                        <a:pt x="1856" y="1002"/>
                      </a:cubicBezTo>
                      <a:cubicBezTo>
                        <a:pt x="1856" y="1083"/>
                        <a:pt x="1790" y="1149"/>
                        <a:pt x="1709" y="1149"/>
                      </a:cubicBezTo>
                      <a:cubicBezTo>
                        <a:pt x="1635" y="1149"/>
                        <a:pt x="1574" y="1095"/>
                        <a:pt x="1563" y="1024"/>
                      </a:cubicBezTo>
                      <a:cubicBezTo>
                        <a:pt x="1562" y="1017"/>
                        <a:pt x="1562" y="1009"/>
                        <a:pt x="1562" y="1002"/>
                      </a:cubicBezTo>
                      <a:cubicBezTo>
                        <a:pt x="1562" y="995"/>
                        <a:pt x="1562" y="987"/>
                        <a:pt x="1563" y="980"/>
                      </a:cubicBezTo>
                      <a:close/>
                      <a:moveTo>
                        <a:pt x="1245" y="199"/>
                      </a:moveTo>
                      <a:cubicBezTo>
                        <a:pt x="1245" y="138"/>
                        <a:pt x="1294" y="88"/>
                        <a:pt x="1356" y="88"/>
                      </a:cubicBezTo>
                      <a:cubicBezTo>
                        <a:pt x="1417" y="88"/>
                        <a:pt x="1467" y="138"/>
                        <a:pt x="1467" y="199"/>
                      </a:cubicBezTo>
                      <a:cubicBezTo>
                        <a:pt x="1467" y="260"/>
                        <a:pt x="1417" y="310"/>
                        <a:pt x="1356" y="310"/>
                      </a:cubicBezTo>
                      <a:cubicBezTo>
                        <a:pt x="1348" y="310"/>
                        <a:pt x="1340" y="309"/>
                        <a:pt x="1332" y="307"/>
                      </a:cubicBezTo>
                      <a:cubicBezTo>
                        <a:pt x="1317" y="304"/>
                        <a:pt x="1304" y="298"/>
                        <a:pt x="1292" y="289"/>
                      </a:cubicBezTo>
                      <a:cubicBezTo>
                        <a:pt x="1263" y="269"/>
                        <a:pt x="1245" y="236"/>
                        <a:pt x="1245" y="199"/>
                      </a:cubicBezTo>
                      <a:close/>
                      <a:moveTo>
                        <a:pt x="252" y="460"/>
                      </a:moveTo>
                      <a:cubicBezTo>
                        <a:pt x="138" y="460"/>
                        <a:pt x="44" y="367"/>
                        <a:pt x="44" y="252"/>
                      </a:cubicBezTo>
                      <a:cubicBezTo>
                        <a:pt x="44" y="137"/>
                        <a:pt x="138" y="44"/>
                        <a:pt x="252" y="44"/>
                      </a:cubicBezTo>
                      <a:cubicBezTo>
                        <a:pt x="367" y="44"/>
                        <a:pt x="460" y="137"/>
                        <a:pt x="460" y="252"/>
                      </a:cubicBezTo>
                      <a:cubicBezTo>
                        <a:pt x="460" y="301"/>
                        <a:pt x="443" y="347"/>
                        <a:pt x="414" y="382"/>
                      </a:cubicBezTo>
                      <a:cubicBezTo>
                        <a:pt x="405" y="394"/>
                        <a:pt x="394" y="404"/>
                        <a:pt x="383" y="413"/>
                      </a:cubicBezTo>
                      <a:cubicBezTo>
                        <a:pt x="347" y="442"/>
                        <a:pt x="302" y="460"/>
                        <a:pt x="252" y="460"/>
                      </a:cubicBezTo>
                      <a:close/>
                      <a:moveTo>
                        <a:pt x="629" y="1629"/>
                      </a:moveTo>
                      <a:cubicBezTo>
                        <a:pt x="629" y="1778"/>
                        <a:pt x="508" y="1899"/>
                        <a:pt x="359" y="1899"/>
                      </a:cubicBezTo>
                      <a:cubicBezTo>
                        <a:pt x="210" y="1899"/>
                        <a:pt x="89" y="1778"/>
                        <a:pt x="89" y="1629"/>
                      </a:cubicBezTo>
                      <a:cubicBezTo>
                        <a:pt x="89" y="1479"/>
                        <a:pt x="210" y="1358"/>
                        <a:pt x="359" y="1358"/>
                      </a:cubicBezTo>
                      <a:cubicBezTo>
                        <a:pt x="427" y="1358"/>
                        <a:pt x="489" y="1383"/>
                        <a:pt x="536" y="1425"/>
                      </a:cubicBezTo>
                      <a:cubicBezTo>
                        <a:pt x="547" y="1435"/>
                        <a:pt x="558" y="1445"/>
                        <a:pt x="567" y="1456"/>
                      </a:cubicBezTo>
                      <a:cubicBezTo>
                        <a:pt x="606" y="1503"/>
                        <a:pt x="629" y="1563"/>
                        <a:pt x="629" y="1629"/>
                      </a:cubicBezTo>
                      <a:close/>
                      <a:moveTo>
                        <a:pt x="1405" y="1455"/>
                      </a:moveTo>
                      <a:cubicBezTo>
                        <a:pt x="1437" y="1433"/>
                        <a:pt x="1477" y="1421"/>
                        <a:pt x="1519" y="1421"/>
                      </a:cubicBezTo>
                      <a:cubicBezTo>
                        <a:pt x="1634" y="1421"/>
                        <a:pt x="1727" y="1514"/>
                        <a:pt x="1727" y="1629"/>
                      </a:cubicBezTo>
                      <a:cubicBezTo>
                        <a:pt x="1727" y="1743"/>
                        <a:pt x="1634" y="1836"/>
                        <a:pt x="1519" y="1836"/>
                      </a:cubicBezTo>
                      <a:cubicBezTo>
                        <a:pt x="1404" y="1836"/>
                        <a:pt x="1311" y="1743"/>
                        <a:pt x="1311" y="1629"/>
                      </a:cubicBezTo>
                      <a:cubicBezTo>
                        <a:pt x="1311" y="1572"/>
                        <a:pt x="1334" y="1521"/>
                        <a:pt x="1371" y="1483"/>
                      </a:cubicBezTo>
                      <a:cubicBezTo>
                        <a:pt x="1381" y="1473"/>
                        <a:pt x="1392" y="1463"/>
                        <a:pt x="1405" y="1455"/>
                      </a:cubicBezTo>
                      <a:close/>
                      <a:moveTo>
                        <a:pt x="1214" y="1224"/>
                      </a:moveTo>
                      <a:cubicBezTo>
                        <a:pt x="1204" y="1234"/>
                        <a:pt x="1192" y="1244"/>
                        <a:pt x="1180" y="1252"/>
                      </a:cubicBezTo>
                      <a:cubicBezTo>
                        <a:pt x="1130" y="1288"/>
                        <a:pt x="1069" y="1309"/>
                        <a:pt x="1003" y="1309"/>
                      </a:cubicBezTo>
                      <a:cubicBezTo>
                        <a:pt x="924" y="1309"/>
                        <a:pt x="853" y="1280"/>
                        <a:pt x="798" y="1231"/>
                      </a:cubicBezTo>
                      <a:cubicBezTo>
                        <a:pt x="787" y="1222"/>
                        <a:pt x="777" y="1211"/>
                        <a:pt x="768" y="1200"/>
                      </a:cubicBezTo>
                      <a:cubicBezTo>
                        <a:pt x="723" y="1146"/>
                        <a:pt x="695" y="1077"/>
                        <a:pt x="695" y="1002"/>
                      </a:cubicBezTo>
                      <a:cubicBezTo>
                        <a:pt x="695" y="925"/>
                        <a:pt x="724" y="855"/>
                        <a:pt x="770" y="801"/>
                      </a:cubicBezTo>
                      <a:cubicBezTo>
                        <a:pt x="780" y="790"/>
                        <a:pt x="790" y="780"/>
                        <a:pt x="802" y="770"/>
                      </a:cubicBezTo>
                      <a:cubicBezTo>
                        <a:pt x="855" y="723"/>
                        <a:pt x="926" y="695"/>
                        <a:pt x="1003" y="695"/>
                      </a:cubicBezTo>
                      <a:cubicBezTo>
                        <a:pt x="1039" y="695"/>
                        <a:pt x="1073" y="701"/>
                        <a:pt x="1106" y="713"/>
                      </a:cubicBezTo>
                      <a:cubicBezTo>
                        <a:pt x="1120" y="718"/>
                        <a:pt x="1133" y="724"/>
                        <a:pt x="1146" y="730"/>
                      </a:cubicBezTo>
                      <a:cubicBezTo>
                        <a:pt x="1237" y="779"/>
                        <a:pt x="1301" y="872"/>
                        <a:pt x="1309" y="980"/>
                      </a:cubicBezTo>
                      <a:cubicBezTo>
                        <a:pt x="1309" y="987"/>
                        <a:pt x="1310" y="995"/>
                        <a:pt x="1310" y="1002"/>
                      </a:cubicBezTo>
                      <a:cubicBezTo>
                        <a:pt x="1310" y="1009"/>
                        <a:pt x="1309" y="1017"/>
                        <a:pt x="1309" y="1024"/>
                      </a:cubicBezTo>
                      <a:cubicBezTo>
                        <a:pt x="1303" y="1103"/>
                        <a:pt x="1268" y="1173"/>
                        <a:pt x="1214" y="1224"/>
                      </a:cubicBezTo>
                      <a:close/>
                    </a:path>
                  </a:pathLst>
                </a:custGeom>
                <a:solidFill>
                  <a:schemeClr val="accent1"/>
                </a:solidFill>
                <a:ln>
                  <a:noFill/>
                </a:ln>
              </p:spPr>
              <p:txBody>
                <a:bodyPr vert="horz" wrap="square" lIns="78582" tIns="39291" rIns="78582" bIns="39291" numCol="1" anchor="t" anchorCtr="0" compatLnSpc="1">
                  <a:prstTxWarp prst="textNoShape">
                    <a:avLst/>
                  </a:prstTxWarp>
                </a:bodyPr>
                <a:lstStyle/>
                <a:p>
                  <a:endParaRPr lang="en-US"/>
                </a:p>
              </p:txBody>
            </p:sp>
            <p:sp>
              <p:nvSpPr>
                <p:cNvPr id="19" name="Freeform 34">
                  <a:extLst>
                    <a:ext uri="{FF2B5EF4-FFF2-40B4-BE49-F238E27FC236}">
                      <a16:creationId xmlns:a16="http://schemas.microsoft.com/office/drawing/2014/main" id="{0A5D44C8-DC13-99E0-61EB-5F17F00C38FC}"/>
                    </a:ext>
                  </a:extLst>
                </p:cNvPr>
                <p:cNvSpPr>
                  <a:spLocks noChangeArrowheads="1"/>
                </p:cNvSpPr>
                <p:nvPr/>
              </p:nvSpPr>
              <p:spPr bwMode="auto">
                <a:xfrm>
                  <a:off x="5459504" y="2764424"/>
                  <a:ext cx="1312612" cy="1345000"/>
                </a:xfrm>
                <a:custGeom>
                  <a:avLst/>
                  <a:gdLst>
                    <a:gd name="connsiteX0" fmla="*/ 1089071 w 1312612"/>
                    <a:gd name="connsiteY0" fmla="*/ 1048073 h 1345000"/>
                    <a:gd name="connsiteX1" fmla="*/ 1214102 w 1312612"/>
                    <a:gd name="connsiteY1" fmla="*/ 1172563 h 1345000"/>
                    <a:gd name="connsiteX2" fmla="*/ 1089071 w 1312612"/>
                    <a:gd name="connsiteY2" fmla="*/ 1297053 h 1345000"/>
                    <a:gd name="connsiteX3" fmla="*/ 964040 w 1312612"/>
                    <a:gd name="connsiteY3" fmla="*/ 1172563 h 1345000"/>
                    <a:gd name="connsiteX4" fmla="*/ 1089071 w 1312612"/>
                    <a:gd name="connsiteY4" fmla="*/ 1048073 h 1345000"/>
                    <a:gd name="connsiteX5" fmla="*/ 205860 w 1312612"/>
                    <a:gd name="connsiteY5" fmla="*/ 1000128 h 1345000"/>
                    <a:gd name="connsiteX6" fmla="*/ 378041 w 1312612"/>
                    <a:gd name="connsiteY6" fmla="*/ 1172564 h 1345000"/>
                    <a:gd name="connsiteX7" fmla="*/ 205860 w 1312612"/>
                    <a:gd name="connsiteY7" fmla="*/ 1345000 h 1345000"/>
                    <a:gd name="connsiteX8" fmla="*/ 33679 w 1312612"/>
                    <a:gd name="connsiteY8" fmla="*/ 1172564 h 1345000"/>
                    <a:gd name="connsiteX9" fmla="*/ 205860 w 1312612"/>
                    <a:gd name="connsiteY9" fmla="*/ 1000128 h 1345000"/>
                    <a:gd name="connsiteX10" fmla="*/ 1233888 w 1312612"/>
                    <a:gd name="connsiteY10" fmla="*/ 617404 h 1345000"/>
                    <a:gd name="connsiteX11" fmla="*/ 1312612 w 1312612"/>
                    <a:gd name="connsiteY11" fmla="*/ 695631 h 1345000"/>
                    <a:gd name="connsiteX12" fmla="*/ 1233888 w 1312612"/>
                    <a:gd name="connsiteY12" fmla="*/ 773858 h 1345000"/>
                    <a:gd name="connsiteX13" fmla="*/ 1155164 w 1312612"/>
                    <a:gd name="connsiteY13" fmla="*/ 695631 h 1345000"/>
                    <a:gd name="connsiteX14" fmla="*/ 1233888 w 1312612"/>
                    <a:gd name="connsiteY14" fmla="*/ 617404 h 1345000"/>
                    <a:gd name="connsiteX15" fmla="*/ 695878 w 1312612"/>
                    <a:gd name="connsiteY15" fmla="*/ 495438 h 1345000"/>
                    <a:gd name="connsiteX16" fmla="*/ 896685 w 1312612"/>
                    <a:gd name="connsiteY16" fmla="*/ 695632 h 1345000"/>
                    <a:gd name="connsiteX17" fmla="*/ 695878 w 1312612"/>
                    <a:gd name="connsiteY17" fmla="*/ 895826 h 1345000"/>
                    <a:gd name="connsiteX18" fmla="*/ 495071 w 1312612"/>
                    <a:gd name="connsiteY18" fmla="*/ 695632 h 1345000"/>
                    <a:gd name="connsiteX19" fmla="*/ 695878 w 1312612"/>
                    <a:gd name="connsiteY19" fmla="*/ 495438 h 1345000"/>
                    <a:gd name="connsiteX20" fmla="*/ 965304 w 1312612"/>
                    <a:gd name="connsiteY20" fmla="*/ 33646 h 1345000"/>
                    <a:gd name="connsiteX21" fmla="*/ 1016243 w 1312612"/>
                    <a:gd name="connsiteY21" fmla="*/ 84536 h 1345000"/>
                    <a:gd name="connsiteX22" fmla="*/ 965304 w 1312612"/>
                    <a:gd name="connsiteY22" fmla="*/ 135426 h 1345000"/>
                    <a:gd name="connsiteX23" fmla="*/ 914365 w 1312612"/>
                    <a:gd name="connsiteY23" fmla="*/ 84536 h 1345000"/>
                    <a:gd name="connsiteX24" fmla="*/ 965304 w 1312612"/>
                    <a:gd name="connsiteY24" fmla="*/ 33646 h 1345000"/>
                    <a:gd name="connsiteX25" fmla="*/ 124610 w 1312612"/>
                    <a:gd name="connsiteY25" fmla="*/ 0 h 1345000"/>
                    <a:gd name="connsiteX26" fmla="*/ 249220 w 1312612"/>
                    <a:gd name="connsiteY26" fmla="*/ 124911 h 1345000"/>
                    <a:gd name="connsiteX27" fmla="*/ 124610 w 1312612"/>
                    <a:gd name="connsiteY27" fmla="*/ 249822 h 1345000"/>
                    <a:gd name="connsiteX28" fmla="*/ 0 w 1312612"/>
                    <a:gd name="connsiteY28" fmla="*/ 124911 h 1345000"/>
                    <a:gd name="connsiteX29" fmla="*/ 124610 w 1312612"/>
                    <a:gd name="connsiteY29" fmla="*/ 0 h 134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612" h="1345000">
                      <a:moveTo>
                        <a:pt x="1089071" y="1048073"/>
                      </a:moveTo>
                      <a:cubicBezTo>
                        <a:pt x="1158124" y="1048073"/>
                        <a:pt x="1214102" y="1103809"/>
                        <a:pt x="1214102" y="1172563"/>
                      </a:cubicBezTo>
                      <a:cubicBezTo>
                        <a:pt x="1214102" y="1241317"/>
                        <a:pt x="1158124" y="1297053"/>
                        <a:pt x="1089071" y="1297053"/>
                      </a:cubicBezTo>
                      <a:cubicBezTo>
                        <a:pt x="1020018" y="1297053"/>
                        <a:pt x="964040" y="1241317"/>
                        <a:pt x="964040" y="1172563"/>
                      </a:cubicBezTo>
                      <a:cubicBezTo>
                        <a:pt x="964040" y="1103809"/>
                        <a:pt x="1020018" y="1048073"/>
                        <a:pt x="1089071" y="1048073"/>
                      </a:cubicBezTo>
                      <a:close/>
                      <a:moveTo>
                        <a:pt x="205860" y="1000128"/>
                      </a:moveTo>
                      <a:cubicBezTo>
                        <a:pt x="300953" y="1000128"/>
                        <a:pt x="378041" y="1077330"/>
                        <a:pt x="378041" y="1172564"/>
                      </a:cubicBezTo>
                      <a:cubicBezTo>
                        <a:pt x="378041" y="1267798"/>
                        <a:pt x="300953" y="1345000"/>
                        <a:pt x="205860" y="1345000"/>
                      </a:cubicBezTo>
                      <a:cubicBezTo>
                        <a:pt x="110767" y="1345000"/>
                        <a:pt x="33679" y="1267798"/>
                        <a:pt x="33679" y="1172564"/>
                      </a:cubicBezTo>
                      <a:cubicBezTo>
                        <a:pt x="33679" y="1077330"/>
                        <a:pt x="110767" y="1000128"/>
                        <a:pt x="205860" y="1000128"/>
                      </a:cubicBezTo>
                      <a:close/>
                      <a:moveTo>
                        <a:pt x="1233888" y="617404"/>
                      </a:moveTo>
                      <a:cubicBezTo>
                        <a:pt x="1277366" y="617404"/>
                        <a:pt x="1312612" y="652427"/>
                        <a:pt x="1312612" y="695631"/>
                      </a:cubicBezTo>
                      <a:cubicBezTo>
                        <a:pt x="1312612" y="738835"/>
                        <a:pt x="1277366" y="773858"/>
                        <a:pt x="1233888" y="773858"/>
                      </a:cubicBezTo>
                      <a:cubicBezTo>
                        <a:pt x="1190410" y="773858"/>
                        <a:pt x="1155164" y="738835"/>
                        <a:pt x="1155164" y="695631"/>
                      </a:cubicBezTo>
                      <a:cubicBezTo>
                        <a:pt x="1155164" y="652427"/>
                        <a:pt x="1190410" y="617404"/>
                        <a:pt x="1233888" y="617404"/>
                      </a:cubicBezTo>
                      <a:close/>
                      <a:moveTo>
                        <a:pt x="695878" y="495438"/>
                      </a:moveTo>
                      <a:cubicBezTo>
                        <a:pt x="806781" y="495438"/>
                        <a:pt x="896685" y="585068"/>
                        <a:pt x="896685" y="695632"/>
                      </a:cubicBezTo>
                      <a:cubicBezTo>
                        <a:pt x="896685" y="806196"/>
                        <a:pt x="806781" y="895826"/>
                        <a:pt x="695878" y="895826"/>
                      </a:cubicBezTo>
                      <a:cubicBezTo>
                        <a:pt x="584975" y="895826"/>
                        <a:pt x="495071" y="806196"/>
                        <a:pt x="495071" y="695632"/>
                      </a:cubicBezTo>
                      <a:cubicBezTo>
                        <a:pt x="495071" y="585068"/>
                        <a:pt x="584975" y="495438"/>
                        <a:pt x="695878" y="495438"/>
                      </a:cubicBezTo>
                      <a:close/>
                      <a:moveTo>
                        <a:pt x="965304" y="33646"/>
                      </a:moveTo>
                      <a:cubicBezTo>
                        <a:pt x="993437" y="33646"/>
                        <a:pt x="1016243" y="56430"/>
                        <a:pt x="1016243" y="84536"/>
                      </a:cubicBezTo>
                      <a:cubicBezTo>
                        <a:pt x="1016243" y="112642"/>
                        <a:pt x="993437" y="135426"/>
                        <a:pt x="965304" y="135426"/>
                      </a:cubicBezTo>
                      <a:cubicBezTo>
                        <a:pt x="937171" y="135426"/>
                        <a:pt x="914365" y="112642"/>
                        <a:pt x="914365" y="84536"/>
                      </a:cubicBezTo>
                      <a:cubicBezTo>
                        <a:pt x="914365" y="56430"/>
                        <a:pt x="937171" y="33646"/>
                        <a:pt x="965304" y="33646"/>
                      </a:cubicBezTo>
                      <a:close/>
                      <a:moveTo>
                        <a:pt x="124610" y="0"/>
                      </a:moveTo>
                      <a:cubicBezTo>
                        <a:pt x="193430" y="0"/>
                        <a:pt x="249220" y="55925"/>
                        <a:pt x="249220" y="124911"/>
                      </a:cubicBezTo>
                      <a:cubicBezTo>
                        <a:pt x="249220" y="193897"/>
                        <a:pt x="193430" y="249822"/>
                        <a:pt x="124610" y="249822"/>
                      </a:cubicBezTo>
                      <a:cubicBezTo>
                        <a:pt x="55790" y="249822"/>
                        <a:pt x="0" y="193897"/>
                        <a:pt x="0" y="124911"/>
                      </a:cubicBezTo>
                      <a:cubicBezTo>
                        <a:pt x="0" y="55925"/>
                        <a:pt x="55790" y="0"/>
                        <a:pt x="124610" y="0"/>
                      </a:cubicBezTo>
                      <a:close/>
                    </a:path>
                  </a:pathLst>
                </a:custGeom>
                <a:solidFill>
                  <a:schemeClr val="tx2"/>
                </a:solidFill>
                <a:ln>
                  <a:noFill/>
                </a:ln>
              </p:spPr>
              <p:txBody>
                <a:bodyPr vert="horz" wrap="square" lIns="78582" tIns="39291" rIns="78582" bIns="39291" numCol="1" anchor="t" anchorCtr="0" compatLnSpc="1">
                  <a:prstTxWarp prst="textNoShape">
                    <a:avLst/>
                  </a:prstTxWarp>
                  <a:noAutofit/>
                </a:bodyPr>
                <a:lstStyle/>
                <a:p>
                  <a:endParaRPr lang="en-US"/>
                </a:p>
              </p:txBody>
            </p:sp>
          </p:grpSp>
        </p:grpSp>
        <p:sp>
          <p:nvSpPr>
            <p:cNvPr id="61" name="Oval 60">
              <a:extLst>
                <a:ext uri="{FF2B5EF4-FFF2-40B4-BE49-F238E27FC236}">
                  <a16:creationId xmlns:a16="http://schemas.microsoft.com/office/drawing/2014/main" id="{72305C57-3A3D-414F-55A7-C98E51FBE345}"/>
                </a:ext>
              </a:extLst>
            </p:cNvPr>
            <p:cNvSpPr/>
            <p:nvPr/>
          </p:nvSpPr>
          <p:spPr>
            <a:xfrm>
              <a:off x="1173595" y="4865894"/>
              <a:ext cx="1117600" cy="1117600"/>
            </a:xfrm>
            <a:prstGeom prst="ellipse">
              <a:avLst/>
            </a:prstGeom>
            <a:grp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err="1">
                <a:solidFill>
                  <a:schemeClr val="bg1">
                    <a:lumMod val="50000"/>
                  </a:schemeClr>
                </a:solidFill>
              </a:endParaRPr>
            </a:p>
          </p:txBody>
        </p:sp>
      </p:grpSp>
      <p:sp>
        <p:nvSpPr>
          <p:cNvPr id="54" name="TextBox 53">
            <a:extLst>
              <a:ext uri="{FF2B5EF4-FFF2-40B4-BE49-F238E27FC236}">
                <a16:creationId xmlns:a16="http://schemas.microsoft.com/office/drawing/2014/main" id="{A0120396-ADD8-C7A3-A796-B2759552943D}"/>
              </a:ext>
            </a:extLst>
          </p:cNvPr>
          <p:cNvSpPr txBox="1"/>
          <p:nvPr/>
        </p:nvSpPr>
        <p:spPr>
          <a:xfrm>
            <a:off x="5761036" y="2566127"/>
            <a:ext cx="5521182" cy="830997"/>
          </a:xfrm>
          <a:prstGeom prst="rect">
            <a:avLst/>
          </a:prstGeom>
          <a:solidFill>
            <a:schemeClr val="tx2">
              <a:lumMod val="10000"/>
              <a:lumOff val="90000"/>
            </a:schemeClr>
          </a:solidFill>
        </p:spPr>
        <p:txBody>
          <a:bodyPr vert="horz" wrap="square" lIns="45720" tIns="0" rIns="0" bIns="0" rtlCol="0" anchor="t" anchorCtr="0">
            <a:spAutoFit/>
          </a:bodyPr>
          <a:lstStyle/>
          <a:p>
            <a:r>
              <a:rPr lang="en-US" b="1">
                <a:solidFill>
                  <a:srgbClr val="295E7E"/>
                </a:solidFill>
              </a:rPr>
              <a:t>Deliver, measure, innovate</a:t>
            </a:r>
          </a:p>
          <a:p>
            <a:r>
              <a:rPr lang="en-US" sz="1800" i="1"/>
              <a:t>Drive evidence-based innovation and technology-enabled program delivery</a:t>
            </a:r>
          </a:p>
        </p:txBody>
      </p:sp>
      <p:sp>
        <p:nvSpPr>
          <p:cNvPr id="62" name="TextBox 61">
            <a:extLst>
              <a:ext uri="{FF2B5EF4-FFF2-40B4-BE49-F238E27FC236}">
                <a16:creationId xmlns:a16="http://schemas.microsoft.com/office/drawing/2014/main" id="{118954EB-9FDC-8AB9-BEC3-DED374112898}"/>
              </a:ext>
            </a:extLst>
          </p:cNvPr>
          <p:cNvSpPr txBox="1"/>
          <p:nvPr/>
        </p:nvSpPr>
        <p:spPr>
          <a:xfrm>
            <a:off x="5761036" y="3734010"/>
            <a:ext cx="5521182" cy="830997"/>
          </a:xfrm>
          <a:prstGeom prst="rect">
            <a:avLst/>
          </a:prstGeom>
          <a:solidFill>
            <a:schemeClr val="tx2">
              <a:lumMod val="10000"/>
              <a:lumOff val="90000"/>
            </a:schemeClr>
          </a:solidFill>
        </p:spPr>
        <p:txBody>
          <a:bodyPr vert="horz" wrap="square" lIns="45720" tIns="0" rIns="0" bIns="0" rtlCol="0" anchor="t" anchorCtr="0">
            <a:spAutoFit/>
          </a:bodyPr>
          <a:lstStyle/>
          <a:p>
            <a:r>
              <a:rPr lang="en-US" b="1">
                <a:solidFill>
                  <a:srgbClr val="295E7E"/>
                </a:solidFill>
              </a:rPr>
              <a:t>Implement scaling</a:t>
            </a:r>
          </a:p>
          <a:p>
            <a:r>
              <a:rPr lang="en-US" sz="1800" i="1"/>
              <a:t>Further invest in capacity building and enhance program development</a:t>
            </a:r>
          </a:p>
        </p:txBody>
      </p:sp>
      <p:sp>
        <p:nvSpPr>
          <p:cNvPr id="64" name="TextBox 63">
            <a:extLst>
              <a:ext uri="{FF2B5EF4-FFF2-40B4-BE49-F238E27FC236}">
                <a16:creationId xmlns:a16="http://schemas.microsoft.com/office/drawing/2014/main" id="{BE02CCC8-8C39-270F-261C-A6F85A4F3BEE}"/>
              </a:ext>
            </a:extLst>
          </p:cNvPr>
          <p:cNvSpPr txBox="1"/>
          <p:nvPr/>
        </p:nvSpPr>
        <p:spPr>
          <a:xfrm>
            <a:off x="5761036" y="5009196"/>
            <a:ext cx="5521182" cy="830997"/>
          </a:xfrm>
          <a:prstGeom prst="rect">
            <a:avLst/>
          </a:prstGeom>
          <a:solidFill>
            <a:schemeClr val="tx2">
              <a:lumMod val="10000"/>
              <a:lumOff val="90000"/>
            </a:schemeClr>
          </a:solidFill>
        </p:spPr>
        <p:txBody>
          <a:bodyPr vert="horz" wrap="square" lIns="45720" tIns="0" rIns="0" bIns="0" rtlCol="0" anchor="t" anchorCtr="0">
            <a:spAutoFit/>
          </a:bodyPr>
          <a:lstStyle/>
          <a:p>
            <a:r>
              <a:rPr lang="en-US" b="1">
                <a:solidFill>
                  <a:srgbClr val="295E7E"/>
                </a:solidFill>
              </a:rPr>
              <a:t>Expand reach and resources</a:t>
            </a:r>
          </a:p>
          <a:p>
            <a:r>
              <a:rPr lang="en-US" sz="1800" i="1"/>
              <a:t>Grow number of net families covered by unlocking new funding channels</a:t>
            </a:r>
          </a:p>
        </p:txBody>
      </p:sp>
      <p:sp>
        <p:nvSpPr>
          <p:cNvPr id="78" name="Oval 77">
            <a:extLst>
              <a:ext uri="{FF2B5EF4-FFF2-40B4-BE49-F238E27FC236}">
                <a16:creationId xmlns:a16="http://schemas.microsoft.com/office/drawing/2014/main" id="{F78BDABA-A7F5-8A78-C23E-81A5F803BDC3}"/>
              </a:ext>
            </a:extLst>
          </p:cNvPr>
          <p:cNvSpPr/>
          <p:nvPr/>
        </p:nvSpPr>
        <p:spPr>
          <a:xfrm>
            <a:off x="4533030" y="2315520"/>
            <a:ext cx="1117600" cy="1117600"/>
          </a:xfrm>
          <a:prstGeom prst="ellipse">
            <a:avLst/>
          </a:prstGeom>
          <a:grp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err="1">
              <a:solidFill>
                <a:schemeClr val="bg1">
                  <a:lumMod val="50000"/>
                </a:schemeClr>
              </a:solidFill>
            </a:endParaRPr>
          </a:p>
        </p:txBody>
      </p:sp>
      <p:sp>
        <p:nvSpPr>
          <p:cNvPr id="79" name="Oval 78">
            <a:extLst>
              <a:ext uri="{FF2B5EF4-FFF2-40B4-BE49-F238E27FC236}">
                <a16:creationId xmlns:a16="http://schemas.microsoft.com/office/drawing/2014/main" id="{7F2A8D7A-2D26-86B5-0032-DDB32C3E46A1}"/>
              </a:ext>
            </a:extLst>
          </p:cNvPr>
          <p:cNvSpPr/>
          <p:nvPr/>
        </p:nvSpPr>
        <p:spPr>
          <a:xfrm>
            <a:off x="4533030" y="3590708"/>
            <a:ext cx="1117600" cy="1117600"/>
          </a:xfrm>
          <a:prstGeom prst="ellipse">
            <a:avLst/>
          </a:prstGeom>
          <a:grp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err="1">
              <a:solidFill>
                <a:schemeClr val="bg1">
                  <a:lumMod val="50000"/>
                </a:schemeClr>
              </a:solidFill>
            </a:endParaRPr>
          </a:p>
        </p:txBody>
      </p:sp>
      <p:sp>
        <p:nvSpPr>
          <p:cNvPr id="80" name="Oval 79">
            <a:extLst>
              <a:ext uri="{FF2B5EF4-FFF2-40B4-BE49-F238E27FC236}">
                <a16:creationId xmlns:a16="http://schemas.microsoft.com/office/drawing/2014/main" id="{0308AD88-1B22-3A2C-E049-3F88F0911172}"/>
              </a:ext>
            </a:extLst>
          </p:cNvPr>
          <p:cNvSpPr/>
          <p:nvPr/>
        </p:nvSpPr>
        <p:spPr>
          <a:xfrm>
            <a:off x="4533030" y="4865894"/>
            <a:ext cx="1117600" cy="1117600"/>
          </a:xfrm>
          <a:prstGeom prst="ellipse">
            <a:avLst/>
          </a:prstGeom>
          <a:grp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err="1">
              <a:solidFill>
                <a:schemeClr val="bg1">
                  <a:lumMod val="50000"/>
                </a:schemeClr>
              </a:solidFill>
            </a:endParaRPr>
          </a:p>
        </p:txBody>
      </p:sp>
      <p:grpSp>
        <p:nvGrpSpPr>
          <p:cNvPr id="81" name="bcgIcons_Innovation ">
            <a:extLst>
              <a:ext uri="{FF2B5EF4-FFF2-40B4-BE49-F238E27FC236}">
                <a16:creationId xmlns:a16="http://schemas.microsoft.com/office/drawing/2014/main" id="{DFB4C8D6-2395-C9F2-9A98-764EB65774B0}"/>
              </a:ext>
            </a:extLst>
          </p:cNvPr>
          <p:cNvGrpSpPr>
            <a:grpSpLocks noChangeAspect="1"/>
          </p:cNvGrpSpPr>
          <p:nvPr/>
        </p:nvGrpSpPr>
        <p:grpSpPr>
          <a:xfrm>
            <a:off x="4643435" y="2426357"/>
            <a:ext cx="896791" cy="895926"/>
            <a:chOff x="5272088" y="2606675"/>
            <a:chExt cx="1646237" cy="1644650"/>
          </a:xfrm>
        </p:grpSpPr>
        <p:sp>
          <p:nvSpPr>
            <p:cNvPr id="82" name="AutoShape 26">
              <a:extLst>
                <a:ext uri="{FF2B5EF4-FFF2-40B4-BE49-F238E27FC236}">
                  <a16:creationId xmlns:a16="http://schemas.microsoft.com/office/drawing/2014/main" id="{DBC30AA8-0CF0-B369-F8AF-F15D5AE23580}"/>
                </a:ext>
              </a:extLst>
            </p:cNvPr>
            <p:cNvSpPr>
              <a:spLocks noChangeAspect="1" noChangeArrowheads="1" noTextEdit="1"/>
            </p:cNvSpPr>
            <p:nvPr/>
          </p:nvSpPr>
          <p:spPr bwMode="auto">
            <a:xfrm>
              <a:off x="5272088" y="2606675"/>
              <a:ext cx="164623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3" name="Group 82">
              <a:extLst>
                <a:ext uri="{FF2B5EF4-FFF2-40B4-BE49-F238E27FC236}">
                  <a16:creationId xmlns:a16="http://schemas.microsoft.com/office/drawing/2014/main" id="{3BAB888D-D42C-B65B-2BF8-2F4877BB7658}"/>
                </a:ext>
              </a:extLst>
            </p:cNvPr>
            <p:cNvGrpSpPr/>
            <p:nvPr/>
          </p:nvGrpSpPr>
          <p:grpSpPr>
            <a:xfrm>
              <a:off x="5719763" y="2797175"/>
              <a:ext cx="768348" cy="1255713"/>
              <a:chOff x="5719763" y="2797175"/>
              <a:chExt cx="768348" cy="1255713"/>
            </a:xfrm>
          </p:grpSpPr>
          <p:sp>
            <p:nvSpPr>
              <p:cNvPr id="84" name="Freeform 10">
                <a:extLst>
                  <a:ext uri="{FF2B5EF4-FFF2-40B4-BE49-F238E27FC236}">
                    <a16:creationId xmlns:a16="http://schemas.microsoft.com/office/drawing/2014/main" id="{962DD77C-7303-A289-893B-CB7C240B1F90}"/>
                  </a:ext>
                </a:extLst>
              </p:cNvPr>
              <p:cNvSpPr>
                <a:spLocks/>
              </p:cNvSpPr>
              <p:nvPr/>
            </p:nvSpPr>
            <p:spPr bwMode="auto">
              <a:xfrm>
                <a:off x="5719763" y="2797175"/>
                <a:ext cx="744537" cy="869951"/>
              </a:xfrm>
              <a:custGeom>
                <a:avLst/>
                <a:gdLst>
                  <a:gd name="connsiteX0" fmla="*/ 527050 w 744537"/>
                  <a:gd name="connsiteY0" fmla="*/ 838200 h 869951"/>
                  <a:gd name="connsiteX1" fmla="*/ 551039 w 744537"/>
                  <a:gd name="connsiteY1" fmla="*/ 842433 h 869951"/>
                  <a:gd name="connsiteX2" fmla="*/ 558800 w 744537"/>
                  <a:gd name="connsiteY2" fmla="*/ 841728 h 869951"/>
                  <a:gd name="connsiteX3" fmla="*/ 558800 w 744537"/>
                  <a:gd name="connsiteY3" fmla="*/ 869950 h 869951"/>
                  <a:gd name="connsiteX4" fmla="*/ 527050 w 744537"/>
                  <a:gd name="connsiteY4" fmla="*/ 869950 h 869951"/>
                  <a:gd name="connsiteX5" fmla="*/ 527050 w 744537"/>
                  <a:gd name="connsiteY5" fmla="*/ 838200 h 869951"/>
                  <a:gd name="connsiteX6" fmla="*/ 379931 w 744537"/>
                  <a:gd name="connsiteY6" fmla="*/ 654050 h 869951"/>
                  <a:gd name="connsiteX7" fmla="*/ 503237 w 744537"/>
                  <a:gd name="connsiteY7" fmla="*/ 725568 h 869951"/>
                  <a:gd name="connsiteX8" fmla="*/ 486844 w 744537"/>
                  <a:gd name="connsiteY8" fmla="*/ 752475 h 869951"/>
                  <a:gd name="connsiteX9" fmla="*/ 363537 w 744537"/>
                  <a:gd name="connsiteY9" fmla="*/ 680250 h 869951"/>
                  <a:gd name="connsiteX10" fmla="*/ 379931 w 744537"/>
                  <a:gd name="connsiteY10" fmla="*/ 654050 h 869951"/>
                  <a:gd name="connsiteX11" fmla="*/ 103785 w 744537"/>
                  <a:gd name="connsiteY11" fmla="*/ 582613 h 869951"/>
                  <a:gd name="connsiteX12" fmla="*/ 115102 w 744537"/>
                  <a:gd name="connsiteY12" fmla="*/ 596873 h 869951"/>
                  <a:gd name="connsiteX13" fmla="*/ 219075 w 744537"/>
                  <a:gd name="connsiteY13" fmla="*/ 807920 h 869951"/>
                  <a:gd name="connsiteX14" fmla="*/ 219075 w 744537"/>
                  <a:gd name="connsiteY14" fmla="*/ 869951 h 869951"/>
                  <a:gd name="connsiteX15" fmla="*/ 187954 w 744537"/>
                  <a:gd name="connsiteY15" fmla="*/ 869951 h 869951"/>
                  <a:gd name="connsiteX16" fmla="*/ 187954 w 744537"/>
                  <a:gd name="connsiteY16" fmla="*/ 807920 h 869951"/>
                  <a:gd name="connsiteX17" fmla="*/ 93175 w 744537"/>
                  <a:gd name="connsiteY17" fmla="*/ 618263 h 869951"/>
                  <a:gd name="connsiteX18" fmla="*/ 92468 w 744537"/>
                  <a:gd name="connsiteY18" fmla="*/ 617550 h 869951"/>
                  <a:gd name="connsiteX19" fmla="*/ 76200 w 744537"/>
                  <a:gd name="connsiteY19" fmla="*/ 597586 h 869951"/>
                  <a:gd name="connsiteX20" fmla="*/ 103785 w 744537"/>
                  <a:gd name="connsiteY20" fmla="*/ 582613 h 869951"/>
                  <a:gd name="connsiteX21" fmla="*/ 699573 w 744537"/>
                  <a:gd name="connsiteY21" fmla="*/ 469900 h 869951"/>
                  <a:gd name="connsiteX22" fmla="*/ 730249 w 744537"/>
                  <a:gd name="connsiteY22" fmla="*/ 477065 h 869951"/>
                  <a:gd name="connsiteX23" fmla="*/ 656055 w 744537"/>
                  <a:gd name="connsiteY23" fmla="*/ 614630 h 869951"/>
                  <a:gd name="connsiteX24" fmla="*/ 654628 w 744537"/>
                  <a:gd name="connsiteY24" fmla="*/ 616063 h 869951"/>
                  <a:gd name="connsiteX25" fmla="*/ 584000 w 744537"/>
                  <a:gd name="connsiteY25" fmla="*/ 712788 h 869951"/>
                  <a:gd name="connsiteX26" fmla="*/ 554037 w 744537"/>
                  <a:gd name="connsiteY26" fmla="*/ 704907 h 869951"/>
                  <a:gd name="connsiteX27" fmla="*/ 632512 w 744537"/>
                  <a:gd name="connsiteY27" fmla="*/ 593852 h 869951"/>
                  <a:gd name="connsiteX28" fmla="*/ 699573 w 744537"/>
                  <a:gd name="connsiteY28" fmla="*/ 469900 h 869951"/>
                  <a:gd name="connsiteX29" fmla="*/ 415091 w 744537"/>
                  <a:gd name="connsiteY29" fmla="*/ 407988 h 869951"/>
                  <a:gd name="connsiteX30" fmla="*/ 442912 w 744537"/>
                  <a:gd name="connsiteY30" fmla="*/ 422928 h 869951"/>
                  <a:gd name="connsiteX31" fmla="*/ 358022 w 744537"/>
                  <a:gd name="connsiteY31" fmla="*/ 579438 h 869951"/>
                  <a:gd name="connsiteX32" fmla="*/ 330200 w 744537"/>
                  <a:gd name="connsiteY32" fmla="*/ 564499 h 869951"/>
                  <a:gd name="connsiteX33" fmla="*/ 415091 w 744537"/>
                  <a:gd name="connsiteY33" fmla="*/ 407988 h 869951"/>
                  <a:gd name="connsiteX34" fmla="*/ 393500 w 744537"/>
                  <a:gd name="connsiteY34" fmla="*/ 368300 h 869951"/>
                  <a:gd name="connsiteX35" fmla="*/ 406400 w 744537"/>
                  <a:gd name="connsiteY35" fmla="*/ 396860 h 869951"/>
                  <a:gd name="connsiteX36" fmla="*/ 123309 w 744537"/>
                  <a:gd name="connsiteY36" fmla="*/ 517525 h 869951"/>
                  <a:gd name="connsiteX37" fmla="*/ 111125 w 744537"/>
                  <a:gd name="connsiteY37" fmla="*/ 488965 h 869951"/>
                  <a:gd name="connsiteX38" fmla="*/ 393500 w 744537"/>
                  <a:gd name="connsiteY38" fmla="*/ 368300 h 869951"/>
                  <a:gd name="connsiteX39" fmla="*/ 527987 w 744537"/>
                  <a:gd name="connsiteY39" fmla="*/ 355600 h 869951"/>
                  <a:gd name="connsiteX40" fmla="*/ 668337 w 744537"/>
                  <a:gd name="connsiteY40" fmla="*/ 381623 h 869951"/>
                  <a:gd name="connsiteX41" fmla="*/ 662638 w 744537"/>
                  <a:gd name="connsiteY41" fmla="*/ 409053 h 869951"/>
                  <a:gd name="connsiteX42" fmla="*/ 662638 w 744537"/>
                  <a:gd name="connsiteY42" fmla="*/ 411163 h 869951"/>
                  <a:gd name="connsiteX43" fmla="*/ 522287 w 744537"/>
                  <a:gd name="connsiteY43" fmla="*/ 385140 h 869951"/>
                  <a:gd name="connsiteX44" fmla="*/ 527987 w 744537"/>
                  <a:gd name="connsiteY44" fmla="*/ 358413 h 869951"/>
                  <a:gd name="connsiteX45" fmla="*/ 527987 w 744537"/>
                  <a:gd name="connsiteY45" fmla="*/ 355600 h 869951"/>
                  <a:gd name="connsiteX46" fmla="*/ 149469 w 744537"/>
                  <a:gd name="connsiteY46" fmla="*/ 268288 h 869951"/>
                  <a:gd name="connsiteX47" fmla="*/ 179387 w 744537"/>
                  <a:gd name="connsiteY47" fmla="*/ 280386 h 869951"/>
                  <a:gd name="connsiteX48" fmla="*/ 97468 w 744537"/>
                  <a:gd name="connsiteY48" fmla="*/ 474663 h 869951"/>
                  <a:gd name="connsiteX49" fmla="*/ 68262 w 744537"/>
                  <a:gd name="connsiteY49" fmla="*/ 462565 h 869951"/>
                  <a:gd name="connsiteX50" fmla="*/ 149469 w 744537"/>
                  <a:gd name="connsiteY50" fmla="*/ 268288 h 869951"/>
                  <a:gd name="connsiteX51" fmla="*/ 492666 w 744537"/>
                  <a:gd name="connsiteY51" fmla="*/ 111125 h 869951"/>
                  <a:gd name="connsiteX52" fmla="*/ 521747 w 744537"/>
                  <a:gd name="connsiteY52" fmla="*/ 117543 h 869951"/>
                  <a:gd name="connsiteX53" fmla="*/ 523875 w 744537"/>
                  <a:gd name="connsiteY53" fmla="*/ 117543 h 869951"/>
                  <a:gd name="connsiteX54" fmla="*/ 488410 w 744537"/>
                  <a:gd name="connsiteY54" fmla="*/ 293688 h 869951"/>
                  <a:gd name="connsiteX55" fmla="*/ 459328 w 744537"/>
                  <a:gd name="connsiteY55" fmla="*/ 287983 h 869951"/>
                  <a:gd name="connsiteX56" fmla="*/ 457200 w 744537"/>
                  <a:gd name="connsiteY56" fmla="*/ 287983 h 869951"/>
                  <a:gd name="connsiteX57" fmla="*/ 492666 w 744537"/>
                  <a:gd name="connsiteY57" fmla="*/ 111125 h 869951"/>
                  <a:gd name="connsiteX58" fmla="*/ 588027 w 744537"/>
                  <a:gd name="connsiteY58" fmla="*/ 66675 h 869951"/>
                  <a:gd name="connsiteX59" fmla="*/ 744537 w 744537"/>
                  <a:gd name="connsiteY59" fmla="*/ 342184 h 869951"/>
                  <a:gd name="connsiteX60" fmla="*/ 731020 w 744537"/>
                  <a:gd name="connsiteY60" fmla="*/ 340753 h 869951"/>
                  <a:gd name="connsiteX61" fmla="*/ 713947 w 744537"/>
                  <a:gd name="connsiteY61" fmla="*/ 342900 h 869951"/>
                  <a:gd name="connsiteX62" fmla="*/ 573087 w 744537"/>
                  <a:gd name="connsiteY62" fmla="*/ 94584 h 869951"/>
                  <a:gd name="connsiteX63" fmla="*/ 588027 w 744537"/>
                  <a:gd name="connsiteY63" fmla="*/ 66675 h 869951"/>
                  <a:gd name="connsiteX64" fmla="*/ 454758 w 744537"/>
                  <a:gd name="connsiteY64" fmla="*/ 65088 h 869951"/>
                  <a:gd name="connsiteX65" fmla="*/ 468312 w 744537"/>
                  <a:gd name="connsiteY65" fmla="*/ 94516 h 869951"/>
                  <a:gd name="connsiteX66" fmla="*/ 256441 w 744537"/>
                  <a:gd name="connsiteY66" fmla="*/ 200026 h 869951"/>
                  <a:gd name="connsiteX67" fmla="*/ 242887 w 744537"/>
                  <a:gd name="connsiteY67" fmla="*/ 171316 h 869951"/>
                  <a:gd name="connsiteX68" fmla="*/ 454758 w 744537"/>
                  <a:gd name="connsiteY68" fmla="*/ 65088 h 869951"/>
                  <a:gd name="connsiteX69" fmla="*/ 373682 w 744537"/>
                  <a:gd name="connsiteY69" fmla="*/ 0 h 869951"/>
                  <a:gd name="connsiteX70" fmla="*/ 465137 w 744537"/>
                  <a:gd name="connsiteY70" fmla="*/ 10707 h 869951"/>
                  <a:gd name="connsiteX71" fmla="*/ 453705 w 744537"/>
                  <a:gd name="connsiteY71" fmla="*/ 40685 h 869951"/>
                  <a:gd name="connsiteX72" fmla="*/ 373682 w 744537"/>
                  <a:gd name="connsiteY72" fmla="*/ 31406 h 869951"/>
                  <a:gd name="connsiteX73" fmla="*/ 31438 w 744537"/>
                  <a:gd name="connsiteY73" fmla="*/ 371879 h 869951"/>
                  <a:gd name="connsiteX74" fmla="*/ 43584 w 744537"/>
                  <a:gd name="connsiteY74" fmla="*/ 462529 h 869951"/>
                  <a:gd name="connsiteX75" fmla="*/ 15004 w 744537"/>
                  <a:gd name="connsiteY75" fmla="*/ 474663 h 869951"/>
                  <a:gd name="connsiteX76" fmla="*/ 0 w 744537"/>
                  <a:gd name="connsiteY76" fmla="*/ 371879 h 869951"/>
                  <a:gd name="connsiteX77" fmla="*/ 373682 w 744537"/>
                  <a:gd name="connsiteY77" fmla="*/ 0 h 86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4537" h="869951">
                    <a:moveTo>
                      <a:pt x="527050" y="838200"/>
                    </a:moveTo>
                    <a:cubicBezTo>
                      <a:pt x="534106" y="841022"/>
                      <a:pt x="542572" y="842433"/>
                      <a:pt x="551039" y="842433"/>
                    </a:cubicBezTo>
                    <a:cubicBezTo>
                      <a:pt x="553861" y="842433"/>
                      <a:pt x="555978" y="842433"/>
                      <a:pt x="558800" y="841728"/>
                    </a:cubicBezTo>
                    <a:cubicBezTo>
                      <a:pt x="558800" y="841728"/>
                      <a:pt x="558800" y="841728"/>
                      <a:pt x="558800" y="869950"/>
                    </a:cubicBezTo>
                    <a:cubicBezTo>
                      <a:pt x="558800" y="869950"/>
                      <a:pt x="558800" y="869950"/>
                      <a:pt x="527050" y="869950"/>
                    </a:cubicBezTo>
                    <a:cubicBezTo>
                      <a:pt x="527050" y="861483"/>
                      <a:pt x="527050" y="850900"/>
                      <a:pt x="527050" y="838200"/>
                    </a:cubicBezTo>
                    <a:close/>
                    <a:moveTo>
                      <a:pt x="379931" y="654050"/>
                    </a:moveTo>
                    <a:cubicBezTo>
                      <a:pt x="379931" y="654050"/>
                      <a:pt x="379931" y="654050"/>
                      <a:pt x="503237" y="725568"/>
                    </a:cubicBezTo>
                    <a:cubicBezTo>
                      <a:pt x="495397" y="733357"/>
                      <a:pt x="489695" y="741854"/>
                      <a:pt x="486844" y="752475"/>
                    </a:cubicBezTo>
                    <a:cubicBezTo>
                      <a:pt x="486844" y="752475"/>
                      <a:pt x="486844" y="752475"/>
                      <a:pt x="363537" y="680250"/>
                    </a:cubicBezTo>
                    <a:cubicBezTo>
                      <a:pt x="370665" y="672461"/>
                      <a:pt x="376367" y="663255"/>
                      <a:pt x="379931" y="654050"/>
                    </a:cubicBezTo>
                    <a:close/>
                    <a:moveTo>
                      <a:pt x="103785" y="582613"/>
                    </a:moveTo>
                    <a:cubicBezTo>
                      <a:pt x="107321" y="586891"/>
                      <a:pt x="110858" y="591882"/>
                      <a:pt x="115102" y="596873"/>
                    </a:cubicBezTo>
                    <a:cubicBezTo>
                      <a:pt x="125004" y="605429"/>
                      <a:pt x="219075" y="698119"/>
                      <a:pt x="219075" y="807920"/>
                    </a:cubicBezTo>
                    <a:cubicBezTo>
                      <a:pt x="219075" y="807920"/>
                      <a:pt x="219075" y="807920"/>
                      <a:pt x="219075" y="869951"/>
                    </a:cubicBezTo>
                    <a:cubicBezTo>
                      <a:pt x="219075" y="869951"/>
                      <a:pt x="219075" y="869951"/>
                      <a:pt x="187954" y="869951"/>
                    </a:cubicBezTo>
                    <a:cubicBezTo>
                      <a:pt x="187954" y="869951"/>
                      <a:pt x="187954" y="869951"/>
                      <a:pt x="187954" y="807920"/>
                    </a:cubicBezTo>
                    <a:cubicBezTo>
                      <a:pt x="187954" y="708814"/>
                      <a:pt x="94590" y="618976"/>
                      <a:pt x="93175" y="618263"/>
                    </a:cubicBezTo>
                    <a:cubicBezTo>
                      <a:pt x="93175" y="618263"/>
                      <a:pt x="93175" y="618263"/>
                      <a:pt x="92468" y="617550"/>
                    </a:cubicBezTo>
                    <a:cubicBezTo>
                      <a:pt x="86809" y="611133"/>
                      <a:pt x="81151" y="604716"/>
                      <a:pt x="76200" y="597586"/>
                    </a:cubicBezTo>
                    <a:cubicBezTo>
                      <a:pt x="86809" y="594734"/>
                      <a:pt x="96004" y="589743"/>
                      <a:pt x="103785" y="582613"/>
                    </a:cubicBezTo>
                    <a:close/>
                    <a:moveTo>
                      <a:pt x="699573" y="469900"/>
                    </a:moveTo>
                    <a:cubicBezTo>
                      <a:pt x="708847" y="474199"/>
                      <a:pt x="718835" y="477065"/>
                      <a:pt x="730249" y="477065"/>
                    </a:cubicBezTo>
                    <a:cubicBezTo>
                      <a:pt x="715268" y="527935"/>
                      <a:pt x="690298" y="575223"/>
                      <a:pt x="656055" y="614630"/>
                    </a:cubicBezTo>
                    <a:cubicBezTo>
                      <a:pt x="656055" y="614630"/>
                      <a:pt x="656055" y="614630"/>
                      <a:pt x="654628" y="616063"/>
                    </a:cubicBezTo>
                    <a:cubicBezTo>
                      <a:pt x="653914" y="616779"/>
                      <a:pt x="612537" y="656902"/>
                      <a:pt x="584000" y="712788"/>
                    </a:cubicBezTo>
                    <a:cubicBezTo>
                      <a:pt x="574726" y="707773"/>
                      <a:pt x="564738" y="704907"/>
                      <a:pt x="554037" y="704907"/>
                    </a:cubicBezTo>
                    <a:cubicBezTo>
                      <a:pt x="581860" y="644006"/>
                      <a:pt x="626092" y="600300"/>
                      <a:pt x="632512" y="593852"/>
                    </a:cubicBezTo>
                    <a:cubicBezTo>
                      <a:pt x="663902" y="558028"/>
                      <a:pt x="686018" y="515039"/>
                      <a:pt x="699573" y="469900"/>
                    </a:cubicBezTo>
                    <a:close/>
                    <a:moveTo>
                      <a:pt x="415091" y="407988"/>
                    </a:moveTo>
                    <a:cubicBezTo>
                      <a:pt x="422938" y="414391"/>
                      <a:pt x="432212" y="420082"/>
                      <a:pt x="442912" y="422928"/>
                    </a:cubicBezTo>
                    <a:cubicBezTo>
                      <a:pt x="442912" y="422928"/>
                      <a:pt x="442912" y="422928"/>
                      <a:pt x="358022" y="579438"/>
                    </a:cubicBezTo>
                    <a:cubicBezTo>
                      <a:pt x="350175" y="573035"/>
                      <a:pt x="340901" y="567344"/>
                      <a:pt x="330200" y="564499"/>
                    </a:cubicBezTo>
                    <a:cubicBezTo>
                      <a:pt x="330200" y="564499"/>
                      <a:pt x="330200" y="564499"/>
                      <a:pt x="415091" y="407988"/>
                    </a:cubicBezTo>
                    <a:close/>
                    <a:moveTo>
                      <a:pt x="393500" y="368300"/>
                    </a:moveTo>
                    <a:cubicBezTo>
                      <a:pt x="396367" y="379010"/>
                      <a:pt x="400667" y="388292"/>
                      <a:pt x="406400" y="396860"/>
                    </a:cubicBezTo>
                    <a:cubicBezTo>
                      <a:pt x="406400" y="396860"/>
                      <a:pt x="406400" y="396860"/>
                      <a:pt x="123309" y="517525"/>
                    </a:cubicBezTo>
                    <a:cubicBezTo>
                      <a:pt x="121876" y="506815"/>
                      <a:pt x="116859" y="496819"/>
                      <a:pt x="111125" y="488965"/>
                    </a:cubicBezTo>
                    <a:cubicBezTo>
                      <a:pt x="111125" y="488965"/>
                      <a:pt x="111125" y="488965"/>
                      <a:pt x="393500" y="368300"/>
                    </a:cubicBezTo>
                    <a:close/>
                    <a:moveTo>
                      <a:pt x="527987" y="355600"/>
                    </a:moveTo>
                    <a:cubicBezTo>
                      <a:pt x="527987" y="355600"/>
                      <a:pt x="527987" y="355600"/>
                      <a:pt x="668337" y="381623"/>
                    </a:cubicBezTo>
                    <a:cubicBezTo>
                      <a:pt x="664775" y="390063"/>
                      <a:pt x="662638" y="399207"/>
                      <a:pt x="662638" y="409053"/>
                    </a:cubicBezTo>
                    <a:cubicBezTo>
                      <a:pt x="662638" y="409756"/>
                      <a:pt x="662638" y="410460"/>
                      <a:pt x="662638" y="411163"/>
                    </a:cubicBezTo>
                    <a:cubicBezTo>
                      <a:pt x="662638" y="411163"/>
                      <a:pt x="662638" y="411163"/>
                      <a:pt x="522287" y="385140"/>
                    </a:cubicBezTo>
                    <a:cubicBezTo>
                      <a:pt x="525849" y="376700"/>
                      <a:pt x="527987" y="367556"/>
                      <a:pt x="527987" y="358413"/>
                    </a:cubicBezTo>
                    <a:cubicBezTo>
                      <a:pt x="527987" y="357710"/>
                      <a:pt x="527987" y="356303"/>
                      <a:pt x="527987" y="355600"/>
                    </a:cubicBezTo>
                    <a:close/>
                    <a:moveTo>
                      <a:pt x="149469" y="268288"/>
                    </a:moveTo>
                    <a:cubicBezTo>
                      <a:pt x="158017" y="274693"/>
                      <a:pt x="168702" y="278962"/>
                      <a:pt x="179387" y="280386"/>
                    </a:cubicBezTo>
                    <a:cubicBezTo>
                      <a:pt x="179387" y="280386"/>
                      <a:pt x="179387" y="280386"/>
                      <a:pt x="97468" y="474663"/>
                    </a:cubicBezTo>
                    <a:cubicBezTo>
                      <a:pt x="88920" y="468970"/>
                      <a:pt x="78947" y="464700"/>
                      <a:pt x="68262" y="462565"/>
                    </a:cubicBezTo>
                    <a:cubicBezTo>
                      <a:pt x="68262" y="462565"/>
                      <a:pt x="68262" y="462565"/>
                      <a:pt x="149469" y="268288"/>
                    </a:cubicBezTo>
                    <a:close/>
                    <a:moveTo>
                      <a:pt x="492666" y="111125"/>
                    </a:moveTo>
                    <a:cubicBezTo>
                      <a:pt x="501887" y="115404"/>
                      <a:pt x="511817" y="117543"/>
                      <a:pt x="521747" y="117543"/>
                    </a:cubicBezTo>
                    <a:cubicBezTo>
                      <a:pt x="522457" y="117543"/>
                      <a:pt x="523166" y="117543"/>
                      <a:pt x="523875" y="117543"/>
                    </a:cubicBezTo>
                    <a:cubicBezTo>
                      <a:pt x="523875" y="117543"/>
                      <a:pt x="523875" y="117543"/>
                      <a:pt x="488410" y="293688"/>
                    </a:cubicBezTo>
                    <a:cubicBezTo>
                      <a:pt x="479898" y="290835"/>
                      <a:pt x="470677" y="287983"/>
                      <a:pt x="459328" y="287983"/>
                    </a:cubicBezTo>
                    <a:cubicBezTo>
                      <a:pt x="458619" y="287983"/>
                      <a:pt x="457910" y="287983"/>
                      <a:pt x="457200" y="287983"/>
                    </a:cubicBezTo>
                    <a:cubicBezTo>
                      <a:pt x="457200" y="287983"/>
                      <a:pt x="457200" y="287983"/>
                      <a:pt x="492666" y="111125"/>
                    </a:cubicBezTo>
                    <a:close/>
                    <a:moveTo>
                      <a:pt x="588027" y="66675"/>
                    </a:moveTo>
                    <a:cubicBezTo>
                      <a:pt x="675530" y="128933"/>
                      <a:pt x="735289" y="228402"/>
                      <a:pt x="744537" y="342184"/>
                    </a:cubicBezTo>
                    <a:cubicBezTo>
                      <a:pt x="739557" y="341469"/>
                      <a:pt x="735289" y="340753"/>
                      <a:pt x="731020" y="340753"/>
                    </a:cubicBezTo>
                    <a:cubicBezTo>
                      <a:pt x="724618" y="340753"/>
                      <a:pt x="718215" y="341469"/>
                      <a:pt x="713947" y="342900"/>
                    </a:cubicBezTo>
                    <a:cubicBezTo>
                      <a:pt x="704698" y="240568"/>
                      <a:pt x="650631" y="151117"/>
                      <a:pt x="573087" y="94584"/>
                    </a:cubicBezTo>
                    <a:cubicBezTo>
                      <a:pt x="579490" y="85996"/>
                      <a:pt x="585181" y="75978"/>
                      <a:pt x="588027" y="66675"/>
                    </a:cubicBezTo>
                    <a:close/>
                    <a:moveTo>
                      <a:pt x="454758" y="65088"/>
                    </a:moveTo>
                    <a:cubicBezTo>
                      <a:pt x="456898" y="75854"/>
                      <a:pt x="461892" y="86621"/>
                      <a:pt x="468312" y="94516"/>
                    </a:cubicBezTo>
                    <a:cubicBezTo>
                      <a:pt x="468312" y="94516"/>
                      <a:pt x="468312" y="94516"/>
                      <a:pt x="256441" y="200026"/>
                    </a:cubicBezTo>
                    <a:cubicBezTo>
                      <a:pt x="254301" y="189260"/>
                      <a:pt x="249308" y="179211"/>
                      <a:pt x="242887" y="171316"/>
                    </a:cubicBezTo>
                    <a:cubicBezTo>
                      <a:pt x="242887" y="171316"/>
                      <a:pt x="242887" y="171316"/>
                      <a:pt x="454758" y="65088"/>
                    </a:cubicBezTo>
                    <a:close/>
                    <a:moveTo>
                      <a:pt x="373682" y="0"/>
                    </a:moveTo>
                    <a:cubicBezTo>
                      <a:pt x="405834" y="0"/>
                      <a:pt x="435843" y="3569"/>
                      <a:pt x="465137" y="10707"/>
                    </a:cubicBezTo>
                    <a:cubicBezTo>
                      <a:pt x="458707" y="19272"/>
                      <a:pt x="455134" y="29265"/>
                      <a:pt x="453705" y="40685"/>
                    </a:cubicBezTo>
                    <a:cubicBezTo>
                      <a:pt x="427983" y="34261"/>
                      <a:pt x="401547" y="31406"/>
                      <a:pt x="373682" y="31406"/>
                    </a:cubicBezTo>
                    <a:cubicBezTo>
                      <a:pt x="185769" y="31406"/>
                      <a:pt x="31438" y="184155"/>
                      <a:pt x="31438" y="371879"/>
                    </a:cubicBezTo>
                    <a:cubicBezTo>
                      <a:pt x="31438" y="402571"/>
                      <a:pt x="35725" y="433264"/>
                      <a:pt x="43584" y="462529"/>
                    </a:cubicBezTo>
                    <a:cubicBezTo>
                      <a:pt x="32867" y="463956"/>
                      <a:pt x="23578" y="468953"/>
                      <a:pt x="15004" y="474663"/>
                    </a:cubicBezTo>
                    <a:cubicBezTo>
                      <a:pt x="5001" y="441829"/>
                      <a:pt x="0" y="406854"/>
                      <a:pt x="0" y="371879"/>
                    </a:cubicBezTo>
                    <a:cubicBezTo>
                      <a:pt x="0" y="167024"/>
                      <a:pt x="167907" y="0"/>
                      <a:pt x="37368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85" name="Freeform 11">
                <a:extLst>
                  <a:ext uri="{FF2B5EF4-FFF2-40B4-BE49-F238E27FC236}">
                    <a16:creationId xmlns:a16="http://schemas.microsoft.com/office/drawing/2014/main" id="{4A19A228-F0B9-091F-8DA8-EFC0AC3EC629}"/>
                  </a:ext>
                </a:extLst>
              </p:cNvPr>
              <p:cNvSpPr>
                <a:spLocks/>
              </p:cNvSpPr>
              <p:nvPr/>
            </p:nvSpPr>
            <p:spPr bwMode="auto">
              <a:xfrm>
                <a:off x="5741987" y="2811463"/>
                <a:ext cx="746124" cy="1241425"/>
              </a:xfrm>
              <a:custGeom>
                <a:avLst/>
                <a:gdLst>
                  <a:gd name="connsiteX0" fmla="*/ 222250 w 746124"/>
                  <a:gd name="connsiteY0" fmla="*/ 1169987 h 1241425"/>
                  <a:gd name="connsiteX1" fmla="*/ 222250 w 746124"/>
                  <a:gd name="connsiteY1" fmla="*/ 1187911 h 1241425"/>
                  <a:gd name="connsiteX2" fmla="*/ 351434 w 746124"/>
                  <a:gd name="connsiteY2" fmla="*/ 1208702 h 1241425"/>
                  <a:gd name="connsiteX3" fmla="*/ 354289 w 746124"/>
                  <a:gd name="connsiteY3" fmla="*/ 1208702 h 1241425"/>
                  <a:gd name="connsiteX4" fmla="*/ 484187 w 746124"/>
                  <a:gd name="connsiteY4" fmla="*/ 1187911 h 1241425"/>
                  <a:gd name="connsiteX5" fmla="*/ 484187 w 746124"/>
                  <a:gd name="connsiteY5" fmla="*/ 1169987 h 1241425"/>
                  <a:gd name="connsiteX6" fmla="*/ 222250 w 746124"/>
                  <a:gd name="connsiteY6" fmla="*/ 1169987 h 1241425"/>
                  <a:gd name="connsiteX7" fmla="*/ 153987 w 746124"/>
                  <a:gd name="connsiteY7" fmla="*/ 1089025 h 1241425"/>
                  <a:gd name="connsiteX8" fmla="*/ 153987 w 746124"/>
                  <a:gd name="connsiteY8" fmla="*/ 1138238 h 1241425"/>
                  <a:gd name="connsiteX9" fmla="*/ 552449 w 746124"/>
                  <a:gd name="connsiteY9" fmla="*/ 1138238 h 1241425"/>
                  <a:gd name="connsiteX10" fmla="*/ 552449 w 746124"/>
                  <a:gd name="connsiteY10" fmla="*/ 1089025 h 1241425"/>
                  <a:gd name="connsiteX11" fmla="*/ 153987 w 746124"/>
                  <a:gd name="connsiteY11" fmla="*/ 1089025 h 1241425"/>
                  <a:gd name="connsiteX12" fmla="*/ 153987 w 746124"/>
                  <a:gd name="connsiteY12" fmla="*/ 1011237 h 1241425"/>
                  <a:gd name="connsiteX13" fmla="*/ 153987 w 746124"/>
                  <a:gd name="connsiteY13" fmla="*/ 1057275 h 1241425"/>
                  <a:gd name="connsiteX14" fmla="*/ 552449 w 746124"/>
                  <a:gd name="connsiteY14" fmla="*/ 1057275 h 1241425"/>
                  <a:gd name="connsiteX15" fmla="*/ 552449 w 746124"/>
                  <a:gd name="connsiteY15" fmla="*/ 1011237 h 1241425"/>
                  <a:gd name="connsiteX16" fmla="*/ 153987 w 746124"/>
                  <a:gd name="connsiteY16" fmla="*/ 1011237 h 1241425"/>
                  <a:gd name="connsiteX17" fmla="*/ 153987 w 746124"/>
                  <a:gd name="connsiteY17" fmla="*/ 919162 h 1241425"/>
                  <a:gd name="connsiteX18" fmla="*/ 153987 w 746124"/>
                  <a:gd name="connsiteY18" fmla="*/ 979487 h 1241425"/>
                  <a:gd name="connsiteX19" fmla="*/ 552449 w 746124"/>
                  <a:gd name="connsiteY19" fmla="*/ 979487 h 1241425"/>
                  <a:gd name="connsiteX20" fmla="*/ 552449 w 746124"/>
                  <a:gd name="connsiteY20" fmla="*/ 919162 h 1241425"/>
                  <a:gd name="connsiteX21" fmla="*/ 153987 w 746124"/>
                  <a:gd name="connsiteY21" fmla="*/ 919162 h 1241425"/>
                  <a:gd name="connsiteX22" fmla="*/ 154469 w 746124"/>
                  <a:gd name="connsiteY22" fmla="*/ 887412 h 1241425"/>
                  <a:gd name="connsiteX23" fmla="*/ 168010 w 746124"/>
                  <a:gd name="connsiteY23" fmla="*/ 887412 h 1241425"/>
                  <a:gd name="connsiteX24" fmla="*/ 199367 w 746124"/>
                  <a:gd name="connsiteY24" fmla="*/ 887412 h 1241425"/>
                  <a:gd name="connsiteX25" fmla="*/ 505808 w 746124"/>
                  <a:gd name="connsiteY25" fmla="*/ 887412 h 1241425"/>
                  <a:gd name="connsiteX26" fmla="*/ 537165 w 746124"/>
                  <a:gd name="connsiteY26" fmla="*/ 887412 h 1241425"/>
                  <a:gd name="connsiteX27" fmla="*/ 553556 w 746124"/>
                  <a:gd name="connsiteY27" fmla="*/ 887412 h 1241425"/>
                  <a:gd name="connsiteX28" fmla="*/ 584200 w 746124"/>
                  <a:gd name="connsiteY28" fmla="*/ 917450 h 1241425"/>
                  <a:gd name="connsiteX29" fmla="*/ 584200 w 746124"/>
                  <a:gd name="connsiteY29" fmla="*/ 980385 h 1241425"/>
                  <a:gd name="connsiteX30" fmla="*/ 580637 w 746124"/>
                  <a:gd name="connsiteY30" fmla="*/ 995404 h 1241425"/>
                  <a:gd name="connsiteX31" fmla="*/ 584200 w 746124"/>
                  <a:gd name="connsiteY31" fmla="*/ 1010423 h 1241425"/>
                  <a:gd name="connsiteX32" fmla="*/ 584200 w 746124"/>
                  <a:gd name="connsiteY32" fmla="*/ 1059055 h 1241425"/>
                  <a:gd name="connsiteX33" fmla="*/ 580637 w 746124"/>
                  <a:gd name="connsiteY33" fmla="*/ 1074074 h 1241425"/>
                  <a:gd name="connsiteX34" fmla="*/ 584200 w 746124"/>
                  <a:gd name="connsiteY34" fmla="*/ 1089092 h 1241425"/>
                  <a:gd name="connsiteX35" fmla="*/ 584200 w 746124"/>
                  <a:gd name="connsiteY35" fmla="*/ 1139870 h 1241425"/>
                  <a:gd name="connsiteX36" fmla="*/ 553556 w 746124"/>
                  <a:gd name="connsiteY36" fmla="*/ 1170623 h 1241425"/>
                  <a:gd name="connsiteX37" fmla="*/ 515073 w 746124"/>
                  <a:gd name="connsiteY37" fmla="*/ 1170623 h 1241425"/>
                  <a:gd name="connsiteX38" fmla="*/ 515073 w 746124"/>
                  <a:gd name="connsiteY38" fmla="*/ 1198514 h 1241425"/>
                  <a:gd name="connsiteX39" fmla="*/ 505808 w 746124"/>
                  <a:gd name="connsiteY39" fmla="*/ 1212818 h 1241425"/>
                  <a:gd name="connsiteX40" fmla="*/ 370404 w 746124"/>
                  <a:gd name="connsiteY40" fmla="*/ 1241425 h 1241425"/>
                  <a:gd name="connsiteX41" fmla="*/ 352587 w 746124"/>
                  <a:gd name="connsiteY41" fmla="*/ 1240710 h 1241425"/>
                  <a:gd name="connsiteX42" fmla="*/ 334771 w 746124"/>
                  <a:gd name="connsiteY42" fmla="*/ 1241425 h 1241425"/>
                  <a:gd name="connsiteX43" fmla="*/ 200079 w 746124"/>
                  <a:gd name="connsiteY43" fmla="*/ 1212818 h 1241425"/>
                  <a:gd name="connsiteX44" fmla="*/ 190815 w 746124"/>
                  <a:gd name="connsiteY44" fmla="*/ 1198514 h 1241425"/>
                  <a:gd name="connsiteX45" fmla="*/ 190815 w 746124"/>
                  <a:gd name="connsiteY45" fmla="*/ 1170623 h 1241425"/>
                  <a:gd name="connsiteX46" fmla="*/ 154469 w 746124"/>
                  <a:gd name="connsiteY46" fmla="*/ 1170623 h 1241425"/>
                  <a:gd name="connsiteX47" fmla="*/ 123825 w 746124"/>
                  <a:gd name="connsiteY47" fmla="*/ 1139870 h 1241425"/>
                  <a:gd name="connsiteX48" fmla="*/ 123825 w 746124"/>
                  <a:gd name="connsiteY48" fmla="*/ 1089092 h 1241425"/>
                  <a:gd name="connsiteX49" fmla="*/ 128101 w 746124"/>
                  <a:gd name="connsiteY49" fmla="*/ 1074074 h 1241425"/>
                  <a:gd name="connsiteX50" fmla="*/ 123825 w 746124"/>
                  <a:gd name="connsiteY50" fmla="*/ 1059055 h 1241425"/>
                  <a:gd name="connsiteX51" fmla="*/ 123825 w 746124"/>
                  <a:gd name="connsiteY51" fmla="*/ 1010423 h 1241425"/>
                  <a:gd name="connsiteX52" fmla="*/ 128101 w 746124"/>
                  <a:gd name="connsiteY52" fmla="*/ 995404 h 1241425"/>
                  <a:gd name="connsiteX53" fmla="*/ 123825 w 746124"/>
                  <a:gd name="connsiteY53" fmla="*/ 980385 h 1241425"/>
                  <a:gd name="connsiteX54" fmla="*/ 123825 w 746124"/>
                  <a:gd name="connsiteY54" fmla="*/ 917450 h 1241425"/>
                  <a:gd name="connsiteX55" fmla="*/ 154469 w 746124"/>
                  <a:gd name="connsiteY55" fmla="*/ 887412 h 1241425"/>
                  <a:gd name="connsiteX56" fmla="*/ 530225 w 746124"/>
                  <a:gd name="connsiteY56" fmla="*/ 722312 h 1241425"/>
                  <a:gd name="connsiteX57" fmla="*/ 568325 w 746124"/>
                  <a:gd name="connsiteY57" fmla="*/ 759619 h 1241425"/>
                  <a:gd name="connsiteX58" fmla="*/ 530225 w 746124"/>
                  <a:gd name="connsiteY58" fmla="*/ 796926 h 1241425"/>
                  <a:gd name="connsiteX59" fmla="*/ 492125 w 746124"/>
                  <a:gd name="connsiteY59" fmla="*/ 759619 h 1241425"/>
                  <a:gd name="connsiteX60" fmla="*/ 530225 w 746124"/>
                  <a:gd name="connsiteY60" fmla="*/ 722312 h 1241425"/>
                  <a:gd name="connsiteX61" fmla="*/ 289718 w 746124"/>
                  <a:gd name="connsiteY61" fmla="*/ 579437 h 1241425"/>
                  <a:gd name="connsiteX62" fmla="*/ 327024 w 746124"/>
                  <a:gd name="connsiteY62" fmla="*/ 616744 h 1241425"/>
                  <a:gd name="connsiteX63" fmla="*/ 289718 w 746124"/>
                  <a:gd name="connsiteY63" fmla="*/ 654051 h 1241425"/>
                  <a:gd name="connsiteX64" fmla="*/ 252412 w 746124"/>
                  <a:gd name="connsiteY64" fmla="*/ 616744 h 1241425"/>
                  <a:gd name="connsiteX65" fmla="*/ 289718 w 746124"/>
                  <a:gd name="connsiteY65" fmla="*/ 579437 h 1241425"/>
                  <a:gd name="connsiteX66" fmla="*/ 36513 w 746124"/>
                  <a:gd name="connsiteY66" fmla="*/ 477837 h 1241425"/>
                  <a:gd name="connsiteX67" fmla="*/ 73026 w 746124"/>
                  <a:gd name="connsiteY67" fmla="*/ 515144 h 1241425"/>
                  <a:gd name="connsiteX68" fmla="*/ 36513 w 746124"/>
                  <a:gd name="connsiteY68" fmla="*/ 552451 h 1241425"/>
                  <a:gd name="connsiteX69" fmla="*/ 0 w 746124"/>
                  <a:gd name="connsiteY69" fmla="*/ 515144 h 1241425"/>
                  <a:gd name="connsiteX70" fmla="*/ 36513 w 746124"/>
                  <a:gd name="connsiteY70" fmla="*/ 477837 h 1241425"/>
                  <a:gd name="connsiteX71" fmla="*/ 708818 w 746124"/>
                  <a:gd name="connsiteY71" fmla="*/ 357187 h 1241425"/>
                  <a:gd name="connsiteX72" fmla="*/ 746124 w 746124"/>
                  <a:gd name="connsiteY72" fmla="*/ 394494 h 1241425"/>
                  <a:gd name="connsiteX73" fmla="*/ 708818 w 746124"/>
                  <a:gd name="connsiteY73" fmla="*/ 431801 h 1241425"/>
                  <a:gd name="connsiteX74" fmla="*/ 671512 w 746124"/>
                  <a:gd name="connsiteY74" fmla="*/ 394494 h 1241425"/>
                  <a:gd name="connsiteX75" fmla="*/ 708818 w 746124"/>
                  <a:gd name="connsiteY75" fmla="*/ 357187 h 1241425"/>
                  <a:gd name="connsiteX76" fmla="*/ 437001 w 746124"/>
                  <a:gd name="connsiteY76" fmla="*/ 306387 h 1241425"/>
                  <a:gd name="connsiteX77" fmla="*/ 474662 w 746124"/>
                  <a:gd name="connsiteY77" fmla="*/ 342899 h 1241425"/>
                  <a:gd name="connsiteX78" fmla="*/ 437001 w 746124"/>
                  <a:gd name="connsiteY78" fmla="*/ 379412 h 1241425"/>
                  <a:gd name="connsiteX79" fmla="*/ 400050 w 746124"/>
                  <a:gd name="connsiteY79" fmla="*/ 342899 h 1241425"/>
                  <a:gd name="connsiteX80" fmla="*/ 437001 w 746124"/>
                  <a:gd name="connsiteY80" fmla="*/ 306387 h 1241425"/>
                  <a:gd name="connsiteX81" fmla="*/ 168275 w 746124"/>
                  <a:gd name="connsiteY81" fmla="*/ 161925 h 1241425"/>
                  <a:gd name="connsiteX82" fmla="*/ 204787 w 746124"/>
                  <a:gd name="connsiteY82" fmla="*/ 198083 h 1241425"/>
                  <a:gd name="connsiteX83" fmla="*/ 168275 w 746124"/>
                  <a:gd name="connsiteY83" fmla="*/ 234950 h 1241425"/>
                  <a:gd name="connsiteX84" fmla="*/ 131762 w 746124"/>
                  <a:gd name="connsiteY84" fmla="*/ 198083 h 1241425"/>
                  <a:gd name="connsiteX85" fmla="*/ 168275 w 746124"/>
                  <a:gd name="connsiteY85" fmla="*/ 161925 h 1241425"/>
                  <a:gd name="connsiteX86" fmla="*/ 500063 w 746124"/>
                  <a:gd name="connsiteY86" fmla="*/ 0 h 1241425"/>
                  <a:gd name="connsiteX87" fmla="*/ 536576 w 746124"/>
                  <a:gd name="connsiteY87" fmla="*/ 36513 h 1241425"/>
                  <a:gd name="connsiteX88" fmla="*/ 500063 w 746124"/>
                  <a:gd name="connsiteY88" fmla="*/ 73026 h 1241425"/>
                  <a:gd name="connsiteX89" fmla="*/ 463550 w 746124"/>
                  <a:gd name="connsiteY89" fmla="*/ 36513 h 1241425"/>
                  <a:gd name="connsiteX90" fmla="*/ 500063 w 746124"/>
                  <a:gd name="connsiteY90" fmla="*/ 0 h 124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46124" h="1241425">
                    <a:moveTo>
                      <a:pt x="222250" y="1169987"/>
                    </a:moveTo>
                    <a:cubicBezTo>
                      <a:pt x="222250" y="1169987"/>
                      <a:pt x="222250" y="1169987"/>
                      <a:pt x="222250" y="1187911"/>
                    </a:cubicBezTo>
                    <a:cubicBezTo>
                      <a:pt x="289340" y="1214437"/>
                      <a:pt x="350721" y="1208702"/>
                      <a:pt x="351434" y="1208702"/>
                    </a:cubicBezTo>
                    <a:cubicBezTo>
                      <a:pt x="352148" y="1208702"/>
                      <a:pt x="353576" y="1208702"/>
                      <a:pt x="354289" y="1208702"/>
                    </a:cubicBezTo>
                    <a:cubicBezTo>
                      <a:pt x="355003" y="1208702"/>
                      <a:pt x="416383" y="1214437"/>
                      <a:pt x="484187" y="1187911"/>
                    </a:cubicBezTo>
                    <a:cubicBezTo>
                      <a:pt x="484187" y="1187911"/>
                      <a:pt x="484187" y="1187911"/>
                      <a:pt x="484187" y="1169987"/>
                    </a:cubicBezTo>
                    <a:cubicBezTo>
                      <a:pt x="484187" y="1169987"/>
                      <a:pt x="484187" y="1169987"/>
                      <a:pt x="222250" y="1169987"/>
                    </a:cubicBezTo>
                    <a:close/>
                    <a:moveTo>
                      <a:pt x="153987" y="1089025"/>
                    </a:moveTo>
                    <a:cubicBezTo>
                      <a:pt x="153987" y="1089025"/>
                      <a:pt x="153987" y="1089025"/>
                      <a:pt x="153987" y="1138238"/>
                    </a:cubicBezTo>
                    <a:cubicBezTo>
                      <a:pt x="153987" y="1138238"/>
                      <a:pt x="153987" y="1138238"/>
                      <a:pt x="552449" y="1138238"/>
                    </a:cubicBezTo>
                    <a:cubicBezTo>
                      <a:pt x="552449" y="1138238"/>
                      <a:pt x="552449" y="1138238"/>
                      <a:pt x="552449" y="1089025"/>
                    </a:cubicBezTo>
                    <a:cubicBezTo>
                      <a:pt x="552449" y="1089025"/>
                      <a:pt x="552449" y="1089025"/>
                      <a:pt x="153987" y="1089025"/>
                    </a:cubicBezTo>
                    <a:close/>
                    <a:moveTo>
                      <a:pt x="153987" y="1011237"/>
                    </a:moveTo>
                    <a:cubicBezTo>
                      <a:pt x="153987" y="1011237"/>
                      <a:pt x="153987" y="1011237"/>
                      <a:pt x="153987" y="1057275"/>
                    </a:cubicBezTo>
                    <a:cubicBezTo>
                      <a:pt x="153987" y="1057275"/>
                      <a:pt x="153987" y="1057275"/>
                      <a:pt x="552449" y="1057275"/>
                    </a:cubicBezTo>
                    <a:cubicBezTo>
                      <a:pt x="552449" y="1057275"/>
                      <a:pt x="552449" y="1057275"/>
                      <a:pt x="552449" y="1011237"/>
                    </a:cubicBezTo>
                    <a:cubicBezTo>
                      <a:pt x="552449" y="1011237"/>
                      <a:pt x="552449" y="1011237"/>
                      <a:pt x="153987" y="1011237"/>
                    </a:cubicBezTo>
                    <a:close/>
                    <a:moveTo>
                      <a:pt x="153987" y="919162"/>
                    </a:moveTo>
                    <a:cubicBezTo>
                      <a:pt x="153987" y="919162"/>
                      <a:pt x="153987" y="919162"/>
                      <a:pt x="153987" y="979487"/>
                    </a:cubicBezTo>
                    <a:cubicBezTo>
                      <a:pt x="153987" y="979487"/>
                      <a:pt x="153987" y="979487"/>
                      <a:pt x="552449" y="979487"/>
                    </a:cubicBezTo>
                    <a:cubicBezTo>
                      <a:pt x="552449" y="979487"/>
                      <a:pt x="552449" y="979487"/>
                      <a:pt x="552449" y="919162"/>
                    </a:cubicBezTo>
                    <a:cubicBezTo>
                      <a:pt x="552449" y="919162"/>
                      <a:pt x="552449" y="919162"/>
                      <a:pt x="153987" y="919162"/>
                    </a:cubicBezTo>
                    <a:close/>
                    <a:moveTo>
                      <a:pt x="154469" y="887412"/>
                    </a:moveTo>
                    <a:cubicBezTo>
                      <a:pt x="154469" y="887412"/>
                      <a:pt x="154469" y="887412"/>
                      <a:pt x="168010" y="887412"/>
                    </a:cubicBezTo>
                    <a:cubicBezTo>
                      <a:pt x="174424" y="887412"/>
                      <a:pt x="184401" y="887412"/>
                      <a:pt x="199367" y="887412"/>
                    </a:cubicBezTo>
                    <a:cubicBezTo>
                      <a:pt x="243551" y="887412"/>
                      <a:pt x="331208" y="887412"/>
                      <a:pt x="505808" y="887412"/>
                    </a:cubicBezTo>
                    <a:cubicBezTo>
                      <a:pt x="515785" y="887412"/>
                      <a:pt x="525763" y="887412"/>
                      <a:pt x="537165" y="887412"/>
                    </a:cubicBezTo>
                    <a:cubicBezTo>
                      <a:pt x="542154" y="887412"/>
                      <a:pt x="547855" y="887412"/>
                      <a:pt x="553556" y="887412"/>
                    </a:cubicBezTo>
                    <a:cubicBezTo>
                      <a:pt x="570660" y="887412"/>
                      <a:pt x="584200" y="900285"/>
                      <a:pt x="584200" y="917450"/>
                    </a:cubicBezTo>
                    <a:cubicBezTo>
                      <a:pt x="584200" y="917450"/>
                      <a:pt x="584200" y="917450"/>
                      <a:pt x="584200" y="980385"/>
                    </a:cubicBezTo>
                    <a:cubicBezTo>
                      <a:pt x="584200" y="986107"/>
                      <a:pt x="582775" y="991113"/>
                      <a:pt x="580637" y="995404"/>
                    </a:cubicBezTo>
                    <a:cubicBezTo>
                      <a:pt x="582775" y="999695"/>
                      <a:pt x="584200" y="1004701"/>
                      <a:pt x="584200" y="1010423"/>
                    </a:cubicBezTo>
                    <a:cubicBezTo>
                      <a:pt x="584200" y="1010423"/>
                      <a:pt x="584200" y="1010423"/>
                      <a:pt x="584200" y="1059055"/>
                    </a:cubicBezTo>
                    <a:cubicBezTo>
                      <a:pt x="584200" y="1064061"/>
                      <a:pt x="582775" y="1069067"/>
                      <a:pt x="580637" y="1074074"/>
                    </a:cubicBezTo>
                    <a:cubicBezTo>
                      <a:pt x="582775" y="1078365"/>
                      <a:pt x="584200" y="1083371"/>
                      <a:pt x="584200" y="1089092"/>
                    </a:cubicBezTo>
                    <a:cubicBezTo>
                      <a:pt x="584200" y="1089092"/>
                      <a:pt x="584200" y="1089092"/>
                      <a:pt x="584200" y="1139870"/>
                    </a:cubicBezTo>
                    <a:cubicBezTo>
                      <a:pt x="584200" y="1157034"/>
                      <a:pt x="570660" y="1170623"/>
                      <a:pt x="553556" y="1170623"/>
                    </a:cubicBezTo>
                    <a:cubicBezTo>
                      <a:pt x="553556" y="1170623"/>
                      <a:pt x="553556" y="1170623"/>
                      <a:pt x="515073" y="1170623"/>
                    </a:cubicBezTo>
                    <a:cubicBezTo>
                      <a:pt x="515073" y="1170623"/>
                      <a:pt x="515073" y="1170623"/>
                      <a:pt x="515073" y="1198514"/>
                    </a:cubicBezTo>
                    <a:cubicBezTo>
                      <a:pt x="515073" y="1204951"/>
                      <a:pt x="511509" y="1210672"/>
                      <a:pt x="505808" y="1212818"/>
                    </a:cubicBezTo>
                    <a:cubicBezTo>
                      <a:pt x="450221" y="1237849"/>
                      <a:pt x="397485" y="1241425"/>
                      <a:pt x="370404" y="1241425"/>
                    </a:cubicBezTo>
                    <a:cubicBezTo>
                      <a:pt x="361852" y="1241425"/>
                      <a:pt x="355438" y="1241425"/>
                      <a:pt x="352587" y="1240710"/>
                    </a:cubicBezTo>
                    <a:cubicBezTo>
                      <a:pt x="349737" y="1240710"/>
                      <a:pt x="343323" y="1241425"/>
                      <a:pt x="334771" y="1241425"/>
                    </a:cubicBezTo>
                    <a:cubicBezTo>
                      <a:pt x="307690" y="1241425"/>
                      <a:pt x="254954" y="1237849"/>
                      <a:pt x="200079" y="1212818"/>
                    </a:cubicBezTo>
                    <a:cubicBezTo>
                      <a:pt x="194378" y="1210672"/>
                      <a:pt x="190815" y="1204951"/>
                      <a:pt x="190815" y="1198514"/>
                    </a:cubicBezTo>
                    <a:cubicBezTo>
                      <a:pt x="190815" y="1198514"/>
                      <a:pt x="190815" y="1198514"/>
                      <a:pt x="190815" y="1170623"/>
                    </a:cubicBezTo>
                    <a:cubicBezTo>
                      <a:pt x="190815" y="1170623"/>
                      <a:pt x="190815" y="1170623"/>
                      <a:pt x="154469" y="1170623"/>
                    </a:cubicBezTo>
                    <a:cubicBezTo>
                      <a:pt x="137366" y="1170623"/>
                      <a:pt x="123825" y="1157034"/>
                      <a:pt x="123825" y="1139870"/>
                    </a:cubicBezTo>
                    <a:cubicBezTo>
                      <a:pt x="123825" y="1139870"/>
                      <a:pt x="123825" y="1139870"/>
                      <a:pt x="123825" y="1089092"/>
                    </a:cubicBezTo>
                    <a:cubicBezTo>
                      <a:pt x="123825" y="1083371"/>
                      <a:pt x="125251" y="1078365"/>
                      <a:pt x="128101" y="1074074"/>
                    </a:cubicBezTo>
                    <a:cubicBezTo>
                      <a:pt x="125251" y="1069067"/>
                      <a:pt x="123825" y="1064061"/>
                      <a:pt x="123825" y="1059055"/>
                    </a:cubicBezTo>
                    <a:cubicBezTo>
                      <a:pt x="123825" y="1059055"/>
                      <a:pt x="123825" y="1059055"/>
                      <a:pt x="123825" y="1010423"/>
                    </a:cubicBezTo>
                    <a:cubicBezTo>
                      <a:pt x="123825" y="1004701"/>
                      <a:pt x="125251" y="999695"/>
                      <a:pt x="128101" y="995404"/>
                    </a:cubicBezTo>
                    <a:cubicBezTo>
                      <a:pt x="125251" y="991113"/>
                      <a:pt x="123825" y="986107"/>
                      <a:pt x="123825" y="980385"/>
                    </a:cubicBezTo>
                    <a:cubicBezTo>
                      <a:pt x="123825" y="980385"/>
                      <a:pt x="123825" y="980385"/>
                      <a:pt x="123825" y="917450"/>
                    </a:cubicBezTo>
                    <a:cubicBezTo>
                      <a:pt x="123825" y="900285"/>
                      <a:pt x="137366" y="887412"/>
                      <a:pt x="154469" y="887412"/>
                    </a:cubicBezTo>
                    <a:close/>
                    <a:moveTo>
                      <a:pt x="530225" y="722312"/>
                    </a:moveTo>
                    <a:cubicBezTo>
                      <a:pt x="551267" y="722312"/>
                      <a:pt x="568325" y="739015"/>
                      <a:pt x="568325" y="759619"/>
                    </a:cubicBezTo>
                    <a:cubicBezTo>
                      <a:pt x="568325" y="780223"/>
                      <a:pt x="551267" y="796926"/>
                      <a:pt x="530225" y="796926"/>
                    </a:cubicBezTo>
                    <a:cubicBezTo>
                      <a:pt x="509183" y="796926"/>
                      <a:pt x="492125" y="780223"/>
                      <a:pt x="492125" y="759619"/>
                    </a:cubicBezTo>
                    <a:cubicBezTo>
                      <a:pt x="492125" y="739015"/>
                      <a:pt x="509183" y="722312"/>
                      <a:pt x="530225" y="722312"/>
                    </a:cubicBezTo>
                    <a:close/>
                    <a:moveTo>
                      <a:pt x="289718" y="579437"/>
                    </a:moveTo>
                    <a:cubicBezTo>
                      <a:pt x="310322" y="579437"/>
                      <a:pt x="327024" y="596140"/>
                      <a:pt x="327024" y="616744"/>
                    </a:cubicBezTo>
                    <a:cubicBezTo>
                      <a:pt x="327024" y="637348"/>
                      <a:pt x="310322" y="654051"/>
                      <a:pt x="289718" y="654051"/>
                    </a:cubicBezTo>
                    <a:cubicBezTo>
                      <a:pt x="269114" y="654051"/>
                      <a:pt x="252412" y="637348"/>
                      <a:pt x="252412" y="616744"/>
                    </a:cubicBezTo>
                    <a:cubicBezTo>
                      <a:pt x="252412" y="596140"/>
                      <a:pt x="269114" y="579437"/>
                      <a:pt x="289718" y="579437"/>
                    </a:cubicBezTo>
                    <a:close/>
                    <a:moveTo>
                      <a:pt x="36513" y="477837"/>
                    </a:moveTo>
                    <a:cubicBezTo>
                      <a:pt x="56679" y="477837"/>
                      <a:pt x="73026" y="494540"/>
                      <a:pt x="73026" y="515144"/>
                    </a:cubicBezTo>
                    <a:cubicBezTo>
                      <a:pt x="73026" y="535748"/>
                      <a:pt x="56679" y="552451"/>
                      <a:pt x="36513" y="552451"/>
                    </a:cubicBezTo>
                    <a:cubicBezTo>
                      <a:pt x="16347" y="552451"/>
                      <a:pt x="0" y="535748"/>
                      <a:pt x="0" y="515144"/>
                    </a:cubicBezTo>
                    <a:cubicBezTo>
                      <a:pt x="0" y="494540"/>
                      <a:pt x="16347" y="477837"/>
                      <a:pt x="36513" y="477837"/>
                    </a:cubicBezTo>
                    <a:close/>
                    <a:moveTo>
                      <a:pt x="708818" y="357187"/>
                    </a:moveTo>
                    <a:cubicBezTo>
                      <a:pt x="729422" y="357187"/>
                      <a:pt x="746124" y="373890"/>
                      <a:pt x="746124" y="394494"/>
                    </a:cubicBezTo>
                    <a:cubicBezTo>
                      <a:pt x="746124" y="415098"/>
                      <a:pt x="729422" y="431801"/>
                      <a:pt x="708818" y="431801"/>
                    </a:cubicBezTo>
                    <a:cubicBezTo>
                      <a:pt x="688214" y="431801"/>
                      <a:pt x="671512" y="415098"/>
                      <a:pt x="671512" y="394494"/>
                    </a:cubicBezTo>
                    <a:cubicBezTo>
                      <a:pt x="671512" y="373890"/>
                      <a:pt x="688214" y="357187"/>
                      <a:pt x="708818" y="357187"/>
                    </a:cubicBezTo>
                    <a:close/>
                    <a:moveTo>
                      <a:pt x="437001" y="306387"/>
                    </a:moveTo>
                    <a:cubicBezTo>
                      <a:pt x="458319" y="306387"/>
                      <a:pt x="474662" y="322537"/>
                      <a:pt x="474662" y="342899"/>
                    </a:cubicBezTo>
                    <a:cubicBezTo>
                      <a:pt x="474662" y="362560"/>
                      <a:pt x="458319" y="379412"/>
                      <a:pt x="437001" y="379412"/>
                    </a:cubicBezTo>
                    <a:cubicBezTo>
                      <a:pt x="417104" y="379412"/>
                      <a:pt x="400050" y="362560"/>
                      <a:pt x="400050" y="342899"/>
                    </a:cubicBezTo>
                    <a:cubicBezTo>
                      <a:pt x="400050" y="322537"/>
                      <a:pt x="417104" y="306387"/>
                      <a:pt x="437001" y="306387"/>
                    </a:cubicBezTo>
                    <a:close/>
                    <a:moveTo>
                      <a:pt x="168275" y="161925"/>
                    </a:moveTo>
                    <a:cubicBezTo>
                      <a:pt x="187935" y="161925"/>
                      <a:pt x="204787" y="178940"/>
                      <a:pt x="204787" y="198083"/>
                    </a:cubicBezTo>
                    <a:cubicBezTo>
                      <a:pt x="204787" y="218643"/>
                      <a:pt x="187935" y="234950"/>
                      <a:pt x="168275" y="234950"/>
                    </a:cubicBezTo>
                    <a:cubicBezTo>
                      <a:pt x="147912" y="234950"/>
                      <a:pt x="131762" y="218643"/>
                      <a:pt x="131762" y="198083"/>
                    </a:cubicBezTo>
                    <a:cubicBezTo>
                      <a:pt x="131762" y="178940"/>
                      <a:pt x="147912" y="161925"/>
                      <a:pt x="168275" y="161925"/>
                    </a:cubicBezTo>
                    <a:close/>
                    <a:moveTo>
                      <a:pt x="500063" y="0"/>
                    </a:moveTo>
                    <a:cubicBezTo>
                      <a:pt x="520229" y="0"/>
                      <a:pt x="536576" y="16347"/>
                      <a:pt x="536576" y="36513"/>
                    </a:cubicBezTo>
                    <a:cubicBezTo>
                      <a:pt x="536576" y="56679"/>
                      <a:pt x="520229" y="73026"/>
                      <a:pt x="500063" y="73026"/>
                    </a:cubicBezTo>
                    <a:cubicBezTo>
                      <a:pt x="479897" y="73026"/>
                      <a:pt x="463550" y="56679"/>
                      <a:pt x="463550" y="36513"/>
                    </a:cubicBezTo>
                    <a:cubicBezTo>
                      <a:pt x="463550" y="16347"/>
                      <a:pt x="479897" y="0"/>
                      <a:pt x="50006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26" name="bcgIcons_Service excellence ">
            <a:extLst>
              <a:ext uri="{FF2B5EF4-FFF2-40B4-BE49-F238E27FC236}">
                <a16:creationId xmlns:a16="http://schemas.microsoft.com/office/drawing/2014/main" id="{31C91F79-9C16-1970-75AC-E01872AF3FD2}"/>
              </a:ext>
            </a:extLst>
          </p:cNvPr>
          <p:cNvGrpSpPr>
            <a:grpSpLocks noChangeAspect="1"/>
          </p:cNvGrpSpPr>
          <p:nvPr/>
        </p:nvGrpSpPr>
        <p:grpSpPr>
          <a:xfrm>
            <a:off x="4643867" y="3701545"/>
            <a:ext cx="895926" cy="895926"/>
            <a:chOff x="5272088" y="2605088"/>
            <a:chExt cx="1647825" cy="1647825"/>
          </a:xfrm>
        </p:grpSpPr>
        <p:sp>
          <p:nvSpPr>
            <p:cNvPr id="27" name="AutoShape 3">
              <a:extLst>
                <a:ext uri="{FF2B5EF4-FFF2-40B4-BE49-F238E27FC236}">
                  <a16:creationId xmlns:a16="http://schemas.microsoft.com/office/drawing/2014/main" id="{BF0E6ED3-E2A6-F99C-C3DE-35459E393F2B}"/>
                </a:ext>
              </a:extLst>
            </p:cNvPr>
            <p:cNvSpPr>
              <a:spLocks noChangeAspect="1" noChangeArrowheads="1" noTextEdit="1"/>
            </p:cNvSpPr>
            <p:nvPr/>
          </p:nvSpPr>
          <p:spPr bwMode="auto">
            <a:xfrm>
              <a:off x="5272088" y="2605088"/>
              <a:ext cx="16478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8" name="Group 27">
              <a:extLst>
                <a:ext uri="{FF2B5EF4-FFF2-40B4-BE49-F238E27FC236}">
                  <a16:creationId xmlns:a16="http://schemas.microsoft.com/office/drawing/2014/main" id="{EE55C39A-8DFF-C855-EB00-B0EC5AAF5D87}"/>
                </a:ext>
              </a:extLst>
            </p:cNvPr>
            <p:cNvGrpSpPr/>
            <p:nvPr/>
          </p:nvGrpSpPr>
          <p:grpSpPr>
            <a:xfrm>
              <a:off x="5538788" y="3116263"/>
              <a:ext cx="1120775" cy="877888"/>
              <a:chOff x="5538788" y="3116263"/>
              <a:chExt cx="1120775" cy="877888"/>
            </a:xfrm>
          </p:grpSpPr>
          <p:sp>
            <p:nvSpPr>
              <p:cNvPr id="29" name="Freeform 12">
                <a:extLst>
                  <a:ext uri="{FF2B5EF4-FFF2-40B4-BE49-F238E27FC236}">
                    <a16:creationId xmlns:a16="http://schemas.microsoft.com/office/drawing/2014/main" id="{57F1F770-662E-0C09-E902-293110884845}"/>
                  </a:ext>
                </a:extLst>
              </p:cNvPr>
              <p:cNvSpPr>
                <a:spLocks noEditPoints="1"/>
              </p:cNvSpPr>
              <p:nvPr/>
            </p:nvSpPr>
            <p:spPr bwMode="auto">
              <a:xfrm>
                <a:off x="5927726" y="3116263"/>
                <a:ext cx="701675" cy="485775"/>
              </a:xfrm>
              <a:custGeom>
                <a:avLst/>
                <a:gdLst>
                  <a:gd name="T0" fmla="*/ 24 w 982"/>
                  <a:gd name="T1" fmla="*/ 299 h 680"/>
                  <a:gd name="T2" fmla="*/ 235 w 982"/>
                  <a:gd name="T3" fmla="*/ 299 h 680"/>
                  <a:gd name="T4" fmla="*/ 256 w 982"/>
                  <a:gd name="T5" fmla="*/ 310 h 680"/>
                  <a:gd name="T6" fmla="*/ 323 w 982"/>
                  <a:gd name="T7" fmla="*/ 487 h 680"/>
                  <a:gd name="T8" fmla="*/ 192 w 982"/>
                  <a:gd name="T9" fmla="*/ 480 h 680"/>
                  <a:gd name="T10" fmla="*/ 20 w 982"/>
                  <a:gd name="T11" fmla="*/ 308 h 680"/>
                  <a:gd name="T12" fmla="*/ 24 w 982"/>
                  <a:gd name="T13" fmla="*/ 299 h 680"/>
                  <a:gd name="T14" fmla="*/ 760 w 982"/>
                  <a:gd name="T15" fmla="*/ 298 h 680"/>
                  <a:gd name="T16" fmla="*/ 963 w 982"/>
                  <a:gd name="T17" fmla="*/ 299 h 680"/>
                  <a:gd name="T18" fmla="*/ 967 w 982"/>
                  <a:gd name="T19" fmla="*/ 308 h 680"/>
                  <a:gd name="T20" fmla="*/ 600 w 982"/>
                  <a:gd name="T21" fmla="*/ 676 h 680"/>
                  <a:gd name="T22" fmla="*/ 591 w 982"/>
                  <a:gd name="T23" fmla="*/ 671 h 680"/>
                  <a:gd name="T24" fmla="*/ 591 w 982"/>
                  <a:gd name="T25" fmla="*/ 670 h 680"/>
                  <a:gd name="T26" fmla="*/ 721 w 982"/>
                  <a:gd name="T27" fmla="*/ 325 h 680"/>
                  <a:gd name="T28" fmla="*/ 760 w 982"/>
                  <a:gd name="T29" fmla="*/ 298 h 680"/>
                  <a:gd name="T30" fmla="*/ 314 w 982"/>
                  <a:gd name="T31" fmla="*/ 298 h 680"/>
                  <a:gd name="T32" fmla="*/ 670 w 982"/>
                  <a:gd name="T33" fmla="*/ 298 h 680"/>
                  <a:gd name="T34" fmla="*/ 675 w 982"/>
                  <a:gd name="T35" fmla="*/ 306 h 680"/>
                  <a:gd name="T36" fmla="*/ 573 w 982"/>
                  <a:gd name="T37" fmla="*/ 576 h 680"/>
                  <a:gd name="T38" fmla="*/ 455 w 982"/>
                  <a:gd name="T39" fmla="*/ 493 h 680"/>
                  <a:gd name="T40" fmla="*/ 378 w 982"/>
                  <a:gd name="T41" fmla="*/ 489 h 680"/>
                  <a:gd name="T42" fmla="*/ 309 w 982"/>
                  <a:gd name="T43" fmla="*/ 306 h 680"/>
                  <a:gd name="T44" fmla="*/ 314 w 982"/>
                  <a:gd name="T45" fmla="*/ 298 h 680"/>
                  <a:gd name="T46" fmla="*/ 440 w 982"/>
                  <a:gd name="T47" fmla="*/ 1 h 680"/>
                  <a:gd name="T48" fmla="*/ 544 w 982"/>
                  <a:gd name="T49" fmla="*/ 1 h 680"/>
                  <a:gd name="T50" fmla="*/ 568 w 982"/>
                  <a:gd name="T51" fmla="*/ 14 h 680"/>
                  <a:gd name="T52" fmla="*/ 673 w 982"/>
                  <a:gd name="T53" fmla="*/ 239 h 680"/>
                  <a:gd name="T54" fmla="*/ 668 w 982"/>
                  <a:gd name="T55" fmla="*/ 247 h 680"/>
                  <a:gd name="T56" fmla="*/ 317 w 982"/>
                  <a:gd name="T57" fmla="*/ 247 h 680"/>
                  <a:gd name="T58" fmla="*/ 312 w 982"/>
                  <a:gd name="T59" fmla="*/ 239 h 680"/>
                  <a:gd name="T60" fmla="*/ 418 w 982"/>
                  <a:gd name="T61" fmla="*/ 11 h 680"/>
                  <a:gd name="T62" fmla="*/ 440 w 982"/>
                  <a:gd name="T63" fmla="*/ 1 h 680"/>
                  <a:gd name="T64" fmla="*/ 625 w 982"/>
                  <a:gd name="T65" fmla="*/ 0 h 680"/>
                  <a:gd name="T66" fmla="*/ 749 w 982"/>
                  <a:gd name="T67" fmla="*/ 1 h 680"/>
                  <a:gd name="T68" fmla="*/ 774 w 982"/>
                  <a:gd name="T69" fmla="*/ 14 h 680"/>
                  <a:gd name="T70" fmla="*/ 980 w 982"/>
                  <a:gd name="T71" fmla="*/ 237 h 680"/>
                  <a:gd name="T72" fmla="*/ 977 w 982"/>
                  <a:gd name="T73" fmla="*/ 246 h 680"/>
                  <a:gd name="T74" fmla="*/ 965 w 982"/>
                  <a:gd name="T75" fmla="*/ 248 h 680"/>
                  <a:gd name="T76" fmla="*/ 754 w 982"/>
                  <a:gd name="T77" fmla="*/ 248 h 680"/>
                  <a:gd name="T78" fmla="*/ 720 w 982"/>
                  <a:gd name="T79" fmla="*/ 226 h 680"/>
                  <a:gd name="T80" fmla="*/ 620 w 982"/>
                  <a:gd name="T81" fmla="*/ 8 h 680"/>
                  <a:gd name="T82" fmla="*/ 625 w 982"/>
                  <a:gd name="T83" fmla="*/ 0 h 680"/>
                  <a:gd name="T84" fmla="*/ 360 w 982"/>
                  <a:gd name="T85" fmla="*/ 0 h 680"/>
                  <a:gd name="T86" fmla="*/ 365 w 982"/>
                  <a:gd name="T87" fmla="*/ 8 h 680"/>
                  <a:gd name="T88" fmla="*/ 258 w 982"/>
                  <a:gd name="T89" fmla="*/ 236 h 680"/>
                  <a:gd name="T90" fmla="*/ 242 w 982"/>
                  <a:gd name="T91" fmla="*/ 247 h 680"/>
                  <a:gd name="T92" fmla="*/ 8 w 982"/>
                  <a:gd name="T93" fmla="*/ 247 h 680"/>
                  <a:gd name="T94" fmla="*/ 3 w 982"/>
                  <a:gd name="T95" fmla="*/ 238 h 680"/>
                  <a:gd name="T96" fmla="*/ 84 w 982"/>
                  <a:gd name="T97" fmla="*/ 150 h 680"/>
                  <a:gd name="T98" fmla="*/ 207 w 982"/>
                  <a:gd name="T99" fmla="*/ 16 h 680"/>
                  <a:gd name="T100" fmla="*/ 235 w 982"/>
                  <a:gd name="T101" fmla="*/ 1 h 680"/>
                  <a:gd name="T102" fmla="*/ 360 w 982"/>
                  <a:gd name="T103"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2" h="680">
                    <a:moveTo>
                      <a:pt x="24" y="299"/>
                    </a:moveTo>
                    <a:cubicBezTo>
                      <a:pt x="92" y="299"/>
                      <a:pt x="164" y="298"/>
                      <a:pt x="235" y="299"/>
                    </a:cubicBezTo>
                    <a:cubicBezTo>
                      <a:pt x="242" y="299"/>
                      <a:pt x="254" y="304"/>
                      <a:pt x="256" y="310"/>
                    </a:cubicBezTo>
                    <a:cubicBezTo>
                      <a:pt x="279" y="369"/>
                      <a:pt x="300" y="428"/>
                      <a:pt x="323" y="487"/>
                    </a:cubicBezTo>
                    <a:cubicBezTo>
                      <a:pt x="323" y="487"/>
                      <a:pt x="323" y="487"/>
                      <a:pt x="192" y="480"/>
                    </a:cubicBezTo>
                    <a:cubicBezTo>
                      <a:pt x="136" y="422"/>
                      <a:pt x="78" y="366"/>
                      <a:pt x="20" y="308"/>
                    </a:cubicBezTo>
                    <a:cubicBezTo>
                      <a:pt x="17" y="305"/>
                      <a:pt x="19" y="299"/>
                      <a:pt x="24" y="299"/>
                    </a:cubicBezTo>
                    <a:close/>
                    <a:moveTo>
                      <a:pt x="760" y="298"/>
                    </a:moveTo>
                    <a:cubicBezTo>
                      <a:pt x="828" y="299"/>
                      <a:pt x="897" y="299"/>
                      <a:pt x="963" y="299"/>
                    </a:cubicBezTo>
                    <a:cubicBezTo>
                      <a:pt x="968" y="299"/>
                      <a:pt x="971" y="305"/>
                      <a:pt x="967" y="308"/>
                    </a:cubicBezTo>
                    <a:cubicBezTo>
                      <a:pt x="844" y="431"/>
                      <a:pt x="722" y="555"/>
                      <a:pt x="600" y="676"/>
                    </a:cubicBezTo>
                    <a:cubicBezTo>
                      <a:pt x="596" y="680"/>
                      <a:pt x="589" y="676"/>
                      <a:pt x="591" y="671"/>
                    </a:cubicBezTo>
                    <a:cubicBezTo>
                      <a:pt x="591" y="670"/>
                      <a:pt x="591" y="670"/>
                      <a:pt x="591" y="670"/>
                    </a:cubicBezTo>
                    <a:cubicBezTo>
                      <a:pt x="635" y="556"/>
                      <a:pt x="679" y="440"/>
                      <a:pt x="721" y="325"/>
                    </a:cubicBezTo>
                    <a:cubicBezTo>
                      <a:pt x="728" y="304"/>
                      <a:pt x="738" y="298"/>
                      <a:pt x="760" y="298"/>
                    </a:cubicBezTo>
                    <a:close/>
                    <a:moveTo>
                      <a:pt x="314" y="298"/>
                    </a:moveTo>
                    <a:cubicBezTo>
                      <a:pt x="314" y="298"/>
                      <a:pt x="314" y="298"/>
                      <a:pt x="670" y="298"/>
                    </a:cubicBezTo>
                    <a:cubicBezTo>
                      <a:pt x="674" y="298"/>
                      <a:pt x="676" y="302"/>
                      <a:pt x="675" y="306"/>
                    </a:cubicBezTo>
                    <a:cubicBezTo>
                      <a:pt x="641" y="396"/>
                      <a:pt x="606" y="486"/>
                      <a:pt x="573" y="576"/>
                    </a:cubicBezTo>
                    <a:cubicBezTo>
                      <a:pt x="554" y="529"/>
                      <a:pt x="509" y="496"/>
                      <a:pt x="455" y="493"/>
                    </a:cubicBezTo>
                    <a:cubicBezTo>
                      <a:pt x="455" y="493"/>
                      <a:pt x="455" y="493"/>
                      <a:pt x="378" y="489"/>
                    </a:cubicBezTo>
                    <a:cubicBezTo>
                      <a:pt x="373" y="476"/>
                      <a:pt x="358" y="436"/>
                      <a:pt x="309" y="306"/>
                    </a:cubicBezTo>
                    <a:cubicBezTo>
                      <a:pt x="308" y="302"/>
                      <a:pt x="310" y="298"/>
                      <a:pt x="314" y="298"/>
                    </a:cubicBezTo>
                    <a:close/>
                    <a:moveTo>
                      <a:pt x="440" y="1"/>
                    </a:moveTo>
                    <a:cubicBezTo>
                      <a:pt x="474" y="0"/>
                      <a:pt x="509" y="0"/>
                      <a:pt x="544" y="1"/>
                    </a:cubicBezTo>
                    <a:cubicBezTo>
                      <a:pt x="552" y="1"/>
                      <a:pt x="564" y="7"/>
                      <a:pt x="568" y="14"/>
                    </a:cubicBezTo>
                    <a:cubicBezTo>
                      <a:pt x="603" y="87"/>
                      <a:pt x="637" y="162"/>
                      <a:pt x="673" y="239"/>
                    </a:cubicBezTo>
                    <a:cubicBezTo>
                      <a:pt x="674" y="243"/>
                      <a:pt x="672" y="247"/>
                      <a:pt x="668" y="247"/>
                    </a:cubicBezTo>
                    <a:cubicBezTo>
                      <a:pt x="668" y="247"/>
                      <a:pt x="668" y="247"/>
                      <a:pt x="317" y="247"/>
                    </a:cubicBezTo>
                    <a:cubicBezTo>
                      <a:pt x="313" y="247"/>
                      <a:pt x="310" y="243"/>
                      <a:pt x="312" y="239"/>
                    </a:cubicBezTo>
                    <a:cubicBezTo>
                      <a:pt x="347" y="161"/>
                      <a:pt x="382" y="85"/>
                      <a:pt x="418" y="11"/>
                    </a:cubicBezTo>
                    <a:cubicBezTo>
                      <a:pt x="421" y="5"/>
                      <a:pt x="432" y="1"/>
                      <a:pt x="440" y="1"/>
                    </a:cubicBezTo>
                    <a:close/>
                    <a:moveTo>
                      <a:pt x="625" y="0"/>
                    </a:moveTo>
                    <a:cubicBezTo>
                      <a:pt x="669" y="0"/>
                      <a:pt x="710" y="0"/>
                      <a:pt x="749" y="1"/>
                    </a:cubicBezTo>
                    <a:cubicBezTo>
                      <a:pt x="757" y="1"/>
                      <a:pt x="768" y="7"/>
                      <a:pt x="774" y="14"/>
                    </a:cubicBezTo>
                    <a:cubicBezTo>
                      <a:pt x="842" y="87"/>
                      <a:pt x="910" y="161"/>
                      <a:pt x="980" y="237"/>
                    </a:cubicBezTo>
                    <a:cubicBezTo>
                      <a:pt x="982" y="240"/>
                      <a:pt x="981" y="246"/>
                      <a:pt x="977" y="246"/>
                    </a:cubicBezTo>
                    <a:cubicBezTo>
                      <a:pt x="972" y="247"/>
                      <a:pt x="968" y="248"/>
                      <a:pt x="965" y="248"/>
                    </a:cubicBezTo>
                    <a:cubicBezTo>
                      <a:pt x="895" y="248"/>
                      <a:pt x="824" y="247"/>
                      <a:pt x="754" y="248"/>
                    </a:cubicBezTo>
                    <a:cubicBezTo>
                      <a:pt x="736" y="249"/>
                      <a:pt x="726" y="243"/>
                      <a:pt x="720" y="226"/>
                    </a:cubicBezTo>
                    <a:cubicBezTo>
                      <a:pt x="688" y="155"/>
                      <a:pt x="654" y="84"/>
                      <a:pt x="620" y="8"/>
                    </a:cubicBezTo>
                    <a:cubicBezTo>
                      <a:pt x="618" y="5"/>
                      <a:pt x="621" y="0"/>
                      <a:pt x="625" y="0"/>
                    </a:cubicBezTo>
                    <a:close/>
                    <a:moveTo>
                      <a:pt x="360" y="0"/>
                    </a:moveTo>
                    <a:cubicBezTo>
                      <a:pt x="364" y="0"/>
                      <a:pt x="366" y="5"/>
                      <a:pt x="365" y="8"/>
                    </a:cubicBezTo>
                    <a:cubicBezTo>
                      <a:pt x="327" y="87"/>
                      <a:pt x="293" y="161"/>
                      <a:pt x="258" y="236"/>
                    </a:cubicBezTo>
                    <a:cubicBezTo>
                      <a:pt x="256" y="241"/>
                      <a:pt x="248" y="246"/>
                      <a:pt x="242" y="247"/>
                    </a:cubicBezTo>
                    <a:cubicBezTo>
                      <a:pt x="167" y="247"/>
                      <a:pt x="90" y="247"/>
                      <a:pt x="8" y="247"/>
                    </a:cubicBezTo>
                    <a:cubicBezTo>
                      <a:pt x="3" y="247"/>
                      <a:pt x="0" y="241"/>
                      <a:pt x="3" y="238"/>
                    </a:cubicBezTo>
                    <a:cubicBezTo>
                      <a:pt x="33" y="206"/>
                      <a:pt x="58" y="178"/>
                      <a:pt x="84" y="150"/>
                    </a:cubicBezTo>
                    <a:cubicBezTo>
                      <a:pt x="125" y="104"/>
                      <a:pt x="166" y="59"/>
                      <a:pt x="207" y="16"/>
                    </a:cubicBezTo>
                    <a:cubicBezTo>
                      <a:pt x="214" y="9"/>
                      <a:pt x="225" y="1"/>
                      <a:pt x="235" y="1"/>
                    </a:cubicBezTo>
                    <a:cubicBezTo>
                      <a:pt x="274" y="0"/>
                      <a:pt x="314" y="0"/>
                      <a:pt x="36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3">
                <a:extLst>
                  <a:ext uri="{FF2B5EF4-FFF2-40B4-BE49-F238E27FC236}">
                    <a16:creationId xmlns:a16="http://schemas.microsoft.com/office/drawing/2014/main" id="{14064C2D-E78C-4AC9-F28E-542E278749B6}"/>
                  </a:ext>
                </a:extLst>
              </p:cNvPr>
              <p:cNvSpPr>
                <a:spLocks noEditPoints="1"/>
              </p:cNvSpPr>
              <p:nvPr/>
            </p:nvSpPr>
            <p:spPr bwMode="auto">
              <a:xfrm>
                <a:off x="5538788" y="3486151"/>
                <a:ext cx="1120775" cy="508000"/>
              </a:xfrm>
              <a:custGeom>
                <a:avLst/>
                <a:gdLst>
                  <a:gd name="T0" fmla="*/ 552 w 1569"/>
                  <a:gd name="T1" fmla="*/ 42 h 710"/>
                  <a:gd name="T2" fmla="*/ 454 w 1569"/>
                  <a:gd name="T3" fmla="*/ 68 h 710"/>
                  <a:gd name="T4" fmla="*/ 47 w 1569"/>
                  <a:gd name="T5" fmla="*/ 298 h 710"/>
                  <a:gd name="T6" fmla="*/ 47 w 1569"/>
                  <a:gd name="T7" fmla="*/ 657 h 710"/>
                  <a:gd name="T8" fmla="*/ 467 w 1569"/>
                  <a:gd name="T9" fmla="*/ 495 h 710"/>
                  <a:gd name="T10" fmla="*/ 586 w 1569"/>
                  <a:gd name="T11" fmla="*/ 473 h 710"/>
                  <a:gd name="T12" fmla="*/ 610 w 1569"/>
                  <a:gd name="T13" fmla="*/ 473 h 710"/>
                  <a:gd name="T14" fmla="*/ 778 w 1569"/>
                  <a:gd name="T15" fmla="*/ 486 h 710"/>
                  <a:gd name="T16" fmla="*/ 844 w 1569"/>
                  <a:gd name="T17" fmla="*/ 488 h 710"/>
                  <a:gd name="T18" fmla="*/ 1120 w 1569"/>
                  <a:gd name="T19" fmla="*/ 446 h 710"/>
                  <a:gd name="T20" fmla="*/ 1138 w 1569"/>
                  <a:gd name="T21" fmla="*/ 440 h 710"/>
                  <a:gd name="T22" fmla="*/ 1436 w 1569"/>
                  <a:gd name="T23" fmla="*/ 244 h 710"/>
                  <a:gd name="T24" fmla="*/ 1501 w 1569"/>
                  <a:gd name="T25" fmla="*/ 168 h 710"/>
                  <a:gd name="T26" fmla="*/ 1496 w 1569"/>
                  <a:gd name="T27" fmla="*/ 94 h 710"/>
                  <a:gd name="T28" fmla="*/ 1460 w 1569"/>
                  <a:gd name="T29" fmla="*/ 80 h 710"/>
                  <a:gd name="T30" fmla="*/ 1419 w 1569"/>
                  <a:gd name="T31" fmla="*/ 98 h 710"/>
                  <a:gd name="T32" fmla="*/ 1351 w 1569"/>
                  <a:gd name="T33" fmla="*/ 173 h 710"/>
                  <a:gd name="T34" fmla="*/ 1132 w 1569"/>
                  <a:gd name="T35" fmla="*/ 309 h 710"/>
                  <a:gd name="T36" fmla="*/ 1123 w 1569"/>
                  <a:gd name="T37" fmla="*/ 312 h 710"/>
                  <a:gd name="T38" fmla="*/ 1007 w 1569"/>
                  <a:gd name="T39" fmla="*/ 328 h 710"/>
                  <a:gd name="T40" fmla="*/ 847 w 1569"/>
                  <a:gd name="T41" fmla="*/ 297 h 710"/>
                  <a:gd name="T42" fmla="*/ 812 w 1569"/>
                  <a:gd name="T43" fmla="*/ 282 h 710"/>
                  <a:gd name="T44" fmla="*/ 776 w 1569"/>
                  <a:gd name="T45" fmla="*/ 220 h 710"/>
                  <a:gd name="T46" fmla="*/ 828 w 1569"/>
                  <a:gd name="T47" fmla="*/ 172 h 710"/>
                  <a:gd name="T48" fmla="*/ 997 w 1569"/>
                  <a:gd name="T49" fmla="*/ 156 h 710"/>
                  <a:gd name="T50" fmla="*/ 1039 w 1569"/>
                  <a:gd name="T51" fmla="*/ 111 h 710"/>
                  <a:gd name="T52" fmla="*/ 995 w 1569"/>
                  <a:gd name="T53" fmla="*/ 64 h 710"/>
                  <a:gd name="T54" fmla="*/ 562 w 1569"/>
                  <a:gd name="T55" fmla="*/ 42 h 710"/>
                  <a:gd name="T56" fmla="*/ 552 w 1569"/>
                  <a:gd name="T57" fmla="*/ 42 h 710"/>
                  <a:gd name="T58" fmla="*/ 551 w 1569"/>
                  <a:gd name="T59" fmla="*/ 0 h 710"/>
                  <a:gd name="T60" fmla="*/ 563 w 1569"/>
                  <a:gd name="T61" fmla="*/ 0 h 710"/>
                  <a:gd name="T62" fmla="*/ 997 w 1569"/>
                  <a:gd name="T63" fmla="*/ 21 h 710"/>
                  <a:gd name="T64" fmla="*/ 1083 w 1569"/>
                  <a:gd name="T65" fmla="*/ 112 h 710"/>
                  <a:gd name="T66" fmla="*/ 1001 w 1569"/>
                  <a:gd name="T67" fmla="*/ 202 h 710"/>
                  <a:gd name="T68" fmla="*/ 832 w 1569"/>
                  <a:gd name="T69" fmla="*/ 217 h 710"/>
                  <a:gd name="T70" fmla="*/ 828 w 1569"/>
                  <a:gd name="T71" fmla="*/ 243 h 710"/>
                  <a:gd name="T72" fmla="*/ 864 w 1569"/>
                  <a:gd name="T73" fmla="*/ 257 h 710"/>
                  <a:gd name="T74" fmla="*/ 1007 w 1569"/>
                  <a:gd name="T75" fmla="*/ 284 h 710"/>
                  <a:gd name="T76" fmla="*/ 1111 w 1569"/>
                  <a:gd name="T77" fmla="*/ 269 h 710"/>
                  <a:gd name="T78" fmla="*/ 1120 w 1569"/>
                  <a:gd name="T79" fmla="*/ 267 h 710"/>
                  <a:gd name="T80" fmla="*/ 1317 w 1569"/>
                  <a:gd name="T81" fmla="*/ 146 h 710"/>
                  <a:gd name="T82" fmla="*/ 1385 w 1569"/>
                  <a:gd name="T83" fmla="*/ 70 h 710"/>
                  <a:gd name="T84" fmla="*/ 1459 w 1569"/>
                  <a:gd name="T85" fmla="*/ 37 h 710"/>
                  <a:gd name="T86" fmla="*/ 1526 w 1569"/>
                  <a:gd name="T87" fmla="*/ 62 h 710"/>
                  <a:gd name="T88" fmla="*/ 1535 w 1569"/>
                  <a:gd name="T89" fmla="*/ 198 h 710"/>
                  <a:gd name="T90" fmla="*/ 1468 w 1569"/>
                  <a:gd name="T91" fmla="*/ 272 h 710"/>
                  <a:gd name="T92" fmla="*/ 1151 w 1569"/>
                  <a:gd name="T93" fmla="*/ 483 h 710"/>
                  <a:gd name="T94" fmla="*/ 1133 w 1569"/>
                  <a:gd name="T95" fmla="*/ 489 h 710"/>
                  <a:gd name="T96" fmla="*/ 844 w 1569"/>
                  <a:gd name="T97" fmla="*/ 532 h 710"/>
                  <a:gd name="T98" fmla="*/ 774 w 1569"/>
                  <a:gd name="T99" fmla="*/ 529 h 710"/>
                  <a:gd name="T100" fmla="*/ 605 w 1569"/>
                  <a:gd name="T101" fmla="*/ 517 h 710"/>
                  <a:gd name="T102" fmla="*/ 585 w 1569"/>
                  <a:gd name="T103" fmla="*/ 517 h 710"/>
                  <a:gd name="T104" fmla="*/ 482 w 1569"/>
                  <a:gd name="T105" fmla="*/ 536 h 710"/>
                  <a:gd name="T106" fmla="*/ 30 w 1569"/>
                  <a:gd name="T107" fmla="*/ 708 h 710"/>
                  <a:gd name="T108" fmla="*/ 22 w 1569"/>
                  <a:gd name="T109" fmla="*/ 710 h 710"/>
                  <a:gd name="T110" fmla="*/ 0 w 1569"/>
                  <a:gd name="T111" fmla="*/ 689 h 710"/>
                  <a:gd name="T112" fmla="*/ 0 w 1569"/>
                  <a:gd name="T113" fmla="*/ 285 h 710"/>
                  <a:gd name="T114" fmla="*/ 11 w 1569"/>
                  <a:gd name="T115" fmla="*/ 266 h 710"/>
                  <a:gd name="T116" fmla="*/ 431 w 1569"/>
                  <a:gd name="T117" fmla="*/ 30 h 710"/>
                  <a:gd name="T118" fmla="*/ 551 w 1569"/>
                  <a:gd name="T119"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9" h="710">
                    <a:moveTo>
                      <a:pt x="552" y="42"/>
                    </a:moveTo>
                    <a:cubicBezTo>
                      <a:pt x="517" y="42"/>
                      <a:pt x="484" y="51"/>
                      <a:pt x="454" y="68"/>
                    </a:cubicBezTo>
                    <a:cubicBezTo>
                      <a:pt x="454" y="68"/>
                      <a:pt x="454" y="68"/>
                      <a:pt x="47" y="298"/>
                    </a:cubicBezTo>
                    <a:cubicBezTo>
                      <a:pt x="47" y="298"/>
                      <a:pt x="47" y="298"/>
                      <a:pt x="47" y="657"/>
                    </a:cubicBezTo>
                    <a:cubicBezTo>
                      <a:pt x="47" y="657"/>
                      <a:pt x="47" y="657"/>
                      <a:pt x="467" y="495"/>
                    </a:cubicBezTo>
                    <a:cubicBezTo>
                      <a:pt x="505" y="480"/>
                      <a:pt x="545" y="473"/>
                      <a:pt x="586" y="473"/>
                    </a:cubicBezTo>
                    <a:cubicBezTo>
                      <a:pt x="594" y="473"/>
                      <a:pt x="602" y="473"/>
                      <a:pt x="610" y="473"/>
                    </a:cubicBezTo>
                    <a:cubicBezTo>
                      <a:pt x="610" y="473"/>
                      <a:pt x="610" y="473"/>
                      <a:pt x="778" y="486"/>
                    </a:cubicBezTo>
                    <a:cubicBezTo>
                      <a:pt x="800" y="487"/>
                      <a:pt x="822" y="488"/>
                      <a:pt x="844" y="488"/>
                    </a:cubicBezTo>
                    <a:cubicBezTo>
                      <a:pt x="938" y="488"/>
                      <a:pt x="1031" y="474"/>
                      <a:pt x="1120" y="446"/>
                    </a:cubicBezTo>
                    <a:cubicBezTo>
                      <a:pt x="1120" y="446"/>
                      <a:pt x="1120" y="446"/>
                      <a:pt x="1138" y="440"/>
                    </a:cubicBezTo>
                    <a:cubicBezTo>
                      <a:pt x="1254" y="404"/>
                      <a:pt x="1357" y="337"/>
                      <a:pt x="1436" y="244"/>
                    </a:cubicBezTo>
                    <a:cubicBezTo>
                      <a:pt x="1436" y="244"/>
                      <a:pt x="1436" y="244"/>
                      <a:pt x="1501" y="168"/>
                    </a:cubicBezTo>
                    <a:cubicBezTo>
                      <a:pt x="1520" y="146"/>
                      <a:pt x="1518" y="113"/>
                      <a:pt x="1496" y="94"/>
                    </a:cubicBezTo>
                    <a:cubicBezTo>
                      <a:pt x="1486" y="84"/>
                      <a:pt x="1473" y="80"/>
                      <a:pt x="1460" y="80"/>
                    </a:cubicBezTo>
                    <a:cubicBezTo>
                      <a:pt x="1444" y="80"/>
                      <a:pt x="1430" y="86"/>
                      <a:pt x="1419" y="98"/>
                    </a:cubicBezTo>
                    <a:cubicBezTo>
                      <a:pt x="1419" y="98"/>
                      <a:pt x="1419" y="98"/>
                      <a:pt x="1351" y="173"/>
                    </a:cubicBezTo>
                    <a:cubicBezTo>
                      <a:pt x="1293" y="238"/>
                      <a:pt x="1217" y="285"/>
                      <a:pt x="1132" y="309"/>
                    </a:cubicBezTo>
                    <a:cubicBezTo>
                      <a:pt x="1132" y="309"/>
                      <a:pt x="1132" y="309"/>
                      <a:pt x="1123" y="312"/>
                    </a:cubicBezTo>
                    <a:cubicBezTo>
                      <a:pt x="1085" y="322"/>
                      <a:pt x="1047" y="328"/>
                      <a:pt x="1007" y="328"/>
                    </a:cubicBezTo>
                    <a:cubicBezTo>
                      <a:pt x="952" y="328"/>
                      <a:pt x="898" y="317"/>
                      <a:pt x="847" y="297"/>
                    </a:cubicBezTo>
                    <a:cubicBezTo>
                      <a:pt x="847" y="297"/>
                      <a:pt x="847" y="297"/>
                      <a:pt x="812" y="282"/>
                    </a:cubicBezTo>
                    <a:cubicBezTo>
                      <a:pt x="787" y="272"/>
                      <a:pt x="772" y="247"/>
                      <a:pt x="776" y="220"/>
                    </a:cubicBezTo>
                    <a:cubicBezTo>
                      <a:pt x="780" y="195"/>
                      <a:pt x="801" y="175"/>
                      <a:pt x="828" y="172"/>
                    </a:cubicBezTo>
                    <a:cubicBezTo>
                      <a:pt x="828" y="172"/>
                      <a:pt x="828" y="172"/>
                      <a:pt x="997" y="156"/>
                    </a:cubicBezTo>
                    <a:cubicBezTo>
                      <a:pt x="1021" y="153"/>
                      <a:pt x="1039" y="135"/>
                      <a:pt x="1039" y="111"/>
                    </a:cubicBezTo>
                    <a:cubicBezTo>
                      <a:pt x="1039" y="86"/>
                      <a:pt x="1020" y="66"/>
                      <a:pt x="995" y="64"/>
                    </a:cubicBezTo>
                    <a:cubicBezTo>
                      <a:pt x="995" y="64"/>
                      <a:pt x="995" y="64"/>
                      <a:pt x="562" y="42"/>
                    </a:cubicBezTo>
                    <a:cubicBezTo>
                      <a:pt x="558" y="42"/>
                      <a:pt x="555" y="42"/>
                      <a:pt x="552" y="42"/>
                    </a:cubicBezTo>
                    <a:close/>
                    <a:moveTo>
                      <a:pt x="551" y="0"/>
                    </a:moveTo>
                    <a:cubicBezTo>
                      <a:pt x="555" y="0"/>
                      <a:pt x="559" y="0"/>
                      <a:pt x="563" y="0"/>
                    </a:cubicBezTo>
                    <a:cubicBezTo>
                      <a:pt x="563" y="0"/>
                      <a:pt x="563" y="0"/>
                      <a:pt x="997" y="21"/>
                    </a:cubicBezTo>
                    <a:cubicBezTo>
                      <a:pt x="1045" y="24"/>
                      <a:pt x="1083" y="63"/>
                      <a:pt x="1083" y="112"/>
                    </a:cubicBezTo>
                    <a:cubicBezTo>
                      <a:pt x="1083" y="158"/>
                      <a:pt x="1048" y="197"/>
                      <a:pt x="1001" y="202"/>
                    </a:cubicBezTo>
                    <a:cubicBezTo>
                      <a:pt x="1001" y="202"/>
                      <a:pt x="1001" y="202"/>
                      <a:pt x="832" y="217"/>
                    </a:cubicBezTo>
                    <a:cubicBezTo>
                      <a:pt x="818" y="218"/>
                      <a:pt x="815" y="238"/>
                      <a:pt x="828" y="243"/>
                    </a:cubicBezTo>
                    <a:cubicBezTo>
                      <a:pt x="828" y="243"/>
                      <a:pt x="828" y="243"/>
                      <a:pt x="864" y="257"/>
                    </a:cubicBezTo>
                    <a:cubicBezTo>
                      <a:pt x="910" y="274"/>
                      <a:pt x="959" y="284"/>
                      <a:pt x="1007" y="284"/>
                    </a:cubicBezTo>
                    <a:cubicBezTo>
                      <a:pt x="1042" y="284"/>
                      <a:pt x="1077" y="279"/>
                      <a:pt x="1111" y="269"/>
                    </a:cubicBezTo>
                    <a:cubicBezTo>
                      <a:pt x="1111" y="269"/>
                      <a:pt x="1111" y="269"/>
                      <a:pt x="1120" y="267"/>
                    </a:cubicBezTo>
                    <a:cubicBezTo>
                      <a:pt x="1196" y="246"/>
                      <a:pt x="1265" y="205"/>
                      <a:pt x="1317" y="146"/>
                    </a:cubicBezTo>
                    <a:cubicBezTo>
                      <a:pt x="1317" y="146"/>
                      <a:pt x="1317" y="146"/>
                      <a:pt x="1385" y="70"/>
                    </a:cubicBezTo>
                    <a:cubicBezTo>
                      <a:pt x="1405" y="48"/>
                      <a:pt x="1432" y="37"/>
                      <a:pt x="1459" y="37"/>
                    </a:cubicBezTo>
                    <a:cubicBezTo>
                      <a:pt x="1482" y="37"/>
                      <a:pt x="1507" y="45"/>
                      <a:pt x="1526" y="62"/>
                    </a:cubicBezTo>
                    <a:cubicBezTo>
                      <a:pt x="1565" y="97"/>
                      <a:pt x="1569" y="158"/>
                      <a:pt x="1535" y="198"/>
                    </a:cubicBezTo>
                    <a:cubicBezTo>
                      <a:pt x="1535" y="198"/>
                      <a:pt x="1535" y="198"/>
                      <a:pt x="1468" y="272"/>
                    </a:cubicBezTo>
                    <a:cubicBezTo>
                      <a:pt x="1384" y="371"/>
                      <a:pt x="1274" y="445"/>
                      <a:pt x="1151" y="483"/>
                    </a:cubicBezTo>
                    <a:cubicBezTo>
                      <a:pt x="1151" y="483"/>
                      <a:pt x="1151" y="483"/>
                      <a:pt x="1133" y="489"/>
                    </a:cubicBezTo>
                    <a:cubicBezTo>
                      <a:pt x="1039" y="517"/>
                      <a:pt x="942" y="532"/>
                      <a:pt x="844" y="532"/>
                    </a:cubicBezTo>
                    <a:cubicBezTo>
                      <a:pt x="821" y="532"/>
                      <a:pt x="797" y="531"/>
                      <a:pt x="774" y="529"/>
                    </a:cubicBezTo>
                    <a:cubicBezTo>
                      <a:pt x="774" y="529"/>
                      <a:pt x="774" y="529"/>
                      <a:pt x="605" y="517"/>
                    </a:cubicBezTo>
                    <a:cubicBezTo>
                      <a:pt x="599" y="517"/>
                      <a:pt x="592" y="517"/>
                      <a:pt x="585" y="517"/>
                    </a:cubicBezTo>
                    <a:cubicBezTo>
                      <a:pt x="550" y="517"/>
                      <a:pt x="515" y="523"/>
                      <a:pt x="482" y="536"/>
                    </a:cubicBezTo>
                    <a:cubicBezTo>
                      <a:pt x="482" y="536"/>
                      <a:pt x="482" y="536"/>
                      <a:pt x="30" y="708"/>
                    </a:cubicBezTo>
                    <a:cubicBezTo>
                      <a:pt x="28" y="709"/>
                      <a:pt x="25" y="710"/>
                      <a:pt x="22" y="710"/>
                    </a:cubicBezTo>
                    <a:cubicBezTo>
                      <a:pt x="10" y="710"/>
                      <a:pt x="0" y="700"/>
                      <a:pt x="0" y="689"/>
                    </a:cubicBezTo>
                    <a:cubicBezTo>
                      <a:pt x="0" y="689"/>
                      <a:pt x="0" y="689"/>
                      <a:pt x="0" y="285"/>
                    </a:cubicBezTo>
                    <a:cubicBezTo>
                      <a:pt x="0" y="277"/>
                      <a:pt x="4" y="270"/>
                      <a:pt x="11" y="266"/>
                    </a:cubicBezTo>
                    <a:cubicBezTo>
                      <a:pt x="11" y="266"/>
                      <a:pt x="11" y="266"/>
                      <a:pt x="431" y="30"/>
                    </a:cubicBezTo>
                    <a:cubicBezTo>
                      <a:pt x="468" y="11"/>
                      <a:pt x="509" y="0"/>
                      <a:pt x="55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31" name="bcgIcons_Plant, Tree ">
            <a:extLst>
              <a:ext uri="{FF2B5EF4-FFF2-40B4-BE49-F238E27FC236}">
                <a16:creationId xmlns:a16="http://schemas.microsoft.com/office/drawing/2014/main" id="{157859B7-F479-D602-D9C4-41E576C59CB2}"/>
              </a:ext>
            </a:extLst>
          </p:cNvPr>
          <p:cNvGrpSpPr>
            <a:grpSpLocks noChangeAspect="1"/>
          </p:cNvGrpSpPr>
          <p:nvPr/>
        </p:nvGrpSpPr>
        <p:grpSpPr bwMode="auto">
          <a:xfrm>
            <a:off x="4644281" y="4976731"/>
            <a:ext cx="895097" cy="895926"/>
            <a:chOff x="1682" y="0"/>
            <a:chExt cx="4316" cy="4320"/>
          </a:xfrm>
        </p:grpSpPr>
        <p:sp>
          <p:nvSpPr>
            <p:cNvPr id="32" name="AutoShape 33">
              <a:extLst>
                <a:ext uri="{FF2B5EF4-FFF2-40B4-BE49-F238E27FC236}">
                  <a16:creationId xmlns:a16="http://schemas.microsoft.com/office/drawing/2014/main" id="{CBEA51EB-61ED-F86D-7923-AD8FD312917E}"/>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5">
              <a:extLst>
                <a:ext uri="{FF2B5EF4-FFF2-40B4-BE49-F238E27FC236}">
                  <a16:creationId xmlns:a16="http://schemas.microsoft.com/office/drawing/2014/main" id="{464AE393-CDC7-8119-BD57-1A03A96E1734}"/>
                </a:ext>
              </a:extLst>
            </p:cNvPr>
            <p:cNvSpPr>
              <a:spLocks noEditPoints="1"/>
            </p:cNvSpPr>
            <p:nvPr/>
          </p:nvSpPr>
          <p:spPr bwMode="auto">
            <a:xfrm>
              <a:off x="2186" y="533"/>
              <a:ext cx="3308" cy="3003"/>
            </a:xfrm>
            <a:custGeom>
              <a:avLst/>
              <a:gdLst>
                <a:gd name="T0" fmla="*/ 1593 w 1766"/>
                <a:gd name="T1" fmla="*/ 1139 h 1602"/>
                <a:gd name="T2" fmla="*/ 1358 w 1766"/>
                <a:gd name="T3" fmla="*/ 1054 h 1602"/>
                <a:gd name="T4" fmla="*/ 1528 w 1766"/>
                <a:gd name="T5" fmla="*/ 845 h 1602"/>
                <a:gd name="T6" fmla="*/ 1535 w 1766"/>
                <a:gd name="T7" fmla="*/ 679 h 1602"/>
                <a:gd name="T8" fmla="*/ 1148 w 1766"/>
                <a:gd name="T9" fmla="*/ 129 h 1602"/>
                <a:gd name="T10" fmla="*/ 1202 w 1766"/>
                <a:gd name="T11" fmla="*/ 0 h 1602"/>
                <a:gd name="T12" fmla="*/ 1148 w 1766"/>
                <a:gd name="T13" fmla="*/ 129 h 1602"/>
                <a:gd name="T14" fmla="*/ 245 w 1766"/>
                <a:gd name="T15" fmla="*/ 902 h 1602"/>
                <a:gd name="T16" fmla="*/ 390 w 1766"/>
                <a:gd name="T17" fmla="*/ 1096 h 1602"/>
                <a:gd name="T18" fmla="*/ 153 w 1766"/>
                <a:gd name="T19" fmla="*/ 719 h 1602"/>
                <a:gd name="T20" fmla="*/ 60 w 1766"/>
                <a:gd name="T21" fmla="*/ 615 h 1602"/>
                <a:gd name="T22" fmla="*/ 644 w 1766"/>
                <a:gd name="T23" fmla="*/ 272 h 1602"/>
                <a:gd name="T24" fmla="*/ 695 w 1766"/>
                <a:gd name="T25" fmla="*/ 114 h 1602"/>
                <a:gd name="T26" fmla="*/ 644 w 1766"/>
                <a:gd name="T27" fmla="*/ 272 h 1602"/>
                <a:gd name="T28" fmla="*/ 407 w 1766"/>
                <a:gd name="T29" fmla="*/ 1276 h 1602"/>
                <a:gd name="T30" fmla="*/ 433 w 1766"/>
                <a:gd name="T31" fmla="*/ 1208 h 1602"/>
                <a:gd name="T32" fmla="*/ 402 w 1766"/>
                <a:gd name="T33" fmla="*/ 1148 h 1602"/>
                <a:gd name="T34" fmla="*/ 613 w 1766"/>
                <a:gd name="T35" fmla="*/ 1265 h 1602"/>
                <a:gd name="T36" fmla="*/ 1314 w 1766"/>
                <a:gd name="T37" fmla="*/ 1268 h 1602"/>
                <a:gd name="T38" fmla="*/ 1059 w 1766"/>
                <a:gd name="T39" fmla="*/ 1135 h 1602"/>
                <a:gd name="T40" fmla="*/ 1221 w 1766"/>
                <a:gd name="T41" fmla="*/ 828 h 1602"/>
                <a:gd name="T42" fmla="*/ 1270 w 1766"/>
                <a:gd name="T43" fmla="*/ 400 h 1602"/>
                <a:gd name="T44" fmla="*/ 913 w 1766"/>
                <a:gd name="T45" fmla="*/ 812 h 1602"/>
                <a:gd name="T46" fmla="*/ 862 w 1766"/>
                <a:gd name="T47" fmla="*/ 468 h 1602"/>
                <a:gd name="T48" fmla="*/ 495 w 1766"/>
                <a:gd name="T49" fmla="*/ 385 h 1602"/>
                <a:gd name="T50" fmla="*/ 834 w 1766"/>
                <a:gd name="T51" fmla="*/ 1192 h 1602"/>
                <a:gd name="T52" fmla="*/ 515 w 1766"/>
                <a:gd name="T53" fmla="*/ 849 h 1602"/>
                <a:gd name="T54" fmla="*/ 448 w 1766"/>
                <a:gd name="T55" fmla="*/ 1260 h 1602"/>
                <a:gd name="T56" fmla="*/ 829 w 1766"/>
                <a:gd name="T57" fmla="*/ 1316 h 1602"/>
                <a:gd name="T58" fmla="*/ 820 w 1766"/>
                <a:gd name="T59" fmla="*/ 1538 h 1602"/>
                <a:gd name="T60" fmla="*/ 942 w 1766"/>
                <a:gd name="T61" fmla="*/ 1538 h 1602"/>
                <a:gd name="T62" fmla="*/ 1032 w 1766"/>
                <a:gd name="T63" fmla="*/ 1175 h 1602"/>
                <a:gd name="T64" fmla="*/ 469 w 1766"/>
                <a:gd name="T65" fmla="*/ 828 h 1602"/>
                <a:gd name="T66" fmla="*/ 580 w 1766"/>
                <a:gd name="T67" fmla="*/ 801 h 1602"/>
                <a:gd name="T68" fmla="*/ 350 w 1766"/>
                <a:gd name="T69" fmla="*/ 588 h 1602"/>
                <a:gd name="T70" fmla="*/ 536 w 1766"/>
                <a:gd name="T71" fmla="*/ 542 h 1602"/>
                <a:gd name="T72" fmla="*/ 467 w 1766"/>
                <a:gd name="T73" fmla="*/ 351 h 1602"/>
                <a:gd name="T74" fmla="*/ 634 w 1766"/>
                <a:gd name="T75" fmla="*/ 469 h 1602"/>
                <a:gd name="T76" fmla="*/ 394 w 1766"/>
                <a:gd name="T77" fmla="*/ 454 h 1602"/>
                <a:gd name="T78" fmla="*/ 1261 w 1766"/>
                <a:gd name="T79" fmla="*/ 338 h 1602"/>
                <a:gd name="T80" fmla="*/ 1307 w 1766"/>
                <a:gd name="T81" fmla="*/ 424 h 1602"/>
                <a:gd name="T82" fmla="*/ 1401 w 1766"/>
                <a:gd name="T83" fmla="*/ 206 h 1602"/>
                <a:gd name="T84" fmla="*/ 1218 w 1766"/>
                <a:gd name="T85" fmla="*/ 359 h 1602"/>
                <a:gd name="T86" fmla="*/ 884 w 1766"/>
                <a:gd name="T87" fmla="*/ 406 h 1602"/>
                <a:gd name="T88" fmla="*/ 951 w 1766"/>
                <a:gd name="T89" fmla="*/ 656 h 1602"/>
                <a:gd name="T90" fmla="*/ 710 w 1766"/>
                <a:gd name="T91" fmla="*/ 422 h 1602"/>
                <a:gd name="T92" fmla="*/ 1419 w 1766"/>
                <a:gd name="T93" fmla="*/ 588 h 1602"/>
                <a:gd name="T94" fmla="*/ 1187 w 1766"/>
                <a:gd name="T95" fmla="*/ 801 h 1602"/>
                <a:gd name="T96" fmla="*/ 1297 w 1766"/>
                <a:gd name="T97" fmla="*/ 828 h 1602"/>
                <a:gd name="T98" fmla="*/ 1381 w 1766"/>
                <a:gd name="T99" fmla="*/ 911 h 1602"/>
                <a:gd name="T100" fmla="*/ 1211 w 1766"/>
                <a:gd name="T101" fmla="*/ 1152 h 1602"/>
                <a:gd name="T102" fmla="*/ 1371 w 1766"/>
                <a:gd name="T103" fmla="*/ 1273 h 1602"/>
                <a:gd name="T104" fmla="*/ 1300 w 1766"/>
                <a:gd name="T105" fmla="*/ 1310 h 1602"/>
                <a:gd name="T106" fmla="*/ 1539 w 1766"/>
                <a:gd name="T107" fmla="*/ 1340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6" h="1602">
                  <a:moveTo>
                    <a:pt x="1521" y="902"/>
                  </a:moveTo>
                  <a:cubicBezTo>
                    <a:pt x="1637" y="866"/>
                    <a:pt x="1766" y="956"/>
                    <a:pt x="1766" y="956"/>
                  </a:cubicBezTo>
                  <a:cubicBezTo>
                    <a:pt x="1766" y="956"/>
                    <a:pt x="1708" y="1104"/>
                    <a:pt x="1593" y="1139"/>
                  </a:cubicBezTo>
                  <a:cubicBezTo>
                    <a:pt x="1518" y="1162"/>
                    <a:pt x="1424" y="1120"/>
                    <a:pt x="1377" y="1096"/>
                  </a:cubicBezTo>
                  <a:cubicBezTo>
                    <a:pt x="1377" y="1096"/>
                    <a:pt x="1578" y="1032"/>
                    <a:pt x="1567" y="1005"/>
                  </a:cubicBezTo>
                  <a:cubicBezTo>
                    <a:pt x="1556" y="979"/>
                    <a:pt x="1358" y="1054"/>
                    <a:pt x="1358" y="1054"/>
                  </a:cubicBezTo>
                  <a:cubicBezTo>
                    <a:pt x="1383" y="1008"/>
                    <a:pt x="1445" y="924"/>
                    <a:pt x="1521" y="902"/>
                  </a:cubicBezTo>
                  <a:close/>
                  <a:moveTo>
                    <a:pt x="1601" y="719"/>
                  </a:moveTo>
                  <a:cubicBezTo>
                    <a:pt x="1618" y="730"/>
                    <a:pt x="1528" y="845"/>
                    <a:pt x="1528" y="845"/>
                  </a:cubicBezTo>
                  <a:cubicBezTo>
                    <a:pt x="1564" y="840"/>
                    <a:pt x="1634" y="828"/>
                    <a:pt x="1667" y="785"/>
                  </a:cubicBezTo>
                  <a:cubicBezTo>
                    <a:pt x="1721" y="721"/>
                    <a:pt x="1696" y="615"/>
                    <a:pt x="1696" y="615"/>
                  </a:cubicBezTo>
                  <a:cubicBezTo>
                    <a:pt x="1696" y="615"/>
                    <a:pt x="1587" y="614"/>
                    <a:pt x="1535" y="679"/>
                  </a:cubicBezTo>
                  <a:cubicBezTo>
                    <a:pt x="1500" y="721"/>
                    <a:pt x="1497" y="792"/>
                    <a:pt x="1500" y="829"/>
                  </a:cubicBezTo>
                  <a:cubicBezTo>
                    <a:pt x="1500" y="829"/>
                    <a:pt x="1584" y="708"/>
                    <a:pt x="1601" y="719"/>
                  </a:cubicBezTo>
                  <a:close/>
                  <a:moveTo>
                    <a:pt x="1148" y="129"/>
                  </a:moveTo>
                  <a:cubicBezTo>
                    <a:pt x="1168" y="134"/>
                    <a:pt x="1122" y="272"/>
                    <a:pt x="1122" y="272"/>
                  </a:cubicBezTo>
                  <a:cubicBezTo>
                    <a:pt x="1155" y="255"/>
                    <a:pt x="1215" y="220"/>
                    <a:pt x="1234" y="169"/>
                  </a:cubicBezTo>
                  <a:cubicBezTo>
                    <a:pt x="1260" y="90"/>
                    <a:pt x="1202" y="0"/>
                    <a:pt x="1202" y="0"/>
                  </a:cubicBezTo>
                  <a:cubicBezTo>
                    <a:pt x="1202" y="0"/>
                    <a:pt x="1099" y="36"/>
                    <a:pt x="1072" y="114"/>
                  </a:cubicBezTo>
                  <a:cubicBezTo>
                    <a:pt x="1054" y="165"/>
                    <a:pt x="1076" y="232"/>
                    <a:pt x="1091" y="266"/>
                  </a:cubicBezTo>
                  <a:cubicBezTo>
                    <a:pt x="1091" y="266"/>
                    <a:pt x="1129" y="125"/>
                    <a:pt x="1148" y="129"/>
                  </a:cubicBezTo>
                  <a:close/>
                  <a:moveTo>
                    <a:pt x="198" y="1005"/>
                  </a:moveTo>
                  <a:cubicBezTo>
                    <a:pt x="211" y="979"/>
                    <a:pt x="409" y="1054"/>
                    <a:pt x="409" y="1054"/>
                  </a:cubicBezTo>
                  <a:cubicBezTo>
                    <a:pt x="383" y="1008"/>
                    <a:pt x="320" y="924"/>
                    <a:pt x="245" y="902"/>
                  </a:cubicBezTo>
                  <a:cubicBezTo>
                    <a:pt x="130" y="866"/>
                    <a:pt x="0" y="956"/>
                    <a:pt x="0" y="956"/>
                  </a:cubicBezTo>
                  <a:cubicBezTo>
                    <a:pt x="0" y="956"/>
                    <a:pt x="58" y="1104"/>
                    <a:pt x="174" y="1139"/>
                  </a:cubicBezTo>
                  <a:cubicBezTo>
                    <a:pt x="249" y="1162"/>
                    <a:pt x="342" y="1120"/>
                    <a:pt x="390" y="1096"/>
                  </a:cubicBezTo>
                  <a:cubicBezTo>
                    <a:pt x="390" y="1096"/>
                    <a:pt x="187" y="1032"/>
                    <a:pt x="198" y="1005"/>
                  </a:cubicBezTo>
                  <a:close/>
                  <a:moveTo>
                    <a:pt x="225" y="845"/>
                  </a:moveTo>
                  <a:cubicBezTo>
                    <a:pt x="225" y="845"/>
                    <a:pt x="136" y="730"/>
                    <a:pt x="153" y="719"/>
                  </a:cubicBezTo>
                  <a:cubicBezTo>
                    <a:pt x="170" y="708"/>
                    <a:pt x="253" y="829"/>
                    <a:pt x="253" y="829"/>
                  </a:cubicBezTo>
                  <a:cubicBezTo>
                    <a:pt x="255" y="792"/>
                    <a:pt x="252" y="721"/>
                    <a:pt x="218" y="679"/>
                  </a:cubicBezTo>
                  <a:cubicBezTo>
                    <a:pt x="167" y="614"/>
                    <a:pt x="60" y="615"/>
                    <a:pt x="60" y="615"/>
                  </a:cubicBezTo>
                  <a:cubicBezTo>
                    <a:pt x="60" y="615"/>
                    <a:pt x="35" y="721"/>
                    <a:pt x="87" y="785"/>
                  </a:cubicBezTo>
                  <a:cubicBezTo>
                    <a:pt x="121" y="828"/>
                    <a:pt x="190" y="840"/>
                    <a:pt x="225" y="845"/>
                  </a:cubicBezTo>
                  <a:close/>
                  <a:moveTo>
                    <a:pt x="644" y="272"/>
                  </a:moveTo>
                  <a:cubicBezTo>
                    <a:pt x="644" y="272"/>
                    <a:pt x="598" y="134"/>
                    <a:pt x="618" y="129"/>
                  </a:cubicBezTo>
                  <a:cubicBezTo>
                    <a:pt x="637" y="125"/>
                    <a:pt x="676" y="266"/>
                    <a:pt x="676" y="266"/>
                  </a:cubicBezTo>
                  <a:cubicBezTo>
                    <a:pt x="691" y="232"/>
                    <a:pt x="712" y="165"/>
                    <a:pt x="695" y="114"/>
                  </a:cubicBezTo>
                  <a:cubicBezTo>
                    <a:pt x="668" y="36"/>
                    <a:pt x="566" y="0"/>
                    <a:pt x="566" y="0"/>
                  </a:cubicBezTo>
                  <a:cubicBezTo>
                    <a:pt x="566" y="0"/>
                    <a:pt x="506" y="90"/>
                    <a:pt x="533" y="169"/>
                  </a:cubicBezTo>
                  <a:cubicBezTo>
                    <a:pt x="550" y="220"/>
                    <a:pt x="612" y="255"/>
                    <a:pt x="644" y="272"/>
                  </a:cubicBezTo>
                  <a:close/>
                  <a:moveTo>
                    <a:pt x="477" y="1310"/>
                  </a:moveTo>
                  <a:cubicBezTo>
                    <a:pt x="471" y="1312"/>
                    <a:pt x="466" y="1312"/>
                    <a:pt x="460" y="1312"/>
                  </a:cubicBezTo>
                  <a:cubicBezTo>
                    <a:pt x="437" y="1312"/>
                    <a:pt x="416" y="1298"/>
                    <a:pt x="407" y="1276"/>
                  </a:cubicBezTo>
                  <a:cubicBezTo>
                    <a:pt x="406" y="1273"/>
                    <a:pt x="406" y="1273"/>
                    <a:pt x="406" y="1273"/>
                  </a:cubicBezTo>
                  <a:cubicBezTo>
                    <a:pt x="405" y="1269"/>
                    <a:pt x="405" y="1269"/>
                    <a:pt x="405" y="1269"/>
                  </a:cubicBezTo>
                  <a:cubicBezTo>
                    <a:pt x="400" y="1245"/>
                    <a:pt x="411" y="1220"/>
                    <a:pt x="433" y="1208"/>
                  </a:cubicBezTo>
                  <a:cubicBezTo>
                    <a:pt x="435" y="1206"/>
                    <a:pt x="435" y="1206"/>
                    <a:pt x="435" y="1206"/>
                  </a:cubicBezTo>
                  <a:cubicBezTo>
                    <a:pt x="567" y="1152"/>
                    <a:pt x="567" y="1152"/>
                    <a:pt x="567" y="1152"/>
                  </a:cubicBezTo>
                  <a:cubicBezTo>
                    <a:pt x="519" y="1137"/>
                    <a:pt x="458" y="1127"/>
                    <a:pt x="402" y="1148"/>
                  </a:cubicBezTo>
                  <a:cubicBezTo>
                    <a:pt x="290" y="1190"/>
                    <a:pt x="241" y="1340"/>
                    <a:pt x="241" y="1340"/>
                  </a:cubicBezTo>
                  <a:cubicBezTo>
                    <a:pt x="241" y="1340"/>
                    <a:pt x="376" y="1421"/>
                    <a:pt x="489" y="1378"/>
                  </a:cubicBezTo>
                  <a:cubicBezTo>
                    <a:pt x="546" y="1357"/>
                    <a:pt x="587" y="1308"/>
                    <a:pt x="613" y="1265"/>
                  </a:cubicBezTo>
                  <a:lnTo>
                    <a:pt x="477" y="1310"/>
                  </a:lnTo>
                  <a:close/>
                  <a:moveTo>
                    <a:pt x="1032" y="1175"/>
                  </a:moveTo>
                  <a:cubicBezTo>
                    <a:pt x="1314" y="1268"/>
                    <a:pt x="1314" y="1268"/>
                    <a:pt x="1314" y="1268"/>
                  </a:cubicBezTo>
                  <a:cubicBezTo>
                    <a:pt x="1319" y="1270"/>
                    <a:pt x="1326" y="1266"/>
                    <a:pt x="1329" y="1260"/>
                  </a:cubicBezTo>
                  <a:cubicBezTo>
                    <a:pt x="1330" y="1254"/>
                    <a:pt x="1327" y="1249"/>
                    <a:pt x="1322" y="1246"/>
                  </a:cubicBezTo>
                  <a:cubicBezTo>
                    <a:pt x="1059" y="1135"/>
                    <a:pt x="1059" y="1135"/>
                    <a:pt x="1059" y="1135"/>
                  </a:cubicBezTo>
                  <a:cubicBezTo>
                    <a:pt x="1251" y="849"/>
                    <a:pt x="1251" y="849"/>
                    <a:pt x="1251" y="849"/>
                  </a:cubicBezTo>
                  <a:cubicBezTo>
                    <a:pt x="1257" y="842"/>
                    <a:pt x="1255" y="830"/>
                    <a:pt x="1245" y="825"/>
                  </a:cubicBezTo>
                  <a:cubicBezTo>
                    <a:pt x="1238" y="819"/>
                    <a:pt x="1227" y="820"/>
                    <a:pt x="1221" y="828"/>
                  </a:cubicBezTo>
                  <a:cubicBezTo>
                    <a:pt x="928" y="1198"/>
                    <a:pt x="928" y="1198"/>
                    <a:pt x="928" y="1198"/>
                  </a:cubicBezTo>
                  <a:cubicBezTo>
                    <a:pt x="917" y="922"/>
                    <a:pt x="917" y="922"/>
                    <a:pt x="917" y="922"/>
                  </a:cubicBezTo>
                  <a:cubicBezTo>
                    <a:pt x="1270" y="400"/>
                    <a:pt x="1270" y="400"/>
                    <a:pt x="1270" y="400"/>
                  </a:cubicBezTo>
                  <a:cubicBezTo>
                    <a:pt x="1273" y="395"/>
                    <a:pt x="1273" y="388"/>
                    <a:pt x="1268" y="385"/>
                  </a:cubicBezTo>
                  <a:cubicBezTo>
                    <a:pt x="1263" y="380"/>
                    <a:pt x="1256" y="381"/>
                    <a:pt x="1252" y="386"/>
                  </a:cubicBezTo>
                  <a:cubicBezTo>
                    <a:pt x="913" y="812"/>
                    <a:pt x="913" y="812"/>
                    <a:pt x="913" y="812"/>
                  </a:cubicBezTo>
                  <a:cubicBezTo>
                    <a:pt x="899" y="468"/>
                    <a:pt x="899" y="468"/>
                    <a:pt x="899" y="468"/>
                  </a:cubicBezTo>
                  <a:cubicBezTo>
                    <a:pt x="898" y="458"/>
                    <a:pt x="891" y="450"/>
                    <a:pt x="881" y="450"/>
                  </a:cubicBezTo>
                  <a:cubicBezTo>
                    <a:pt x="871" y="449"/>
                    <a:pt x="863" y="457"/>
                    <a:pt x="862" y="468"/>
                  </a:cubicBezTo>
                  <a:cubicBezTo>
                    <a:pt x="849" y="810"/>
                    <a:pt x="849" y="810"/>
                    <a:pt x="849" y="810"/>
                  </a:cubicBezTo>
                  <a:cubicBezTo>
                    <a:pt x="511" y="386"/>
                    <a:pt x="511" y="386"/>
                    <a:pt x="511" y="386"/>
                  </a:cubicBezTo>
                  <a:cubicBezTo>
                    <a:pt x="507" y="381"/>
                    <a:pt x="500" y="380"/>
                    <a:pt x="495" y="385"/>
                  </a:cubicBezTo>
                  <a:cubicBezTo>
                    <a:pt x="490" y="388"/>
                    <a:pt x="490" y="395"/>
                    <a:pt x="493" y="400"/>
                  </a:cubicBezTo>
                  <a:cubicBezTo>
                    <a:pt x="844" y="920"/>
                    <a:pt x="844" y="920"/>
                    <a:pt x="844" y="920"/>
                  </a:cubicBezTo>
                  <a:cubicBezTo>
                    <a:pt x="834" y="1192"/>
                    <a:pt x="834" y="1192"/>
                    <a:pt x="834" y="1192"/>
                  </a:cubicBezTo>
                  <a:cubicBezTo>
                    <a:pt x="545" y="828"/>
                    <a:pt x="545" y="828"/>
                    <a:pt x="545" y="828"/>
                  </a:cubicBezTo>
                  <a:cubicBezTo>
                    <a:pt x="539" y="820"/>
                    <a:pt x="529" y="819"/>
                    <a:pt x="521" y="825"/>
                  </a:cubicBezTo>
                  <a:cubicBezTo>
                    <a:pt x="512" y="830"/>
                    <a:pt x="510" y="842"/>
                    <a:pt x="515" y="849"/>
                  </a:cubicBezTo>
                  <a:cubicBezTo>
                    <a:pt x="710" y="1140"/>
                    <a:pt x="710" y="1140"/>
                    <a:pt x="710" y="1140"/>
                  </a:cubicBezTo>
                  <a:cubicBezTo>
                    <a:pt x="455" y="1246"/>
                    <a:pt x="455" y="1246"/>
                    <a:pt x="455" y="1246"/>
                  </a:cubicBezTo>
                  <a:cubicBezTo>
                    <a:pt x="450" y="1249"/>
                    <a:pt x="447" y="1254"/>
                    <a:pt x="448" y="1260"/>
                  </a:cubicBezTo>
                  <a:cubicBezTo>
                    <a:pt x="451" y="1266"/>
                    <a:pt x="457" y="1270"/>
                    <a:pt x="463" y="1268"/>
                  </a:cubicBezTo>
                  <a:cubicBezTo>
                    <a:pt x="736" y="1178"/>
                    <a:pt x="736" y="1178"/>
                    <a:pt x="736" y="1178"/>
                  </a:cubicBezTo>
                  <a:cubicBezTo>
                    <a:pt x="829" y="1316"/>
                    <a:pt x="829" y="1316"/>
                    <a:pt x="829" y="1316"/>
                  </a:cubicBezTo>
                  <a:cubicBezTo>
                    <a:pt x="823" y="1486"/>
                    <a:pt x="823" y="1486"/>
                    <a:pt x="823" y="1486"/>
                  </a:cubicBezTo>
                  <a:cubicBezTo>
                    <a:pt x="820" y="1538"/>
                    <a:pt x="820" y="1538"/>
                    <a:pt x="820" y="1538"/>
                  </a:cubicBezTo>
                  <a:cubicBezTo>
                    <a:pt x="820" y="1538"/>
                    <a:pt x="820" y="1538"/>
                    <a:pt x="820" y="1538"/>
                  </a:cubicBezTo>
                  <a:cubicBezTo>
                    <a:pt x="820" y="1540"/>
                    <a:pt x="820" y="1542"/>
                    <a:pt x="820" y="1543"/>
                  </a:cubicBezTo>
                  <a:cubicBezTo>
                    <a:pt x="822" y="1577"/>
                    <a:pt x="850" y="1602"/>
                    <a:pt x="883" y="1602"/>
                  </a:cubicBezTo>
                  <a:cubicBezTo>
                    <a:pt x="917" y="1600"/>
                    <a:pt x="943" y="1572"/>
                    <a:pt x="942" y="1538"/>
                  </a:cubicBezTo>
                  <a:cubicBezTo>
                    <a:pt x="933" y="1322"/>
                    <a:pt x="933" y="1322"/>
                    <a:pt x="933" y="1322"/>
                  </a:cubicBezTo>
                  <a:cubicBezTo>
                    <a:pt x="1032" y="1175"/>
                    <a:pt x="1032" y="1175"/>
                    <a:pt x="1032" y="1175"/>
                  </a:cubicBezTo>
                  <a:cubicBezTo>
                    <a:pt x="1032" y="1175"/>
                    <a:pt x="1032" y="1175"/>
                    <a:pt x="1032" y="1175"/>
                  </a:cubicBezTo>
                  <a:close/>
                  <a:moveTo>
                    <a:pt x="583" y="1029"/>
                  </a:moveTo>
                  <a:cubicBezTo>
                    <a:pt x="479" y="874"/>
                    <a:pt x="479" y="874"/>
                    <a:pt x="479" y="874"/>
                  </a:cubicBezTo>
                  <a:cubicBezTo>
                    <a:pt x="470" y="861"/>
                    <a:pt x="466" y="844"/>
                    <a:pt x="469" y="828"/>
                  </a:cubicBezTo>
                  <a:cubicBezTo>
                    <a:pt x="473" y="812"/>
                    <a:pt x="482" y="797"/>
                    <a:pt x="497" y="788"/>
                  </a:cubicBezTo>
                  <a:cubicBezTo>
                    <a:pt x="507" y="781"/>
                    <a:pt x="519" y="777"/>
                    <a:pt x="531" y="777"/>
                  </a:cubicBezTo>
                  <a:cubicBezTo>
                    <a:pt x="550" y="777"/>
                    <a:pt x="568" y="786"/>
                    <a:pt x="580" y="801"/>
                  </a:cubicBezTo>
                  <a:cubicBezTo>
                    <a:pt x="700" y="952"/>
                    <a:pt x="700" y="952"/>
                    <a:pt x="700" y="952"/>
                  </a:cubicBezTo>
                  <a:cubicBezTo>
                    <a:pt x="704" y="884"/>
                    <a:pt x="698" y="792"/>
                    <a:pt x="647" y="722"/>
                  </a:cubicBezTo>
                  <a:cubicBezTo>
                    <a:pt x="554" y="596"/>
                    <a:pt x="350" y="588"/>
                    <a:pt x="350" y="588"/>
                  </a:cubicBezTo>
                  <a:cubicBezTo>
                    <a:pt x="350" y="588"/>
                    <a:pt x="295" y="785"/>
                    <a:pt x="388" y="911"/>
                  </a:cubicBezTo>
                  <a:cubicBezTo>
                    <a:pt x="437" y="978"/>
                    <a:pt x="518" y="1012"/>
                    <a:pt x="583" y="1029"/>
                  </a:cubicBezTo>
                  <a:close/>
                  <a:moveTo>
                    <a:pt x="536" y="542"/>
                  </a:moveTo>
                  <a:cubicBezTo>
                    <a:pt x="456" y="424"/>
                    <a:pt x="456" y="424"/>
                    <a:pt x="456" y="424"/>
                  </a:cubicBezTo>
                  <a:cubicBezTo>
                    <a:pt x="456" y="423"/>
                    <a:pt x="456" y="423"/>
                    <a:pt x="456" y="423"/>
                  </a:cubicBezTo>
                  <a:cubicBezTo>
                    <a:pt x="441" y="399"/>
                    <a:pt x="445" y="369"/>
                    <a:pt x="467" y="351"/>
                  </a:cubicBezTo>
                  <a:cubicBezTo>
                    <a:pt x="476" y="342"/>
                    <a:pt x="489" y="338"/>
                    <a:pt x="503" y="338"/>
                  </a:cubicBezTo>
                  <a:cubicBezTo>
                    <a:pt x="519" y="338"/>
                    <a:pt x="535" y="345"/>
                    <a:pt x="546" y="359"/>
                  </a:cubicBezTo>
                  <a:cubicBezTo>
                    <a:pt x="634" y="469"/>
                    <a:pt x="634" y="469"/>
                    <a:pt x="634" y="469"/>
                  </a:cubicBezTo>
                  <a:cubicBezTo>
                    <a:pt x="635" y="419"/>
                    <a:pt x="628" y="357"/>
                    <a:pt x="592" y="308"/>
                  </a:cubicBezTo>
                  <a:cubicBezTo>
                    <a:pt x="520" y="211"/>
                    <a:pt x="363" y="206"/>
                    <a:pt x="363" y="206"/>
                  </a:cubicBezTo>
                  <a:cubicBezTo>
                    <a:pt x="363" y="206"/>
                    <a:pt x="321" y="357"/>
                    <a:pt x="394" y="454"/>
                  </a:cubicBezTo>
                  <a:cubicBezTo>
                    <a:pt x="429" y="504"/>
                    <a:pt x="488" y="529"/>
                    <a:pt x="536" y="542"/>
                  </a:cubicBezTo>
                  <a:close/>
                  <a:moveTo>
                    <a:pt x="1218" y="359"/>
                  </a:moveTo>
                  <a:cubicBezTo>
                    <a:pt x="1228" y="345"/>
                    <a:pt x="1244" y="338"/>
                    <a:pt x="1261" y="338"/>
                  </a:cubicBezTo>
                  <a:cubicBezTo>
                    <a:pt x="1274" y="338"/>
                    <a:pt x="1287" y="342"/>
                    <a:pt x="1297" y="351"/>
                  </a:cubicBezTo>
                  <a:cubicBezTo>
                    <a:pt x="1318" y="369"/>
                    <a:pt x="1323" y="399"/>
                    <a:pt x="1308" y="423"/>
                  </a:cubicBezTo>
                  <a:cubicBezTo>
                    <a:pt x="1307" y="424"/>
                    <a:pt x="1307" y="424"/>
                    <a:pt x="1307" y="424"/>
                  </a:cubicBezTo>
                  <a:cubicBezTo>
                    <a:pt x="1227" y="542"/>
                    <a:pt x="1227" y="542"/>
                    <a:pt x="1227" y="542"/>
                  </a:cubicBezTo>
                  <a:cubicBezTo>
                    <a:pt x="1276" y="529"/>
                    <a:pt x="1334" y="504"/>
                    <a:pt x="1370" y="454"/>
                  </a:cubicBezTo>
                  <a:cubicBezTo>
                    <a:pt x="1442" y="357"/>
                    <a:pt x="1401" y="206"/>
                    <a:pt x="1401" y="206"/>
                  </a:cubicBezTo>
                  <a:cubicBezTo>
                    <a:pt x="1401" y="206"/>
                    <a:pt x="1243" y="211"/>
                    <a:pt x="1171" y="308"/>
                  </a:cubicBezTo>
                  <a:cubicBezTo>
                    <a:pt x="1135" y="357"/>
                    <a:pt x="1128" y="419"/>
                    <a:pt x="1129" y="470"/>
                  </a:cubicBezTo>
                  <a:lnTo>
                    <a:pt x="1218" y="359"/>
                  </a:lnTo>
                  <a:close/>
                  <a:moveTo>
                    <a:pt x="819" y="465"/>
                  </a:moveTo>
                  <a:cubicBezTo>
                    <a:pt x="820" y="432"/>
                    <a:pt x="847" y="406"/>
                    <a:pt x="879" y="406"/>
                  </a:cubicBezTo>
                  <a:cubicBezTo>
                    <a:pt x="881" y="406"/>
                    <a:pt x="882" y="406"/>
                    <a:pt x="884" y="406"/>
                  </a:cubicBezTo>
                  <a:cubicBezTo>
                    <a:pt x="914" y="408"/>
                    <a:pt x="939" y="431"/>
                    <a:pt x="943" y="462"/>
                  </a:cubicBezTo>
                  <a:cubicBezTo>
                    <a:pt x="943" y="464"/>
                    <a:pt x="943" y="464"/>
                    <a:pt x="943" y="464"/>
                  </a:cubicBezTo>
                  <a:cubicBezTo>
                    <a:pt x="951" y="656"/>
                    <a:pt x="951" y="656"/>
                    <a:pt x="951" y="656"/>
                  </a:cubicBezTo>
                  <a:cubicBezTo>
                    <a:pt x="998" y="600"/>
                    <a:pt x="1053" y="516"/>
                    <a:pt x="1053" y="422"/>
                  </a:cubicBezTo>
                  <a:cubicBezTo>
                    <a:pt x="1053" y="255"/>
                    <a:pt x="881" y="119"/>
                    <a:pt x="881" y="119"/>
                  </a:cubicBezTo>
                  <a:cubicBezTo>
                    <a:pt x="881" y="119"/>
                    <a:pt x="710" y="255"/>
                    <a:pt x="710" y="422"/>
                  </a:cubicBezTo>
                  <a:cubicBezTo>
                    <a:pt x="710" y="516"/>
                    <a:pt x="764" y="599"/>
                    <a:pt x="811" y="655"/>
                  </a:cubicBezTo>
                  <a:lnTo>
                    <a:pt x="819" y="465"/>
                  </a:lnTo>
                  <a:close/>
                  <a:moveTo>
                    <a:pt x="1419" y="588"/>
                  </a:moveTo>
                  <a:cubicBezTo>
                    <a:pt x="1419" y="588"/>
                    <a:pt x="1214" y="596"/>
                    <a:pt x="1121" y="722"/>
                  </a:cubicBezTo>
                  <a:cubicBezTo>
                    <a:pt x="1071" y="792"/>
                    <a:pt x="1064" y="882"/>
                    <a:pt x="1068" y="950"/>
                  </a:cubicBezTo>
                  <a:cubicBezTo>
                    <a:pt x="1187" y="801"/>
                    <a:pt x="1187" y="801"/>
                    <a:pt x="1187" y="801"/>
                  </a:cubicBezTo>
                  <a:cubicBezTo>
                    <a:pt x="1198" y="786"/>
                    <a:pt x="1216" y="777"/>
                    <a:pt x="1235" y="777"/>
                  </a:cubicBezTo>
                  <a:cubicBezTo>
                    <a:pt x="1247" y="777"/>
                    <a:pt x="1260" y="781"/>
                    <a:pt x="1270" y="788"/>
                  </a:cubicBezTo>
                  <a:cubicBezTo>
                    <a:pt x="1284" y="797"/>
                    <a:pt x="1294" y="812"/>
                    <a:pt x="1297" y="828"/>
                  </a:cubicBezTo>
                  <a:cubicBezTo>
                    <a:pt x="1300" y="844"/>
                    <a:pt x="1296" y="861"/>
                    <a:pt x="1287" y="874"/>
                  </a:cubicBezTo>
                  <a:cubicBezTo>
                    <a:pt x="1182" y="1030"/>
                    <a:pt x="1182" y="1030"/>
                    <a:pt x="1182" y="1030"/>
                  </a:cubicBezTo>
                  <a:cubicBezTo>
                    <a:pt x="1248" y="1013"/>
                    <a:pt x="1331" y="979"/>
                    <a:pt x="1381" y="911"/>
                  </a:cubicBezTo>
                  <a:cubicBezTo>
                    <a:pt x="1474" y="785"/>
                    <a:pt x="1419" y="588"/>
                    <a:pt x="1419" y="588"/>
                  </a:cubicBezTo>
                  <a:close/>
                  <a:moveTo>
                    <a:pt x="1376" y="1148"/>
                  </a:moveTo>
                  <a:cubicBezTo>
                    <a:pt x="1320" y="1127"/>
                    <a:pt x="1259" y="1137"/>
                    <a:pt x="1211" y="1152"/>
                  </a:cubicBezTo>
                  <a:cubicBezTo>
                    <a:pt x="1340" y="1206"/>
                    <a:pt x="1340" y="1206"/>
                    <a:pt x="1340" y="1206"/>
                  </a:cubicBezTo>
                  <a:cubicBezTo>
                    <a:pt x="1364" y="1217"/>
                    <a:pt x="1377" y="1243"/>
                    <a:pt x="1372" y="1269"/>
                  </a:cubicBezTo>
                  <a:cubicBezTo>
                    <a:pt x="1371" y="1273"/>
                    <a:pt x="1371" y="1273"/>
                    <a:pt x="1371" y="1273"/>
                  </a:cubicBezTo>
                  <a:cubicBezTo>
                    <a:pt x="1369" y="1276"/>
                    <a:pt x="1369" y="1276"/>
                    <a:pt x="1369" y="1276"/>
                  </a:cubicBezTo>
                  <a:cubicBezTo>
                    <a:pt x="1361" y="1298"/>
                    <a:pt x="1340" y="1312"/>
                    <a:pt x="1317" y="1312"/>
                  </a:cubicBezTo>
                  <a:cubicBezTo>
                    <a:pt x="1311" y="1312"/>
                    <a:pt x="1305" y="1312"/>
                    <a:pt x="1300" y="1310"/>
                  </a:cubicBezTo>
                  <a:cubicBezTo>
                    <a:pt x="1164" y="1265"/>
                    <a:pt x="1164" y="1265"/>
                    <a:pt x="1164" y="1265"/>
                  </a:cubicBezTo>
                  <a:cubicBezTo>
                    <a:pt x="1191" y="1308"/>
                    <a:pt x="1232" y="1357"/>
                    <a:pt x="1290" y="1378"/>
                  </a:cubicBezTo>
                  <a:cubicBezTo>
                    <a:pt x="1404" y="1421"/>
                    <a:pt x="1539" y="1340"/>
                    <a:pt x="1539" y="1340"/>
                  </a:cubicBezTo>
                  <a:cubicBezTo>
                    <a:pt x="1539" y="1340"/>
                    <a:pt x="1491" y="1190"/>
                    <a:pt x="1376" y="114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6">
              <a:extLst>
                <a:ext uri="{FF2B5EF4-FFF2-40B4-BE49-F238E27FC236}">
                  <a16:creationId xmlns:a16="http://schemas.microsoft.com/office/drawing/2014/main" id="{E8D964B9-8B50-A0AF-8AAF-3ADD3E8BB27A}"/>
                </a:ext>
              </a:extLst>
            </p:cNvPr>
            <p:cNvSpPr>
              <a:spLocks noEditPoints="1"/>
            </p:cNvSpPr>
            <p:nvPr/>
          </p:nvSpPr>
          <p:spPr bwMode="auto">
            <a:xfrm>
              <a:off x="2171" y="448"/>
              <a:ext cx="3334" cy="3413"/>
            </a:xfrm>
            <a:custGeom>
              <a:avLst/>
              <a:gdLst>
                <a:gd name="T0" fmla="*/ 0 w 1780"/>
                <a:gd name="T1" fmla="*/ 1199 h 1820"/>
                <a:gd name="T2" fmla="*/ 79 w 1780"/>
                <a:gd name="T3" fmla="*/ 888 h 1820"/>
                <a:gd name="T4" fmla="*/ 42 w 1780"/>
                <a:gd name="T5" fmla="*/ 924 h 1820"/>
                <a:gd name="T6" fmla="*/ 128 w 1780"/>
                <a:gd name="T7" fmla="*/ 452 h 1820"/>
                <a:gd name="T8" fmla="*/ 164 w 1780"/>
                <a:gd name="T9" fmla="*/ 488 h 1820"/>
                <a:gd name="T10" fmla="*/ 223 w 1780"/>
                <a:gd name="T11" fmla="*/ 452 h 1820"/>
                <a:gd name="T12" fmla="*/ 407 w 1780"/>
                <a:gd name="T13" fmla="*/ 165 h 1820"/>
                <a:gd name="T14" fmla="*/ 370 w 1780"/>
                <a:gd name="T15" fmla="*/ 201 h 1820"/>
                <a:gd name="T16" fmla="*/ 208 w 1780"/>
                <a:gd name="T17" fmla="*/ 531 h 1820"/>
                <a:gd name="T18" fmla="*/ 244 w 1780"/>
                <a:gd name="T19" fmla="*/ 567 h 1820"/>
                <a:gd name="T20" fmla="*/ 10 w 1780"/>
                <a:gd name="T21" fmla="*/ 1335 h 1820"/>
                <a:gd name="T22" fmla="*/ 190 w 1780"/>
                <a:gd name="T23" fmla="*/ 1274 h 1820"/>
                <a:gd name="T24" fmla="*/ 154 w 1780"/>
                <a:gd name="T25" fmla="*/ 1310 h 1820"/>
                <a:gd name="T26" fmla="*/ 189 w 1780"/>
                <a:gd name="T27" fmla="*/ 337 h 1820"/>
                <a:gd name="T28" fmla="*/ 225 w 1780"/>
                <a:gd name="T29" fmla="*/ 373 h 1820"/>
                <a:gd name="T30" fmla="*/ 436 w 1780"/>
                <a:gd name="T31" fmla="*/ 189 h 1820"/>
                <a:gd name="T32" fmla="*/ 748 w 1780"/>
                <a:gd name="T33" fmla="*/ 36 h 1820"/>
                <a:gd name="T34" fmla="*/ 711 w 1780"/>
                <a:gd name="T35" fmla="*/ 72 h 1820"/>
                <a:gd name="T36" fmla="*/ 773 w 1780"/>
                <a:gd name="T37" fmla="*/ 108 h 1820"/>
                <a:gd name="T38" fmla="*/ 810 w 1780"/>
                <a:gd name="T39" fmla="*/ 144 h 1820"/>
                <a:gd name="T40" fmla="*/ 783 w 1780"/>
                <a:gd name="T41" fmla="*/ 53 h 1820"/>
                <a:gd name="T42" fmla="*/ 1708 w 1780"/>
                <a:gd name="T43" fmla="*/ 1199 h 1820"/>
                <a:gd name="T44" fmla="*/ 1745 w 1780"/>
                <a:gd name="T45" fmla="*/ 1163 h 1820"/>
                <a:gd name="T46" fmla="*/ 1738 w 1780"/>
                <a:gd name="T47" fmla="*/ 924 h 1820"/>
                <a:gd name="T48" fmla="*/ 1701 w 1780"/>
                <a:gd name="T49" fmla="*/ 888 h 1820"/>
                <a:gd name="T50" fmla="*/ 1688 w 1780"/>
                <a:gd name="T51" fmla="*/ 488 h 1820"/>
                <a:gd name="T52" fmla="*/ 1485 w 1780"/>
                <a:gd name="T53" fmla="*/ 452 h 1820"/>
                <a:gd name="T54" fmla="*/ 1521 w 1780"/>
                <a:gd name="T55" fmla="*/ 416 h 1820"/>
                <a:gd name="T56" fmla="*/ 1410 w 1780"/>
                <a:gd name="T57" fmla="*/ 201 h 1820"/>
                <a:gd name="T58" fmla="*/ 1373 w 1780"/>
                <a:gd name="T59" fmla="*/ 165 h 1820"/>
                <a:gd name="T60" fmla="*/ 1608 w 1780"/>
                <a:gd name="T61" fmla="*/ 567 h 1820"/>
                <a:gd name="T62" fmla="*/ 1698 w 1780"/>
                <a:gd name="T63" fmla="*/ 1335 h 1820"/>
                <a:gd name="T64" fmla="*/ 1734 w 1780"/>
                <a:gd name="T65" fmla="*/ 1299 h 1820"/>
                <a:gd name="T66" fmla="*/ 1626 w 1780"/>
                <a:gd name="T67" fmla="*/ 1310 h 1820"/>
                <a:gd name="T68" fmla="*/ 1590 w 1780"/>
                <a:gd name="T69" fmla="*/ 1274 h 1820"/>
                <a:gd name="T70" fmla="*/ 1627 w 1780"/>
                <a:gd name="T71" fmla="*/ 373 h 1820"/>
                <a:gd name="T72" fmla="*/ 1272 w 1780"/>
                <a:gd name="T73" fmla="*/ 189 h 1820"/>
                <a:gd name="T74" fmla="*/ 1309 w 1780"/>
                <a:gd name="T75" fmla="*/ 153 h 1820"/>
                <a:gd name="T76" fmla="*/ 1069 w 1780"/>
                <a:gd name="T77" fmla="*/ 72 h 1820"/>
                <a:gd name="T78" fmla="*/ 1032 w 1780"/>
                <a:gd name="T79" fmla="*/ 36 h 1820"/>
                <a:gd name="T80" fmla="*/ 1042 w 1780"/>
                <a:gd name="T81" fmla="*/ 144 h 1820"/>
                <a:gd name="T82" fmla="*/ 925 w 1780"/>
                <a:gd name="T83" fmla="*/ 53 h 1820"/>
                <a:gd name="T84" fmla="*/ 961 w 1780"/>
                <a:gd name="T85" fmla="*/ 17 h 1820"/>
                <a:gd name="T86" fmla="*/ 405 w 1780"/>
                <a:gd name="T87" fmla="*/ 1656 h 1820"/>
                <a:gd name="T88" fmla="*/ 158 w 1780"/>
                <a:gd name="T89" fmla="*/ 1820 h 1820"/>
                <a:gd name="T90" fmla="*/ 789 w 1780"/>
                <a:gd name="T91" fmla="*/ 1469 h 1820"/>
                <a:gd name="T92" fmla="*/ 989 w 1780"/>
                <a:gd name="T93" fmla="*/ 1469 h 1820"/>
                <a:gd name="T94" fmla="*/ 1622 w 1780"/>
                <a:gd name="T95" fmla="*/ 1820 h 1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80" h="1820">
                  <a:moveTo>
                    <a:pt x="72" y="1199"/>
                  </a:moveTo>
                  <a:cubicBezTo>
                    <a:pt x="72" y="1218"/>
                    <a:pt x="56" y="1235"/>
                    <a:pt x="35" y="1235"/>
                  </a:cubicBezTo>
                  <a:cubicBezTo>
                    <a:pt x="16" y="1235"/>
                    <a:pt x="0" y="1218"/>
                    <a:pt x="0" y="1199"/>
                  </a:cubicBezTo>
                  <a:cubicBezTo>
                    <a:pt x="0" y="1179"/>
                    <a:pt x="16" y="1163"/>
                    <a:pt x="35" y="1163"/>
                  </a:cubicBezTo>
                  <a:cubicBezTo>
                    <a:pt x="56" y="1163"/>
                    <a:pt x="72" y="1179"/>
                    <a:pt x="72" y="1199"/>
                  </a:cubicBezTo>
                  <a:close/>
                  <a:moveTo>
                    <a:pt x="79" y="888"/>
                  </a:moveTo>
                  <a:cubicBezTo>
                    <a:pt x="79" y="868"/>
                    <a:pt x="63" y="852"/>
                    <a:pt x="42" y="852"/>
                  </a:cubicBezTo>
                  <a:cubicBezTo>
                    <a:pt x="23" y="852"/>
                    <a:pt x="7" y="868"/>
                    <a:pt x="7" y="888"/>
                  </a:cubicBezTo>
                  <a:cubicBezTo>
                    <a:pt x="7" y="907"/>
                    <a:pt x="23" y="924"/>
                    <a:pt x="42" y="924"/>
                  </a:cubicBezTo>
                  <a:cubicBezTo>
                    <a:pt x="63" y="924"/>
                    <a:pt x="79" y="907"/>
                    <a:pt x="79" y="888"/>
                  </a:cubicBezTo>
                  <a:close/>
                  <a:moveTo>
                    <a:pt x="164" y="488"/>
                  </a:moveTo>
                  <a:cubicBezTo>
                    <a:pt x="164" y="468"/>
                    <a:pt x="148" y="452"/>
                    <a:pt x="128" y="452"/>
                  </a:cubicBezTo>
                  <a:cubicBezTo>
                    <a:pt x="109" y="452"/>
                    <a:pt x="92" y="468"/>
                    <a:pt x="92" y="488"/>
                  </a:cubicBezTo>
                  <a:cubicBezTo>
                    <a:pt x="92" y="507"/>
                    <a:pt x="109" y="524"/>
                    <a:pt x="128" y="524"/>
                  </a:cubicBezTo>
                  <a:cubicBezTo>
                    <a:pt x="148" y="524"/>
                    <a:pt x="164" y="507"/>
                    <a:pt x="164" y="488"/>
                  </a:cubicBezTo>
                  <a:close/>
                  <a:moveTo>
                    <a:pt x="295" y="452"/>
                  </a:moveTo>
                  <a:cubicBezTo>
                    <a:pt x="295" y="432"/>
                    <a:pt x="279" y="416"/>
                    <a:pt x="259" y="416"/>
                  </a:cubicBezTo>
                  <a:cubicBezTo>
                    <a:pt x="239" y="416"/>
                    <a:pt x="223" y="432"/>
                    <a:pt x="223" y="452"/>
                  </a:cubicBezTo>
                  <a:cubicBezTo>
                    <a:pt x="223" y="471"/>
                    <a:pt x="239" y="488"/>
                    <a:pt x="259" y="488"/>
                  </a:cubicBezTo>
                  <a:cubicBezTo>
                    <a:pt x="279" y="488"/>
                    <a:pt x="295" y="471"/>
                    <a:pt x="295" y="452"/>
                  </a:cubicBezTo>
                  <a:close/>
                  <a:moveTo>
                    <a:pt x="407" y="165"/>
                  </a:moveTo>
                  <a:cubicBezTo>
                    <a:pt x="407" y="145"/>
                    <a:pt x="391" y="129"/>
                    <a:pt x="370" y="129"/>
                  </a:cubicBezTo>
                  <a:cubicBezTo>
                    <a:pt x="351" y="129"/>
                    <a:pt x="335" y="145"/>
                    <a:pt x="335" y="165"/>
                  </a:cubicBezTo>
                  <a:cubicBezTo>
                    <a:pt x="335" y="184"/>
                    <a:pt x="351" y="201"/>
                    <a:pt x="370" y="201"/>
                  </a:cubicBezTo>
                  <a:cubicBezTo>
                    <a:pt x="391" y="201"/>
                    <a:pt x="407" y="184"/>
                    <a:pt x="407" y="165"/>
                  </a:cubicBezTo>
                  <a:close/>
                  <a:moveTo>
                    <a:pt x="244" y="567"/>
                  </a:moveTo>
                  <a:cubicBezTo>
                    <a:pt x="244" y="547"/>
                    <a:pt x="228" y="531"/>
                    <a:pt x="208" y="531"/>
                  </a:cubicBezTo>
                  <a:cubicBezTo>
                    <a:pt x="189" y="531"/>
                    <a:pt x="172" y="547"/>
                    <a:pt x="172" y="567"/>
                  </a:cubicBezTo>
                  <a:cubicBezTo>
                    <a:pt x="172" y="586"/>
                    <a:pt x="189" y="603"/>
                    <a:pt x="208" y="603"/>
                  </a:cubicBezTo>
                  <a:cubicBezTo>
                    <a:pt x="228" y="603"/>
                    <a:pt x="244" y="586"/>
                    <a:pt x="244" y="567"/>
                  </a:cubicBezTo>
                  <a:close/>
                  <a:moveTo>
                    <a:pt x="82" y="1335"/>
                  </a:moveTo>
                  <a:cubicBezTo>
                    <a:pt x="82" y="1314"/>
                    <a:pt x="66" y="1299"/>
                    <a:pt x="46" y="1299"/>
                  </a:cubicBezTo>
                  <a:cubicBezTo>
                    <a:pt x="27" y="1299"/>
                    <a:pt x="10" y="1314"/>
                    <a:pt x="10" y="1335"/>
                  </a:cubicBezTo>
                  <a:cubicBezTo>
                    <a:pt x="10" y="1354"/>
                    <a:pt x="27" y="1371"/>
                    <a:pt x="46" y="1371"/>
                  </a:cubicBezTo>
                  <a:cubicBezTo>
                    <a:pt x="66" y="1371"/>
                    <a:pt x="82" y="1354"/>
                    <a:pt x="82" y="1335"/>
                  </a:cubicBezTo>
                  <a:close/>
                  <a:moveTo>
                    <a:pt x="190" y="1274"/>
                  </a:moveTo>
                  <a:cubicBezTo>
                    <a:pt x="190" y="1253"/>
                    <a:pt x="174" y="1238"/>
                    <a:pt x="154" y="1238"/>
                  </a:cubicBezTo>
                  <a:cubicBezTo>
                    <a:pt x="135" y="1238"/>
                    <a:pt x="118" y="1253"/>
                    <a:pt x="118" y="1274"/>
                  </a:cubicBezTo>
                  <a:cubicBezTo>
                    <a:pt x="118" y="1293"/>
                    <a:pt x="135" y="1310"/>
                    <a:pt x="154" y="1310"/>
                  </a:cubicBezTo>
                  <a:cubicBezTo>
                    <a:pt x="174" y="1310"/>
                    <a:pt x="190" y="1293"/>
                    <a:pt x="190" y="1274"/>
                  </a:cubicBezTo>
                  <a:close/>
                  <a:moveTo>
                    <a:pt x="225" y="373"/>
                  </a:moveTo>
                  <a:cubicBezTo>
                    <a:pt x="225" y="353"/>
                    <a:pt x="209" y="337"/>
                    <a:pt x="189" y="337"/>
                  </a:cubicBezTo>
                  <a:cubicBezTo>
                    <a:pt x="170" y="337"/>
                    <a:pt x="153" y="353"/>
                    <a:pt x="153" y="373"/>
                  </a:cubicBezTo>
                  <a:cubicBezTo>
                    <a:pt x="153" y="392"/>
                    <a:pt x="170" y="409"/>
                    <a:pt x="189" y="409"/>
                  </a:cubicBezTo>
                  <a:cubicBezTo>
                    <a:pt x="209" y="409"/>
                    <a:pt x="225" y="392"/>
                    <a:pt x="225" y="373"/>
                  </a:cubicBezTo>
                  <a:close/>
                  <a:moveTo>
                    <a:pt x="508" y="189"/>
                  </a:moveTo>
                  <a:cubicBezTo>
                    <a:pt x="508" y="169"/>
                    <a:pt x="492" y="153"/>
                    <a:pt x="471" y="153"/>
                  </a:cubicBezTo>
                  <a:cubicBezTo>
                    <a:pt x="452" y="153"/>
                    <a:pt x="436" y="169"/>
                    <a:pt x="436" y="189"/>
                  </a:cubicBezTo>
                  <a:cubicBezTo>
                    <a:pt x="436" y="209"/>
                    <a:pt x="452" y="225"/>
                    <a:pt x="471" y="225"/>
                  </a:cubicBezTo>
                  <a:cubicBezTo>
                    <a:pt x="492" y="225"/>
                    <a:pt x="508" y="209"/>
                    <a:pt x="508" y="189"/>
                  </a:cubicBezTo>
                  <a:close/>
                  <a:moveTo>
                    <a:pt x="748" y="36"/>
                  </a:moveTo>
                  <a:cubicBezTo>
                    <a:pt x="748" y="16"/>
                    <a:pt x="732" y="0"/>
                    <a:pt x="711" y="0"/>
                  </a:cubicBezTo>
                  <a:cubicBezTo>
                    <a:pt x="692" y="0"/>
                    <a:pt x="676" y="16"/>
                    <a:pt x="676" y="36"/>
                  </a:cubicBezTo>
                  <a:cubicBezTo>
                    <a:pt x="676" y="55"/>
                    <a:pt x="692" y="72"/>
                    <a:pt x="711" y="72"/>
                  </a:cubicBezTo>
                  <a:cubicBezTo>
                    <a:pt x="732" y="72"/>
                    <a:pt x="748" y="55"/>
                    <a:pt x="748" y="36"/>
                  </a:cubicBezTo>
                  <a:close/>
                  <a:moveTo>
                    <a:pt x="810" y="144"/>
                  </a:moveTo>
                  <a:cubicBezTo>
                    <a:pt x="810" y="124"/>
                    <a:pt x="794" y="108"/>
                    <a:pt x="773" y="108"/>
                  </a:cubicBezTo>
                  <a:cubicBezTo>
                    <a:pt x="754" y="108"/>
                    <a:pt x="738" y="124"/>
                    <a:pt x="738" y="144"/>
                  </a:cubicBezTo>
                  <a:cubicBezTo>
                    <a:pt x="738" y="163"/>
                    <a:pt x="754" y="180"/>
                    <a:pt x="773" y="180"/>
                  </a:cubicBezTo>
                  <a:cubicBezTo>
                    <a:pt x="794" y="180"/>
                    <a:pt x="810" y="163"/>
                    <a:pt x="810" y="144"/>
                  </a:cubicBezTo>
                  <a:close/>
                  <a:moveTo>
                    <a:pt x="855" y="53"/>
                  </a:moveTo>
                  <a:cubicBezTo>
                    <a:pt x="855" y="33"/>
                    <a:pt x="839" y="17"/>
                    <a:pt x="819" y="17"/>
                  </a:cubicBezTo>
                  <a:cubicBezTo>
                    <a:pt x="799" y="17"/>
                    <a:pt x="783" y="33"/>
                    <a:pt x="783" y="53"/>
                  </a:cubicBezTo>
                  <a:cubicBezTo>
                    <a:pt x="783" y="73"/>
                    <a:pt x="799" y="89"/>
                    <a:pt x="819" y="89"/>
                  </a:cubicBezTo>
                  <a:cubicBezTo>
                    <a:pt x="839" y="89"/>
                    <a:pt x="855" y="73"/>
                    <a:pt x="855" y="53"/>
                  </a:cubicBezTo>
                  <a:close/>
                  <a:moveTo>
                    <a:pt x="1708" y="1199"/>
                  </a:moveTo>
                  <a:cubicBezTo>
                    <a:pt x="1708" y="1218"/>
                    <a:pt x="1724" y="1235"/>
                    <a:pt x="1745" y="1235"/>
                  </a:cubicBezTo>
                  <a:cubicBezTo>
                    <a:pt x="1764" y="1235"/>
                    <a:pt x="1780" y="1218"/>
                    <a:pt x="1780" y="1199"/>
                  </a:cubicBezTo>
                  <a:cubicBezTo>
                    <a:pt x="1780" y="1179"/>
                    <a:pt x="1764" y="1163"/>
                    <a:pt x="1745" y="1163"/>
                  </a:cubicBezTo>
                  <a:cubicBezTo>
                    <a:pt x="1724" y="1163"/>
                    <a:pt x="1708" y="1179"/>
                    <a:pt x="1708" y="1199"/>
                  </a:cubicBezTo>
                  <a:close/>
                  <a:moveTo>
                    <a:pt x="1701" y="888"/>
                  </a:moveTo>
                  <a:cubicBezTo>
                    <a:pt x="1701" y="907"/>
                    <a:pt x="1717" y="924"/>
                    <a:pt x="1738" y="924"/>
                  </a:cubicBezTo>
                  <a:cubicBezTo>
                    <a:pt x="1757" y="924"/>
                    <a:pt x="1773" y="907"/>
                    <a:pt x="1773" y="888"/>
                  </a:cubicBezTo>
                  <a:cubicBezTo>
                    <a:pt x="1773" y="868"/>
                    <a:pt x="1757" y="852"/>
                    <a:pt x="1738" y="852"/>
                  </a:cubicBezTo>
                  <a:cubicBezTo>
                    <a:pt x="1717" y="852"/>
                    <a:pt x="1701" y="868"/>
                    <a:pt x="1701" y="888"/>
                  </a:cubicBezTo>
                  <a:close/>
                  <a:moveTo>
                    <a:pt x="1616" y="488"/>
                  </a:moveTo>
                  <a:cubicBezTo>
                    <a:pt x="1616" y="507"/>
                    <a:pt x="1632" y="524"/>
                    <a:pt x="1652" y="524"/>
                  </a:cubicBezTo>
                  <a:cubicBezTo>
                    <a:pt x="1671" y="524"/>
                    <a:pt x="1688" y="507"/>
                    <a:pt x="1688" y="488"/>
                  </a:cubicBezTo>
                  <a:cubicBezTo>
                    <a:pt x="1688" y="468"/>
                    <a:pt x="1671" y="452"/>
                    <a:pt x="1652" y="452"/>
                  </a:cubicBezTo>
                  <a:cubicBezTo>
                    <a:pt x="1632" y="452"/>
                    <a:pt x="1616" y="468"/>
                    <a:pt x="1616" y="488"/>
                  </a:cubicBezTo>
                  <a:close/>
                  <a:moveTo>
                    <a:pt x="1485" y="452"/>
                  </a:moveTo>
                  <a:cubicBezTo>
                    <a:pt x="1485" y="471"/>
                    <a:pt x="1501" y="488"/>
                    <a:pt x="1521" y="488"/>
                  </a:cubicBezTo>
                  <a:cubicBezTo>
                    <a:pt x="1541" y="488"/>
                    <a:pt x="1557" y="471"/>
                    <a:pt x="1557" y="452"/>
                  </a:cubicBezTo>
                  <a:cubicBezTo>
                    <a:pt x="1557" y="432"/>
                    <a:pt x="1541" y="416"/>
                    <a:pt x="1521" y="416"/>
                  </a:cubicBezTo>
                  <a:cubicBezTo>
                    <a:pt x="1501" y="416"/>
                    <a:pt x="1485" y="432"/>
                    <a:pt x="1485" y="452"/>
                  </a:cubicBezTo>
                  <a:close/>
                  <a:moveTo>
                    <a:pt x="1373" y="165"/>
                  </a:moveTo>
                  <a:cubicBezTo>
                    <a:pt x="1373" y="184"/>
                    <a:pt x="1389" y="201"/>
                    <a:pt x="1410" y="201"/>
                  </a:cubicBezTo>
                  <a:cubicBezTo>
                    <a:pt x="1429" y="201"/>
                    <a:pt x="1445" y="184"/>
                    <a:pt x="1445" y="165"/>
                  </a:cubicBezTo>
                  <a:cubicBezTo>
                    <a:pt x="1445" y="145"/>
                    <a:pt x="1429" y="129"/>
                    <a:pt x="1410" y="129"/>
                  </a:cubicBezTo>
                  <a:cubicBezTo>
                    <a:pt x="1389" y="129"/>
                    <a:pt x="1373" y="145"/>
                    <a:pt x="1373" y="165"/>
                  </a:cubicBezTo>
                  <a:close/>
                  <a:moveTo>
                    <a:pt x="1536" y="567"/>
                  </a:moveTo>
                  <a:cubicBezTo>
                    <a:pt x="1536" y="586"/>
                    <a:pt x="1552" y="603"/>
                    <a:pt x="1572" y="603"/>
                  </a:cubicBezTo>
                  <a:cubicBezTo>
                    <a:pt x="1591" y="603"/>
                    <a:pt x="1608" y="586"/>
                    <a:pt x="1608" y="567"/>
                  </a:cubicBezTo>
                  <a:cubicBezTo>
                    <a:pt x="1608" y="547"/>
                    <a:pt x="1591" y="531"/>
                    <a:pt x="1572" y="531"/>
                  </a:cubicBezTo>
                  <a:cubicBezTo>
                    <a:pt x="1552" y="531"/>
                    <a:pt x="1536" y="547"/>
                    <a:pt x="1536" y="567"/>
                  </a:cubicBezTo>
                  <a:close/>
                  <a:moveTo>
                    <a:pt x="1698" y="1335"/>
                  </a:moveTo>
                  <a:cubicBezTo>
                    <a:pt x="1698" y="1354"/>
                    <a:pt x="1714" y="1371"/>
                    <a:pt x="1734" y="1371"/>
                  </a:cubicBezTo>
                  <a:cubicBezTo>
                    <a:pt x="1753" y="1371"/>
                    <a:pt x="1770" y="1354"/>
                    <a:pt x="1770" y="1335"/>
                  </a:cubicBezTo>
                  <a:cubicBezTo>
                    <a:pt x="1770" y="1314"/>
                    <a:pt x="1753" y="1299"/>
                    <a:pt x="1734" y="1299"/>
                  </a:cubicBezTo>
                  <a:cubicBezTo>
                    <a:pt x="1714" y="1299"/>
                    <a:pt x="1698" y="1314"/>
                    <a:pt x="1698" y="1335"/>
                  </a:cubicBezTo>
                  <a:close/>
                  <a:moveTo>
                    <a:pt x="1590" y="1274"/>
                  </a:moveTo>
                  <a:cubicBezTo>
                    <a:pt x="1590" y="1293"/>
                    <a:pt x="1606" y="1310"/>
                    <a:pt x="1626" y="1310"/>
                  </a:cubicBezTo>
                  <a:cubicBezTo>
                    <a:pt x="1645" y="1310"/>
                    <a:pt x="1662" y="1293"/>
                    <a:pt x="1662" y="1274"/>
                  </a:cubicBezTo>
                  <a:cubicBezTo>
                    <a:pt x="1662" y="1253"/>
                    <a:pt x="1645" y="1238"/>
                    <a:pt x="1626" y="1238"/>
                  </a:cubicBezTo>
                  <a:cubicBezTo>
                    <a:pt x="1606" y="1238"/>
                    <a:pt x="1590" y="1253"/>
                    <a:pt x="1590" y="1274"/>
                  </a:cubicBezTo>
                  <a:close/>
                  <a:moveTo>
                    <a:pt x="1555" y="373"/>
                  </a:moveTo>
                  <a:cubicBezTo>
                    <a:pt x="1555" y="392"/>
                    <a:pt x="1571" y="409"/>
                    <a:pt x="1591" y="409"/>
                  </a:cubicBezTo>
                  <a:cubicBezTo>
                    <a:pt x="1610" y="409"/>
                    <a:pt x="1627" y="392"/>
                    <a:pt x="1627" y="373"/>
                  </a:cubicBezTo>
                  <a:cubicBezTo>
                    <a:pt x="1627" y="353"/>
                    <a:pt x="1610" y="337"/>
                    <a:pt x="1591" y="337"/>
                  </a:cubicBezTo>
                  <a:cubicBezTo>
                    <a:pt x="1571" y="337"/>
                    <a:pt x="1555" y="353"/>
                    <a:pt x="1555" y="373"/>
                  </a:cubicBezTo>
                  <a:close/>
                  <a:moveTo>
                    <a:pt x="1272" y="189"/>
                  </a:moveTo>
                  <a:cubicBezTo>
                    <a:pt x="1272" y="209"/>
                    <a:pt x="1288" y="225"/>
                    <a:pt x="1309" y="225"/>
                  </a:cubicBezTo>
                  <a:cubicBezTo>
                    <a:pt x="1328" y="225"/>
                    <a:pt x="1344" y="209"/>
                    <a:pt x="1344" y="189"/>
                  </a:cubicBezTo>
                  <a:cubicBezTo>
                    <a:pt x="1344" y="169"/>
                    <a:pt x="1328" y="153"/>
                    <a:pt x="1309" y="153"/>
                  </a:cubicBezTo>
                  <a:cubicBezTo>
                    <a:pt x="1288" y="153"/>
                    <a:pt x="1272" y="169"/>
                    <a:pt x="1272" y="189"/>
                  </a:cubicBezTo>
                  <a:close/>
                  <a:moveTo>
                    <a:pt x="1032" y="36"/>
                  </a:moveTo>
                  <a:cubicBezTo>
                    <a:pt x="1032" y="55"/>
                    <a:pt x="1048" y="72"/>
                    <a:pt x="1069" y="72"/>
                  </a:cubicBezTo>
                  <a:cubicBezTo>
                    <a:pt x="1088" y="72"/>
                    <a:pt x="1104" y="55"/>
                    <a:pt x="1104" y="36"/>
                  </a:cubicBezTo>
                  <a:cubicBezTo>
                    <a:pt x="1104" y="16"/>
                    <a:pt x="1088" y="0"/>
                    <a:pt x="1069" y="0"/>
                  </a:cubicBezTo>
                  <a:cubicBezTo>
                    <a:pt x="1048" y="0"/>
                    <a:pt x="1032" y="16"/>
                    <a:pt x="1032" y="36"/>
                  </a:cubicBezTo>
                  <a:close/>
                  <a:moveTo>
                    <a:pt x="970" y="144"/>
                  </a:moveTo>
                  <a:cubicBezTo>
                    <a:pt x="970" y="163"/>
                    <a:pt x="986" y="180"/>
                    <a:pt x="1007" y="180"/>
                  </a:cubicBezTo>
                  <a:cubicBezTo>
                    <a:pt x="1026" y="180"/>
                    <a:pt x="1042" y="163"/>
                    <a:pt x="1042" y="144"/>
                  </a:cubicBezTo>
                  <a:cubicBezTo>
                    <a:pt x="1042" y="124"/>
                    <a:pt x="1026" y="108"/>
                    <a:pt x="1007" y="108"/>
                  </a:cubicBezTo>
                  <a:cubicBezTo>
                    <a:pt x="986" y="108"/>
                    <a:pt x="970" y="124"/>
                    <a:pt x="970" y="144"/>
                  </a:cubicBezTo>
                  <a:close/>
                  <a:moveTo>
                    <a:pt x="925" y="53"/>
                  </a:moveTo>
                  <a:cubicBezTo>
                    <a:pt x="925" y="73"/>
                    <a:pt x="941" y="89"/>
                    <a:pt x="961" y="89"/>
                  </a:cubicBezTo>
                  <a:cubicBezTo>
                    <a:pt x="981" y="89"/>
                    <a:pt x="997" y="73"/>
                    <a:pt x="997" y="53"/>
                  </a:cubicBezTo>
                  <a:cubicBezTo>
                    <a:pt x="997" y="33"/>
                    <a:pt x="981" y="17"/>
                    <a:pt x="961" y="17"/>
                  </a:cubicBezTo>
                  <a:cubicBezTo>
                    <a:pt x="941" y="17"/>
                    <a:pt x="925" y="33"/>
                    <a:pt x="925" y="53"/>
                  </a:cubicBezTo>
                  <a:close/>
                  <a:moveTo>
                    <a:pt x="789" y="1469"/>
                  </a:moveTo>
                  <a:cubicBezTo>
                    <a:pt x="632" y="1496"/>
                    <a:pt x="508" y="1583"/>
                    <a:pt x="405" y="1656"/>
                  </a:cubicBezTo>
                  <a:cubicBezTo>
                    <a:pt x="314" y="1720"/>
                    <a:pt x="235" y="1776"/>
                    <a:pt x="158" y="1776"/>
                  </a:cubicBezTo>
                  <a:cubicBezTo>
                    <a:pt x="145" y="1776"/>
                    <a:pt x="136" y="1786"/>
                    <a:pt x="136" y="1798"/>
                  </a:cubicBezTo>
                  <a:cubicBezTo>
                    <a:pt x="136" y="1810"/>
                    <a:pt x="145" y="1820"/>
                    <a:pt x="158" y="1820"/>
                  </a:cubicBezTo>
                  <a:cubicBezTo>
                    <a:pt x="249" y="1820"/>
                    <a:pt x="333" y="1761"/>
                    <a:pt x="431" y="1692"/>
                  </a:cubicBezTo>
                  <a:cubicBezTo>
                    <a:pt x="532" y="1620"/>
                    <a:pt x="645" y="1541"/>
                    <a:pt x="788" y="1514"/>
                  </a:cubicBezTo>
                  <a:lnTo>
                    <a:pt x="789" y="1469"/>
                  </a:lnTo>
                  <a:close/>
                  <a:moveTo>
                    <a:pt x="1622" y="1776"/>
                  </a:moveTo>
                  <a:cubicBezTo>
                    <a:pt x="1545" y="1776"/>
                    <a:pt x="1466" y="1720"/>
                    <a:pt x="1375" y="1656"/>
                  </a:cubicBezTo>
                  <a:cubicBezTo>
                    <a:pt x="1272" y="1583"/>
                    <a:pt x="1148" y="1496"/>
                    <a:pt x="989" y="1469"/>
                  </a:cubicBezTo>
                  <a:cubicBezTo>
                    <a:pt x="991" y="1513"/>
                    <a:pt x="991" y="1513"/>
                    <a:pt x="991" y="1513"/>
                  </a:cubicBezTo>
                  <a:cubicBezTo>
                    <a:pt x="1134" y="1540"/>
                    <a:pt x="1247" y="1620"/>
                    <a:pt x="1349" y="1692"/>
                  </a:cubicBezTo>
                  <a:cubicBezTo>
                    <a:pt x="1447" y="1761"/>
                    <a:pt x="1531" y="1820"/>
                    <a:pt x="1622" y="1820"/>
                  </a:cubicBezTo>
                  <a:cubicBezTo>
                    <a:pt x="1635" y="1820"/>
                    <a:pt x="1644" y="1810"/>
                    <a:pt x="1644" y="1798"/>
                  </a:cubicBezTo>
                  <a:cubicBezTo>
                    <a:pt x="1644" y="1786"/>
                    <a:pt x="1635" y="1776"/>
                    <a:pt x="1622" y="177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5" name="NavigationTriangle">
            <a:extLst>
              <a:ext uri="{FF2B5EF4-FFF2-40B4-BE49-F238E27FC236}">
                <a16:creationId xmlns:a16="http://schemas.microsoft.com/office/drawing/2014/main" id="{6C025F8E-FB7C-2125-4285-3EC6AE33D872}"/>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36" name="NavigationText">
            <a:extLst>
              <a:ext uri="{FF2B5EF4-FFF2-40B4-BE49-F238E27FC236}">
                <a16:creationId xmlns:a16="http://schemas.microsoft.com/office/drawing/2014/main" id="{5AD937E0-B5F5-AB61-A407-2473ECE546AC}"/>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Reframe Priorities</a:t>
            </a:r>
          </a:p>
        </p:txBody>
      </p:sp>
      <p:sp>
        <p:nvSpPr>
          <p:cNvPr id="37" name="NavigationIcon">
            <a:extLst>
              <a:ext uri="{FF2B5EF4-FFF2-40B4-BE49-F238E27FC236}">
                <a16:creationId xmlns:a16="http://schemas.microsoft.com/office/drawing/2014/main" id="{8DF20B2A-23FB-ED47-0CB5-2CC04C7EB554}"/>
              </a:ext>
            </a:extLst>
          </p:cNvPr>
          <p:cNvSpPr>
            <a:spLocks noChangeAspect="1" noChangeArrowheads="1"/>
          </p:cNvSpPr>
          <p:nvPr>
            <p:custDataLst>
              <p:tags r:id="rId2"/>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2</a:t>
            </a:r>
          </a:p>
        </p:txBody>
      </p:sp>
      <p:sp>
        <p:nvSpPr>
          <p:cNvPr id="44" name="ee4pHeader1">
            <a:extLst>
              <a:ext uri="{FF2B5EF4-FFF2-40B4-BE49-F238E27FC236}">
                <a16:creationId xmlns:a16="http://schemas.microsoft.com/office/drawing/2014/main" id="{3674A22F-0544-D2FB-8F03-B2ABE370DFFB}"/>
              </a:ext>
            </a:extLst>
          </p:cNvPr>
          <p:cNvSpPr txBox="1"/>
          <p:nvPr/>
        </p:nvSpPr>
        <p:spPr>
          <a:xfrm>
            <a:off x="630000" y="1616400"/>
            <a:ext cx="3123862" cy="658368"/>
          </a:xfrm>
          <a:prstGeom prst="rect">
            <a:avLst/>
          </a:prstGeom>
          <a:noFill/>
          <a:ln cap="rnd">
            <a:noFill/>
          </a:ln>
        </p:spPr>
        <p:txBody>
          <a:bodyPr wrap="square" lIns="0" tIns="0" rIns="0" bIns="0" rtlCol="0" anchor="b" anchorCtr="0">
            <a:noAutofit/>
          </a:bodyPr>
          <a:lstStyle/>
          <a:p>
            <a:pPr marL="0" lvl="3"/>
            <a:r>
              <a:rPr lang="en-US" sz="2000">
                <a:solidFill>
                  <a:schemeClr val="tx2"/>
                </a:solidFill>
              </a:rPr>
              <a:t>Priorities identified in 2019</a:t>
            </a:r>
          </a:p>
        </p:txBody>
      </p:sp>
      <p:sp>
        <p:nvSpPr>
          <p:cNvPr id="45" name="ee4pHeader2">
            <a:extLst>
              <a:ext uri="{FF2B5EF4-FFF2-40B4-BE49-F238E27FC236}">
                <a16:creationId xmlns:a16="http://schemas.microsoft.com/office/drawing/2014/main" id="{F2CDEE94-3580-E89E-79B2-D116613D5F9F}"/>
              </a:ext>
            </a:extLst>
          </p:cNvPr>
          <p:cNvSpPr txBox="1"/>
          <p:nvPr/>
        </p:nvSpPr>
        <p:spPr>
          <a:xfrm>
            <a:off x="4533030" y="1616400"/>
            <a:ext cx="7030169" cy="658368"/>
          </a:xfrm>
          <a:prstGeom prst="rect">
            <a:avLst/>
          </a:prstGeom>
          <a:solidFill>
            <a:schemeClr val="tx2">
              <a:lumMod val="10000"/>
              <a:lumOff val="90000"/>
            </a:schemeClr>
          </a:solidFill>
          <a:ln cap="rnd">
            <a:noFill/>
          </a:ln>
        </p:spPr>
        <p:txBody>
          <a:bodyPr wrap="square" lIns="0" tIns="0" rIns="0" bIns="0" rtlCol="0" anchor="b" anchorCtr="0">
            <a:noAutofit/>
          </a:bodyPr>
          <a:lstStyle/>
          <a:p>
            <a:pPr marL="0" lvl="3"/>
            <a:r>
              <a:rPr lang="en-US" sz="2000">
                <a:solidFill>
                  <a:schemeClr val="tx2"/>
                </a:solidFill>
              </a:rPr>
              <a:t>Reframed 2023+ strategic priorities</a:t>
            </a:r>
          </a:p>
        </p:txBody>
      </p:sp>
      <p:grpSp>
        <p:nvGrpSpPr>
          <p:cNvPr id="50" name="Group 49">
            <a:extLst>
              <a:ext uri="{FF2B5EF4-FFF2-40B4-BE49-F238E27FC236}">
                <a16:creationId xmlns:a16="http://schemas.microsoft.com/office/drawing/2014/main" id="{69C414CA-A660-FB50-75D2-630B4FC39056}"/>
              </a:ext>
            </a:extLst>
          </p:cNvPr>
          <p:cNvGrpSpPr/>
          <p:nvPr/>
        </p:nvGrpSpPr>
        <p:grpSpPr>
          <a:xfrm>
            <a:off x="3990361" y="2000017"/>
            <a:ext cx="306171" cy="4079081"/>
            <a:chOff x="5942914" y="2081213"/>
            <a:chExt cx="306171" cy="4079081"/>
          </a:xfrm>
        </p:grpSpPr>
        <p:cxnSp>
          <p:nvCxnSpPr>
            <p:cNvPr id="51" name="Straight Connector 50">
              <a:extLst>
                <a:ext uri="{FF2B5EF4-FFF2-40B4-BE49-F238E27FC236}">
                  <a16:creationId xmlns:a16="http://schemas.microsoft.com/office/drawing/2014/main" id="{01E34026-38A7-EB98-D525-7BC4980AB6F7}"/>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60B9027B-46AA-C209-7AAF-84629002ACE3}"/>
                </a:ext>
              </a:extLst>
            </p:cNvPr>
            <p:cNvGrpSpPr/>
            <p:nvPr/>
          </p:nvGrpSpPr>
          <p:grpSpPr>
            <a:xfrm>
              <a:off x="5942914" y="3967299"/>
              <a:ext cx="306171" cy="306910"/>
              <a:chOff x="5937564" y="3833745"/>
              <a:chExt cx="306171" cy="306910"/>
            </a:xfrm>
          </p:grpSpPr>
          <p:sp>
            <p:nvSpPr>
              <p:cNvPr id="53" name="Freeform 94">
                <a:extLst>
                  <a:ext uri="{FF2B5EF4-FFF2-40B4-BE49-F238E27FC236}">
                    <a16:creationId xmlns:a16="http://schemas.microsoft.com/office/drawing/2014/main" id="{2915A412-2FE9-E9B7-272A-39F4FBA1BA60}"/>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55" name="Freeform 95">
                <a:extLst>
                  <a:ext uri="{FF2B5EF4-FFF2-40B4-BE49-F238E27FC236}">
                    <a16:creationId xmlns:a16="http://schemas.microsoft.com/office/drawing/2014/main" id="{91663C6D-424E-5908-7D46-3DE301EB3C32}"/>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Tree>
    <p:extLst>
      <p:ext uri="{BB962C8B-B14F-4D97-AF65-F5344CB8AC3E}">
        <p14:creationId xmlns:p14="http://schemas.microsoft.com/office/powerpoint/2010/main" val="1122163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latin typeface="Trebuchet MS" panose="020B0603020202020204" pitchFamily="34" charset="0"/>
              <a:ea typeface="+mj-ea"/>
              <a:cs typeface="+mj-cs"/>
              <a:sym typeface="Trebuchet MS" panose="020B0603020202020204" pitchFamily="34" charset="0"/>
            </a:endParaRPr>
          </a:p>
        </p:txBody>
      </p:sp>
      <p:graphicFrame>
        <p:nvGraphicFramePr>
          <p:cNvPr id="10" name="Table 9"/>
          <p:cNvGraphicFramePr>
            <a:graphicFrameLocks noGrp="1"/>
          </p:cNvGraphicFramePr>
          <p:nvPr/>
        </p:nvGraphicFramePr>
        <p:xfrm>
          <a:off x="630000" y="2379601"/>
          <a:ext cx="7028971" cy="4068298"/>
        </p:xfrm>
        <a:graphic>
          <a:graphicData uri="http://schemas.openxmlformats.org/drawingml/2006/table">
            <a:tbl>
              <a:tblPr firstRow="1">
                <a:tableStyleId>{2D5ABB26-0587-4C30-8999-92F81FD0307C}</a:tableStyleId>
              </a:tblPr>
              <a:tblGrid>
                <a:gridCol w="1379553">
                  <a:extLst>
                    <a:ext uri="{9D8B030D-6E8A-4147-A177-3AD203B41FA5}">
                      <a16:colId xmlns:a16="http://schemas.microsoft.com/office/drawing/2014/main" val="20001"/>
                    </a:ext>
                  </a:extLst>
                </a:gridCol>
                <a:gridCol w="5649418">
                  <a:extLst>
                    <a:ext uri="{9D8B030D-6E8A-4147-A177-3AD203B41FA5}">
                      <a16:colId xmlns:a16="http://schemas.microsoft.com/office/drawing/2014/main" val="20002"/>
                    </a:ext>
                  </a:extLst>
                </a:gridCol>
              </a:tblGrid>
              <a:tr h="776458">
                <a:tc>
                  <a:txBody>
                    <a:bodyPr/>
                    <a:lstStyle/>
                    <a:p>
                      <a:r>
                        <a:rPr lang="en-US" sz="1200" b="0" i="0" u="none">
                          <a:solidFill>
                            <a:srgbClr val="003865"/>
                          </a:solidFill>
                          <a:latin typeface="Trebuchet MS" panose="020B0603020202020204" pitchFamily="34" charset="0"/>
                        </a:rPr>
                        <a:t>Secure </a:t>
                      </a:r>
                      <a:r>
                        <a:rPr lang="en-US" sz="1200" b="0" i="0" u="none">
                          <a:solidFill>
                            <a:schemeClr val="accent6"/>
                          </a:solidFill>
                          <a:latin typeface="Trebuchet MS" panose="020B0603020202020204" pitchFamily="34" charset="0"/>
                        </a:rPr>
                        <a:t>sustainable funding sources</a:t>
                      </a: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solidFill>
                      <a:schemeClr val="accent4">
                        <a:lumMod val="20000"/>
                        <a:lumOff val="80000"/>
                      </a:schemeClr>
                    </a:solidFill>
                  </a:tcPr>
                </a:tc>
                <a:tc>
                  <a:txBody>
                    <a:bodyPr/>
                    <a:lstStyle/>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Prioritize public funding in target regions and new funding relationships with the private sector using 2 gen approach</a:t>
                      </a:r>
                      <a:endParaRPr lang="en-US" sz="1200" b="0" i="0">
                        <a:solidFill>
                          <a:schemeClr val="tx1"/>
                        </a:solidFill>
                        <a:effectLst/>
                        <a:latin typeface="Trebuchet MS" panose="020B0603020202020204" pitchFamily="34" charset="0"/>
                      </a:endParaRPr>
                    </a:p>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Move toward true cost, fee for service model with local independent partners</a:t>
                      </a:r>
                      <a:endParaRPr lang="en-US" sz="1200" b="0" i="0">
                        <a:solidFill>
                          <a:schemeClr val="tx1"/>
                        </a:solidFill>
                        <a:effectLst/>
                        <a:latin typeface="Arial" panose="020B0604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776458">
                <a:tc>
                  <a:txBody>
                    <a:bodyPr/>
                    <a:lstStyle/>
                    <a:p>
                      <a:r>
                        <a:rPr lang="en-US" sz="1200" b="0" i="0" u="none">
                          <a:solidFill>
                            <a:srgbClr val="003865"/>
                          </a:solidFill>
                          <a:latin typeface="Trebuchet MS" panose="020B0603020202020204" pitchFamily="34" charset="0"/>
                        </a:rPr>
                        <a:t>Increase</a:t>
                      </a:r>
                      <a:r>
                        <a:rPr lang="en-US" sz="1200" b="0" i="0" u="none" baseline="0">
                          <a:solidFill>
                            <a:srgbClr val="003865"/>
                          </a:solidFill>
                          <a:latin typeface="Trebuchet MS" panose="020B0603020202020204" pitchFamily="34" charset="0"/>
                        </a:rPr>
                        <a:t> i</a:t>
                      </a:r>
                      <a:r>
                        <a:rPr lang="en-US" sz="1200" b="0" i="0" u="none">
                          <a:solidFill>
                            <a:srgbClr val="003865"/>
                          </a:solidFill>
                          <a:latin typeface="Trebuchet MS" panose="020B0603020202020204" pitchFamily="34" charset="0"/>
                        </a:rPr>
                        <a:t>nvestment</a:t>
                      </a:r>
                      <a:r>
                        <a:rPr lang="en-US" sz="1200" b="0" i="0" u="none" baseline="0">
                          <a:solidFill>
                            <a:srgbClr val="003865"/>
                          </a:solidFill>
                          <a:latin typeface="Trebuchet MS" panose="020B0603020202020204" pitchFamily="34" charset="0"/>
                        </a:rPr>
                        <a:t> in </a:t>
                      </a:r>
                      <a:r>
                        <a:rPr lang="en-US" sz="1200" b="0" i="0" u="none">
                          <a:solidFill>
                            <a:schemeClr val="accent6"/>
                          </a:solidFill>
                          <a:latin typeface="Trebuchet MS" panose="020B0603020202020204" pitchFamily="34" charset="0"/>
                        </a:rPr>
                        <a:t>research </a:t>
                      </a: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solidFill>
                      <a:schemeClr val="accent4">
                        <a:lumMod val="20000"/>
                        <a:lumOff val="80000"/>
                      </a:schemeClr>
                    </a:solidFill>
                  </a:tcPr>
                </a:tc>
                <a:tc>
                  <a:txBody>
                    <a:bodyPr/>
                    <a:lstStyle/>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Invest in third party research in support of the impact of the FCC and Core models</a:t>
                      </a:r>
                      <a:r>
                        <a:rPr lang="en-US" sz="1200" b="0" i="0">
                          <a:solidFill>
                            <a:schemeClr val="tx1"/>
                          </a:solidFill>
                          <a:effectLst/>
                          <a:latin typeface="Trebuchet MS" panose="020B0603020202020204" pitchFamily="34" charset="0"/>
                        </a:rPr>
                        <a:t>​</a:t>
                      </a:r>
                    </a:p>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Repair and enhance current proprietary MIS to move towards more advanced data collection</a:t>
                      </a:r>
                      <a:r>
                        <a:rPr lang="en-US" sz="1200" b="0" i="0">
                          <a:solidFill>
                            <a:schemeClr val="tx1"/>
                          </a:solidFill>
                          <a:effectLst/>
                          <a:latin typeface="Trebuchet MS" panose="020B0603020202020204" pitchFamily="34" charset="0"/>
                        </a:rPr>
                        <a:t>​</a:t>
                      </a:r>
                      <a:endParaRPr lang="en-US" sz="1200" b="0" i="0">
                        <a:solidFill>
                          <a:schemeClr val="tx1"/>
                        </a:solidFill>
                        <a:effectLst/>
                        <a:latin typeface="Arial" panose="020B0604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776458">
                <a:tc>
                  <a:txBody>
                    <a:bodyPr/>
                    <a:lstStyle/>
                    <a:p>
                      <a:r>
                        <a:rPr lang="en-US" sz="1200" b="0" i="0" u="none">
                          <a:solidFill>
                            <a:srgbClr val="003865"/>
                          </a:solidFill>
                          <a:latin typeface="Trebuchet MS" panose="020B0603020202020204" pitchFamily="34" charset="0"/>
                        </a:rPr>
                        <a:t>Focus on </a:t>
                      </a:r>
                      <a:r>
                        <a:rPr lang="en-US" sz="1200" b="0" i="0" u="none">
                          <a:solidFill>
                            <a:schemeClr val="accent6"/>
                          </a:solidFill>
                          <a:latin typeface="Trebuchet MS" panose="020B0603020202020204" pitchFamily="34" charset="0"/>
                        </a:rPr>
                        <a:t>continuous</a:t>
                      </a:r>
                      <a:r>
                        <a:rPr lang="en-US" sz="1200" b="0" i="0" u="none" baseline="0">
                          <a:solidFill>
                            <a:schemeClr val="accent6"/>
                          </a:solidFill>
                          <a:latin typeface="Trebuchet MS" panose="020B0603020202020204" pitchFamily="34" charset="0"/>
                        </a:rPr>
                        <a:t> improvement</a:t>
                      </a:r>
                      <a:endParaRPr lang="en-US" sz="1200" b="0" i="0" u="none">
                        <a:solidFill>
                          <a:schemeClr val="accent6"/>
                        </a:solidFill>
                        <a:latin typeface="Trebuchet MS" panose="020B0603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solidFill>
                      <a:schemeClr val="accent4">
                        <a:lumMod val="20000"/>
                        <a:lumOff val="80000"/>
                      </a:schemeClr>
                    </a:solidFill>
                  </a:tcPr>
                </a:tc>
                <a:tc>
                  <a:txBody>
                    <a:bodyPr/>
                    <a:lstStyle/>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Use program data and external research to improve programs and inform training and other support for sites</a:t>
                      </a:r>
                      <a:r>
                        <a:rPr lang="en-US" sz="1200" b="0" i="0">
                          <a:solidFill>
                            <a:schemeClr val="tx1"/>
                          </a:solidFill>
                          <a:effectLst/>
                          <a:latin typeface="Trebuchet MS" panose="020B0603020202020204" pitchFamily="34" charset="0"/>
                        </a:rPr>
                        <a:t>​</a:t>
                      </a:r>
                    </a:p>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Instill culture of continuous improvement at national center and throughout partner sites</a:t>
                      </a:r>
                      <a:r>
                        <a:rPr lang="en-US" sz="1200" b="0" i="0">
                          <a:solidFill>
                            <a:schemeClr val="tx1"/>
                          </a:solidFill>
                          <a:effectLst/>
                          <a:latin typeface="Trebuchet MS" panose="020B0603020202020204" pitchFamily="34" charset="0"/>
                        </a:rPr>
                        <a:t>​</a:t>
                      </a:r>
                      <a:endParaRPr lang="en-US" sz="1200" b="0" i="0">
                        <a:solidFill>
                          <a:schemeClr val="tx1"/>
                        </a:solidFill>
                        <a:effectLst/>
                        <a:latin typeface="Arial" panose="020B0604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776458">
                <a:tc>
                  <a:txBody>
                    <a:bodyPr/>
                    <a:lstStyle/>
                    <a:p>
                      <a:r>
                        <a:rPr lang="en-US" sz="1200" b="0" i="0" u="none">
                          <a:solidFill>
                            <a:srgbClr val="003865"/>
                          </a:solidFill>
                          <a:latin typeface="Trebuchet MS" panose="020B0603020202020204" pitchFamily="34" charset="0"/>
                        </a:rPr>
                        <a:t>Build </a:t>
                      </a:r>
                      <a:r>
                        <a:rPr lang="en-US" sz="1200" b="0" i="0" u="none">
                          <a:solidFill>
                            <a:schemeClr val="accent6"/>
                          </a:solidFill>
                          <a:latin typeface="Trebuchet MS" panose="020B0603020202020204" pitchFamily="34" charset="0"/>
                        </a:rPr>
                        <a:t>regional</a:t>
                      </a:r>
                      <a:r>
                        <a:rPr lang="en-US" sz="1200" b="0" i="0" u="none" baseline="0">
                          <a:solidFill>
                            <a:schemeClr val="accent6"/>
                          </a:solidFill>
                          <a:latin typeface="Trebuchet MS" panose="020B0603020202020204" pitchFamily="34" charset="0"/>
                        </a:rPr>
                        <a:t> capabilities</a:t>
                      </a:r>
                      <a:endParaRPr lang="en-US" sz="1200" b="0" i="0" u="none">
                        <a:solidFill>
                          <a:schemeClr val="accent6"/>
                        </a:solidFill>
                        <a:latin typeface="Trebuchet MS" panose="020B0603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tcPr>
                </a:tc>
                <a:tc>
                  <a:txBody>
                    <a:bodyPr/>
                    <a:lstStyle/>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Build enhanced regional infrastructure in key geographies</a:t>
                      </a:r>
                      <a:r>
                        <a:rPr lang="en-US" sz="1200" b="0" i="0">
                          <a:solidFill>
                            <a:schemeClr val="tx1"/>
                          </a:solidFill>
                          <a:effectLst/>
                          <a:latin typeface="Trebuchet MS" panose="020B0603020202020204" pitchFamily="34" charset="0"/>
                        </a:rPr>
                        <a:t>​</a:t>
                      </a:r>
                    </a:p>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Shift national office capacity to focus on key functions that vary less by geography</a:t>
                      </a:r>
                      <a:endParaRPr lang="en-US" sz="1200" b="0" i="0">
                        <a:solidFill>
                          <a:schemeClr val="tx1"/>
                        </a:solidFill>
                        <a:effectLst/>
                        <a:latin typeface="Arial" panose="020B0604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3617049558"/>
                  </a:ext>
                </a:extLst>
              </a:tr>
              <a:tr h="776458">
                <a:tc>
                  <a:txBody>
                    <a:bodyPr/>
                    <a:lstStyle/>
                    <a:p>
                      <a:r>
                        <a:rPr lang="en-US" sz="1200" b="0" i="0" u="none">
                          <a:solidFill>
                            <a:srgbClr val="003865"/>
                          </a:solidFill>
                          <a:latin typeface="Trebuchet MS" panose="020B0603020202020204" pitchFamily="34" charset="0"/>
                        </a:rPr>
                        <a:t>Continue</a:t>
                      </a:r>
                      <a:r>
                        <a:rPr lang="en-US" sz="1200" b="0" i="0" u="none" baseline="0">
                          <a:solidFill>
                            <a:srgbClr val="003865"/>
                          </a:solidFill>
                          <a:latin typeface="Trebuchet MS" panose="020B0603020202020204" pitchFamily="34" charset="0"/>
                        </a:rPr>
                        <a:t> to </a:t>
                      </a:r>
                      <a:r>
                        <a:rPr lang="en-US" sz="1200" b="0" i="0" u="none" baseline="0">
                          <a:solidFill>
                            <a:schemeClr val="accent6"/>
                          </a:solidFill>
                          <a:latin typeface="Trebuchet MS" panose="020B0603020202020204" pitchFamily="34" charset="0"/>
                        </a:rPr>
                        <a:t>build brand and visibility</a:t>
                      </a:r>
                      <a:endParaRPr lang="en-US" sz="1200" b="0" i="0" u="none">
                        <a:solidFill>
                          <a:schemeClr val="accent6"/>
                        </a:solidFill>
                        <a:latin typeface="Trebuchet MS" panose="020B0603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tcPr>
                </a:tc>
                <a:tc>
                  <a:txBody>
                    <a:bodyPr/>
                    <a:lstStyle/>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Continue to maximize value of rebranding through strategic communications &amp; visibility plan</a:t>
                      </a:r>
                      <a:r>
                        <a:rPr lang="en-US" sz="1200" b="0" i="0">
                          <a:solidFill>
                            <a:schemeClr val="tx1"/>
                          </a:solidFill>
                          <a:effectLst/>
                          <a:latin typeface="Trebuchet MS" panose="020B0603020202020204" pitchFamily="34" charset="0"/>
                        </a:rPr>
                        <a:t>​</a:t>
                      </a:r>
                    </a:p>
                    <a:p>
                      <a:pPr marL="324000" lvl="1" indent="-216000" algn="l" rtl="0" fontAlgn="base">
                        <a:buClr>
                          <a:schemeClr val="tx2"/>
                        </a:buClr>
                        <a:buFont typeface="Trebuchet MS" panose="020B0603020202020204" pitchFamily="34" charset="0"/>
                        <a:buChar char="•"/>
                      </a:pPr>
                      <a:r>
                        <a:rPr lang="en-US" sz="1200" b="0" i="0" u="none" strike="noStrike">
                          <a:solidFill>
                            <a:schemeClr val="tx1"/>
                          </a:solidFill>
                          <a:effectLst/>
                          <a:latin typeface="Trebuchet MS" panose="020B0603020202020204" pitchFamily="34" charset="0"/>
                        </a:rPr>
                        <a:t>Focus on targeting efforts in priority regions to complement expansion strategy</a:t>
                      </a:r>
                      <a:r>
                        <a:rPr lang="en-US" sz="1200" b="0" i="0">
                          <a:solidFill>
                            <a:schemeClr val="tx1"/>
                          </a:solidFill>
                          <a:effectLst/>
                          <a:latin typeface="Trebuchet MS" panose="020B0603020202020204" pitchFamily="34" charset="0"/>
                        </a:rPr>
                        <a:t>​</a:t>
                      </a:r>
                      <a:endParaRPr lang="en-US" sz="1200" b="0" i="0">
                        <a:solidFill>
                          <a:schemeClr val="tx1"/>
                        </a:solidFill>
                        <a:effectLst/>
                        <a:latin typeface="Arial" panose="020B0604020202020204" pitchFamily="34" charset="0"/>
                      </a:endParaRPr>
                    </a:p>
                  </a:txBody>
                  <a:tcPr marL="45720" marR="45720" anchor="ctr">
                    <a:lnT w="9525" cap="flat" cmpd="sng" algn="ctr">
                      <a:solidFill>
                        <a:schemeClr val="tx2"/>
                      </a:solidFill>
                      <a:prstDash val="sysDash"/>
                      <a:round/>
                      <a:headEnd type="none" w="med" len="med"/>
                      <a:tailEnd type="none" w="med" len="med"/>
                    </a:lnT>
                    <a:lnB w="9525"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Title 1"/>
          <p:cNvSpPr>
            <a:spLocks noGrp="1"/>
          </p:cNvSpPr>
          <p:nvPr>
            <p:ph type="title"/>
          </p:nvPr>
        </p:nvSpPr>
        <p:spPr>
          <a:xfrm>
            <a:off x="629999" y="622800"/>
            <a:ext cx="11090945" cy="738664"/>
          </a:xfrm>
        </p:spPr>
        <p:txBody>
          <a:bodyPr vert="horz"/>
          <a:lstStyle/>
          <a:p>
            <a:pPr marL="0" lvl="3"/>
            <a:r>
              <a:rPr lang="en-US" sz="2400">
                <a:solidFill>
                  <a:schemeClr val="tx2"/>
                </a:solidFill>
                <a:latin typeface="+mj-lt"/>
              </a:rPr>
              <a:t>To deliver our strategic priorities, the 2019 strategy also introduced 5 key enabling capabilities, 3 of which should have continued focus in 2023 onward </a:t>
            </a:r>
          </a:p>
        </p:txBody>
      </p:sp>
      <p:sp>
        <p:nvSpPr>
          <p:cNvPr id="8" name="ee4pContent3">
            <a:extLst>
              <a:ext uri="{FF2B5EF4-FFF2-40B4-BE49-F238E27FC236}">
                <a16:creationId xmlns:a16="http://schemas.microsoft.com/office/drawing/2014/main" id="{D984A684-C7D7-28F8-25B7-EFA868156002}"/>
              </a:ext>
            </a:extLst>
          </p:cNvPr>
          <p:cNvSpPr txBox="1"/>
          <p:nvPr/>
        </p:nvSpPr>
        <p:spPr>
          <a:xfrm>
            <a:off x="8437258" y="2379600"/>
            <a:ext cx="3125941" cy="2394418"/>
          </a:xfrm>
          <a:prstGeom prst="rect">
            <a:avLst/>
          </a:prstGeom>
          <a:solidFill>
            <a:schemeClr val="tx2">
              <a:lumMod val="10000"/>
              <a:lumOff val="90000"/>
            </a:schemeClr>
          </a:solidFill>
          <a:ln cap="rnd">
            <a:noFill/>
          </a:ln>
        </p:spPr>
        <p:txBody>
          <a:bodyPr vert="horz" lIns="0" tIns="0" rIns="0" bIns="0" rtlCol="0">
            <a:noAutofit/>
          </a:bodyPr>
          <a:lstStyle>
            <a:lvl1pPr lvl="0" indent="0">
              <a:lnSpc>
                <a:spcPct val="100000"/>
              </a:lnSpc>
              <a:spcBef>
                <a:spcPts val="0"/>
              </a:spcBef>
              <a:spcAft>
                <a:spcPts val="0"/>
              </a:spcAft>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lang="en-US" sz="16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lang="en-US" sz="1600" b="1" smtClean="0">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lang="en-US" sz="1600" smtClean="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lang="en-US" sz="4400" baseline="0" smtClean="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lang="en-US" sz="5400" baseline="0" smtClean="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lang="en-US" sz="2400" baseline="0" dirty="0">
                <a:solidFill>
                  <a:schemeClr val="tx2"/>
                </a:solidFill>
                <a:latin typeface="Trebuchet MS" panose="020B0603020202020204" pitchFamily="34" charset="0"/>
                <a:sym typeface="Trebuchet MS" panose="020B0603020202020204" pitchFamily="34" charset="0"/>
              </a:defRPr>
            </a:lvl9pPr>
          </a:lstStyle>
          <a:p>
            <a:r>
              <a:rPr lang="en-US" sz="1400">
                <a:latin typeface="+mn-lt"/>
              </a:rPr>
              <a:t>Stakeholder interviews highlight the need for continued focus on:</a:t>
            </a:r>
          </a:p>
          <a:p>
            <a:pPr lvl="1"/>
            <a:r>
              <a:rPr lang="en-US" sz="1400" b="1">
                <a:solidFill>
                  <a:schemeClr val="tx2"/>
                </a:solidFill>
                <a:latin typeface="+mn-lt"/>
              </a:rPr>
              <a:t>Securing sustainable funding</a:t>
            </a:r>
            <a:r>
              <a:rPr lang="en-US" sz="1400">
                <a:latin typeface="+mn-lt"/>
              </a:rPr>
              <a:t> in the form of public funds </a:t>
            </a:r>
          </a:p>
          <a:p>
            <a:pPr lvl="1"/>
            <a:r>
              <a:rPr lang="en-US" sz="1400" b="1">
                <a:solidFill>
                  <a:schemeClr val="tx2"/>
                </a:solidFill>
                <a:latin typeface="+mn-lt"/>
              </a:rPr>
              <a:t>Investing in research and innovation </a:t>
            </a:r>
            <a:r>
              <a:rPr lang="en-US" sz="1400" b="1">
                <a:latin typeface="+mn-lt"/>
              </a:rPr>
              <a:t>showing</a:t>
            </a:r>
            <a:r>
              <a:rPr lang="en-US" sz="1400">
                <a:latin typeface="+mn-lt"/>
              </a:rPr>
              <a:t> impact, recommitting to ParentChild+'s evidence-based roots</a:t>
            </a:r>
          </a:p>
          <a:p>
            <a:pPr lvl="1"/>
            <a:r>
              <a:rPr lang="en-US" sz="1400" b="1">
                <a:solidFill>
                  <a:schemeClr val="tx2"/>
                </a:solidFill>
                <a:latin typeface="+mn-lt"/>
              </a:rPr>
              <a:t>Scale through continuous improvement </a:t>
            </a:r>
            <a:r>
              <a:rPr lang="en-US" sz="1400">
                <a:latin typeface="+mn-lt"/>
              </a:rPr>
              <a:t>with</a:t>
            </a:r>
            <a:r>
              <a:rPr lang="en-US" sz="1400" b="1">
                <a:solidFill>
                  <a:schemeClr val="tx2"/>
                </a:solidFill>
                <a:latin typeface="+mn-lt"/>
              </a:rPr>
              <a:t> </a:t>
            </a:r>
            <a:r>
              <a:rPr lang="en-US" sz="1400">
                <a:latin typeface="+mn-lt"/>
              </a:rPr>
              <a:t>training and fidelity</a:t>
            </a:r>
          </a:p>
          <a:p>
            <a:pPr lvl="1"/>
            <a:endParaRPr lang="en-US" sz="1400">
              <a:latin typeface="+mn-lt"/>
            </a:endParaRPr>
          </a:p>
        </p:txBody>
      </p:sp>
      <p:sp>
        <p:nvSpPr>
          <p:cNvPr id="12" name="ee4pHeader3">
            <a:extLst>
              <a:ext uri="{FF2B5EF4-FFF2-40B4-BE49-F238E27FC236}">
                <a16:creationId xmlns:a16="http://schemas.microsoft.com/office/drawing/2014/main" id="{3576D55F-0314-6ACC-B0B0-D0F07877C384}"/>
              </a:ext>
            </a:extLst>
          </p:cNvPr>
          <p:cNvSpPr txBox="1"/>
          <p:nvPr/>
        </p:nvSpPr>
        <p:spPr>
          <a:xfrm>
            <a:off x="8437258" y="1616400"/>
            <a:ext cx="3125941" cy="658368"/>
          </a:xfrm>
          <a:prstGeom prst="rect">
            <a:avLst/>
          </a:prstGeom>
          <a:noFill/>
          <a:ln cap="rnd">
            <a:noFill/>
          </a:ln>
        </p:spPr>
        <p:txBody>
          <a:bodyPr wrap="square" lIns="0" tIns="0" rIns="0" bIns="0" rtlCol="0" anchor="b" anchorCtr="0">
            <a:noAutofit/>
          </a:bodyPr>
          <a:lstStyle/>
          <a:p>
            <a:pPr marL="0" lvl="3"/>
            <a:r>
              <a:rPr lang="en-US" sz="1600">
                <a:solidFill>
                  <a:schemeClr val="tx2"/>
                </a:solidFill>
              </a:rPr>
              <a:t>… and 3 should be the continued focus of our investment</a:t>
            </a:r>
          </a:p>
        </p:txBody>
      </p:sp>
      <p:grpSp>
        <p:nvGrpSpPr>
          <p:cNvPr id="26" name="Group 25">
            <a:extLst>
              <a:ext uri="{FF2B5EF4-FFF2-40B4-BE49-F238E27FC236}">
                <a16:creationId xmlns:a16="http://schemas.microsoft.com/office/drawing/2014/main" id="{788E8BB8-56BE-19ED-D488-4B982BEC57AC}"/>
              </a:ext>
            </a:extLst>
          </p:cNvPr>
          <p:cNvGrpSpPr/>
          <p:nvPr/>
        </p:nvGrpSpPr>
        <p:grpSpPr>
          <a:xfrm>
            <a:off x="7895029" y="2379601"/>
            <a:ext cx="306171" cy="2394418"/>
            <a:chOff x="7895029" y="2379601"/>
            <a:chExt cx="306171" cy="2394418"/>
          </a:xfrm>
        </p:grpSpPr>
        <p:cxnSp>
          <p:nvCxnSpPr>
            <p:cNvPr id="14" name="Straight Connector 13">
              <a:extLst>
                <a:ext uri="{FF2B5EF4-FFF2-40B4-BE49-F238E27FC236}">
                  <a16:creationId xmlns:a16="http://schemas.microsoft.com/office/drawing/2014/main" id="{52E57385-010A-BD64-7F36-58D1B3F71A01}"/>
                </a:ext>
              </a:extLst>
            </p:cNvPr>
            <p:cNvCxnSpPr>
              <a:cxnSpLocks/>
            </p:cNvCxnSpPr>
            <p:nvPr/>
          </p:nvCxnSpPr>
          <p:spPr>
            <a:xfrm>
              <a:off x="8048115" y="2379601"/>
              <a:ext cx="0" cy="2394418"/>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941F43E-8CED-83B5-7021-CE6F0C5CEF52}"/>
                </a:ext>
              </a:extLst>
            </p:cNvPr>
            <p:cNvGrpSpPr/>
            <p:nvPr/>
          </p:nvGrpSpPr>
          <p:grpSpPr>
            <a:xfrm>
              <a:off x="7895029" y="3423355"/>
              <a:ext cx="306171" cy="306910"/>
              <a:chOff x="5937564" y="3833745"/>
              <a:chExt cx="306171" cy="306910"/>
            </a:xfrm>
          </p:grpSpPr>
          <p:sp>
            <p:nvSpPr>
              <p:cNvPr id="16" name="Freeform 94">
                <a:extLst>
                  <a:ext uri="{FF2B5EF4-FFF2-40B4-BE49-F238E27FC236}">
                    <a16:creationId xmlns:a16="http://schemas.microsoft.com/office/drawing/2014/main" id="{5E729365-309E-5686-50A2-D38C45E72DFF}"/>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17" name="Freeform 95">
                <a:extLst>
                  <a:ext uri="{FF2B5EF4-FFF2-40B4-BE49-F238E27FC236}">
                    <a16:creationId xmlns:a16="http://schemas.microsoft.com/office/drawing/2014/main" id="{93AE6CB5-5D24-0CCC-9D79-4CF95F107003}"/>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18" name="ee4pHeader3">
            <a:extLst>
              <a:ext uri="{FF2B5EF4-FFF2-40B4-BE49-F238E27FC236}">
                <a16:creationId xmlns:a16="http://schemas.microsoft.com/office/drawing/2014/main" id="{04DCF631-EBCB-F673-A632-7CBBD8AEF45F}"/>
              </a:ext>
            </a:extLst>
          </p:cNvPr>
          <p:cNvSpPr txBox="1"/>
          <p:nvPr/>
        </p:nvSpPr>
        <p:spPr>
          <a:xfrm>
            <a:off x="629999" y="1616400"/>
            <a:ext cx="7028973" cy="658368"/>
          </a:xfrm>
          <a:prstGeom prst="rect">
            <a:avLst/>
          </a:prstGeom>
          <a:noFill/>
          <a:ln cap="rnd">
            <a:noFill/>
          </a:ln>
        </p:spPr>
        <p:txBody>
          <a:bodyPr wrap="square" lIns="0" tIns="0" rIns="0" bIns="0" rtlCol="0" anchor="b" anchorCtr="0">
            <a:noAutofit/>
          </a:bodyPr>
          <a:lstStyle/>
          <a:p>
            <a:pPr marL="0" lvl="3"/>
            <a:r>
              <a:rPr lang="en-US" sz="1600">
                <a:solidFill>
                  <a:schemeClr val="tx2"/>
                </a:solidFill>
              </a:rPr>
              <a:t>Recall, the 2019 strategy shared 5 key enabling capabilities to support our strategic priorities…</a:t>
            </a:r>
          </a:p>
        </p:txBody>
      </p:sp>
      <p:grpSp>
        <p:nvGrpSpPr>
          <p:cNvPr id="42" name="Group 41">
            <a:extLst>
              <a:ext uri="{FF2B5EF4-FFF2-40B4-BE49-F238E27FC236}">
                <a16:creationId xmlns:a16="http://schemas.microsoft.com/office/drawing/2014/main" id="{F3191F5A-7CFF-BA68-697D-AF9FBAB27A97}"/>
              </a:ext>
            </a:extLst>
          </p:cNvPr>
          <p:cNvGrpSpPr/>
          <p:nvPr/>
        </p:nvGrpSpPr>
        <p:grpSpPr>
          <a:xfrm>
            <a:off x="7895029" y="4892429"/>
            <a:ext cx="306171" cy="1555470"/>
            <a:chOff x="7895029" y="4892429"/>
            <a:chExt cx="306171" cy="1555470"/>
          </a:xfrm>
        </p:grpSpPr>
        <p:cxnSp>
          <p:nvCxnSpPr>
            <p:cNvPr id="28" name="Straight Connector 27">
              <a:extLst>
                <a:ext uri="{FF2B5EF4-FFF2-40B4-BE49-F238E27FC236}">
                  <a16:creationId xmlns:a16="http://schemas.microsoft.com/office/drawing/2014/main" id="{2507BDC9-AB2B-9B00-A0F0-C21A7ACF1147}"/>
                </a:ext>
              </a:extLst>
            </p:cNvPr>
            <p:cNvCxnSpPr>
              <a:cxnSpLocks/>
            </p:cNvCxnSpPr>
            <p:nvPr/>
          </p:nvCxnSpPr>
          <p:spPr>
            <a:xfrm>
              <a:off x="8048115" y="4892429"/>
              <a:ext cx="0" cy="155547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7B83C3A8-DB8B-39FB-87FD-FE629913C1B2}"/>
                </a:ext>
              </a:extLst>
            </p:cNvPr>
            <p:cNvGrpSpPr/>
            <p:nvPr/>
          </p:nvGrpSpPr>
          <p:grpSpPr>
            <a:xfrm>
              <a:off x="7895029" y="5516709"/>
              <a:ext cx="306171" cy="306910"/>
              <a:chOff x="5937564" y="3833745"/>
              <a:chExt cx="306171" cy="306910"/>
            </a:xfrm>
          </p:grpSpPr>
          <p:sp>
            <p:nvSpPr>
              <p:cNvPr id="39" name="Freeform 94">
                <a:extLst>
                  <a:ext uri="{FF2B5EF4-FFF2-40B4-BE49-F238E27FC236}">
                    <a16:creationId xmlns:a16="http://schemas.microsoft.com/office/drawing/2014/main" id="{83C7089C-3D8C-C0FB-A6D5-41C1004A6D77}"/>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40" name="Freeform 95">
                <a:extLst>
                  <a:ext uri="{FF2B5EF4-FFF2-40B4-BE49-F238E27FC236}">
                    <a16:creationId xmlns:a16="http://schemas.microsoft.com/office/drawing/2014/main" id="{225F7DE9-37E9-D8DA-BDEF-04ACB8194A59}"/>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43" name="ee4pContent3">
            <a:extLst>
              <a:ext uri="{FF2B5EF4-FFF2-40B4-BE49-F238E27FC236}">
                <a16:creationId xmlns:a16="http://schemas.microsoft.com/office/drawing/2014/main" id="{F5A733D9-E5AD-4D7E-EAD7-C4436ABE0CD5}"/>
              </a:ext>
            </a:extLst>
          </p:cNvPr>
          <p:cNvSpPr txBox="1"/>
          <p:nvPr/>
        </p:nvSpPr>
        <p:spPr>
          <a:xfrm>
            <a:off x="8437258" y="4892429"/>
            <a:ext cx="3125941" cy="1555470"/>
          </a:xfrm>
          <a:prstGeom prst="rect">
            <a:avLst/>
          </a:prstGeom>
          <a:ln cap="rnd">
            <a:noFill/>
          </a:ln>
        </p:spPr>
        <p:txBody>
          <a:bodyPr vert="horz" lIns="0" tIns="0" rIns="0" bIns="0" rtlCol="0">
            <a:noAutofit/>
          </a:bodyPr>
          <a:lstStyle>
            <a:lvl1pPr lvl="0" indent="0">
              <a:lnSpc>
                <a:spcPct val="100000"/>
              </a:lnSpc>
              <a:spcBef>
                <a:spcPts val="0"/>
              </a:spcBef>
              <a:spcAft>
                <a:spcPts val="0"/>
              </a:spcAft>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lang="en-US" sz="16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lang="en-US" sz="1600" b="1" smtClean="0">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lang="en-US" sz="1600" smtClean="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lang="en-US" sz="4400" baseline="0" smtClean="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lang="en-US" sz="5400" baseline="0" smtClean="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lang="en-US" sz="2400" baseline="0" dirty="0">
                <a:solidFill>
                  <a:schemeClr val="tx2"/>
                </a:solidFill>
                <a:latin typeface="Trebuchet MS" panose="020B0603020202020204" pitchFamily="34" charset="0"/>
                <a:sym typeface="Trebuchet MS" panose="020B0603020202020204" pitchFamily="34" charset="0"/>
              </a:defRPr>
            </a:lvl9pPr>
          </a:lstStyle>
          <a:p>
            <a:pPr>
              <a:buFont typeface="Trebuchet MS" panose="020B0603020202020204" pitchFamily="34" charset="0"/>
              <a:buChar char="​"/>
            </a:pPr>
            <a:r>
              <a:rPr lang="en-US" sz="1300">
                <a:latin typeface="+mn-lt"/>
              </a:rPr>
              <a:t>These capabilities deprioritized based on progress made to shift capacity to the national center and branding work embedded in fundraising efforts</a:t>
            </a:r>
          </a:p>
          <a:p>
            <a:pPr>
              <a:buFont typeface="Trebuchet MS" panose="020B0603020202020204" pitchFamily="34" charset="0"/>
              <a:buChar char="​"/>
            </a:pPr>
            <a:endParaRPr lang="en-US" sz="1300">
              <a:latin typeface="+mn-lt"/>
            </a:endParaRPr>
          </a:p>
          <a:p>
            <a:pPr>
              <a:buNone/>
            </a:pPr>
            <a:r>
              <a:rPr lang="en-US" sz="1300">
                <a:latin typeface="+mn-lt"/>
              </a:rPr>
              <a:t>Investment in the first three focus areas will have a higher impact on our strategic priorities</a:t>
            </a:r>
          </a:p>
        </p:txBody>
      </p:sp>
      <p:cxnSp>
        <p:nvCxnSpPr>
          <p:cNvPr id="45" name="Straight Connector 44">
            <a:extLst>
              <a:ext uri="{FF2B5EF4-FFF2-40B4-BE49-F238E27FC236}">
                <a16:creationId xmlns:a16="http://schemas.microsoft.com/office/drawing/2014/main" id="{281D17C4-35FA-9F32-77BB-69D32B8EB5CD}"/>
              </a:ext>
            </a:extLst>
          </p:cNvPr>
          <p:cNvCxnSpPr/>
          <p:nvPr/>
        </p:nvCxnSpPr>
        <p:spPr>
          <a:xfrm>
            <a:off x="8437256" y="4833224"/>
            <a:ext cx="3125942" cy="0"/>
          </a:xfrm>
          <a:prstGeom prst="line">
            <a:avLst/>
          </a:prstGeom>
          <a:ln w="9525" cap="rnd">
            <a:solidFill>
              <a:schemeClr val="accent5"/>
            </a:solidFill>
            <a:prstDash val="solid"/>
            <a:round/>
            <a:tailEnd type="none"/>
          </a:ln>
        </p:spPr>
        <p:style>
          <a:lnRef idx="1">
            <a:schemeClr val="accent1"/>
          </a:lnRef>
          <a:fillRef idx="0">
            <a:schemeClr val="accent1"/>
          </a:fillRef>
          <a:effectRef idx="0">
            <a:schemeClr val="accent1"/>
          </a:effectRef>
          <a:fontRef idx="minor">
            <a:schemeClr val="tx1"/>
          </a:fontRef>
        </p:style>
      </p:cxnSp>
      <p:sp>
        <p:nvSpPr>
          <p:cNvPr id="6" name="NavigationTriangle">
            <a:extLst>
              <a:ext uri="{FF2B5EF4-FFF2-40B4-BE49-F238E27FC236}">
                <a16:creationId xmlns:a16="http://schemas.microsoft.com/office/drawing/2014/main" id="{E102A583-4275-701B-EE40-A12ED4A87AC4}"/>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7" name="NavigationText">
            <a:extLst>
              <a:ext uri="{FF2B5EF4-FFF2-40B4-BE49-F238E27FC236}">
                <a16:creationId xmlns:a16="http://schemas.microsoft.com/office/drawing/2014/main" id="{95D0247B-EAFA-FD05-2042-2D7AAD8A76C8}"/>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Revise Capabilities</a:t>
            </a:r>
          </a:p>
        </p:txBody>
      </p:sp>
      <p:sp>
        <p:nvSpPr>
          <p:cNvPr id="9" name="NavigationIcon">
            <a:extLst>
              <a:ext uri="{FF2B5EF4-FFF2-40B4-BE49-F238E27FC236}">
                <a16:creationId xmlns:a16="http://schemas.microsoft.com/office/drawing/2014/main" id="{B3904CBE-2ACE-FDE2-625D-A89BF229A4DD}"/>
              </a:ext>
            </a:extLst>
          </p:cNvPr>
          <p:cNvSpPr>
            <a:spLocks noChangeAspect="1" noChangeArrowheads="1"/>
          </p:cNvSpPr>
          <p:nvPr>
            <p:custDataLst>
              <p:tags r:id="rId3"/>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3</a:t>
            </a:r>
          </a:p>
        </p:txBody>
      </p:sp>
    </p:spTree>
    <p:extLst>
      <p:ext uri="{BB962C8B-B14F-4D97-AF65-F5344CB8AC3E}">
        <p14:creationId xmlns:p14="http://schemas.microsoft.com/office/powerpoint/2010/main" val="188925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hink-cell data - do not delete" hidden="1">
            <a:extLst>
              <a:ext uri="{FF2B5EF4-FFF2-40B4-BE49-F238E27FC236}">
                <a16:creationId xmlns:a16="http://schemas.microsoft.com/office/drawing/2014/main" id="{AA59F4F0-5E0C-C4D7-3371-71E37F5F04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20" name="think-cell data - do not delete" hidden="1">
                        <a:extLst>
                          <a:ext uri="{FF2B5EF4-FFF2-40B4-BE49-F238E27FC236}">
                            <a16:creationId xmlns:a16="http://schemas.microsoft.com/office/drawing/2014/main" id="{AA59F4F0-5E0C-C4D7-3371-71E37F5F04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3" name="Table 3">
            <a:extLst>
              <a:ext uri="{FF2B5EF4-FFF2-40B4-BE49-F238E27FC236}">
                <a16:creationId xmlns:a16="http://schemas.microsoft.com/office/drawing/2014/main" id="{7DFBB883-C6A7-86F3-35E4-E1C8200B72B0}"/>
              </a:ext>
            </a:extLst>
          </p:cNvPr>
          <p:cNvGraphicFramePr>
            <a:graphicFrameLocks noGrp="1"/>
          </p:cNvGraphicFramePr>
          <p:nvPr>
            <p:extLst>
              <p:ext uri="{D42A27DB-BD31-4B8C-83A1-F6EECF244321}">
                <p14:modId xmlns:p14="http://schemas.microsoft.com/office/powerpoint/2010/main" val="2567998925"/>
              </p:ext>
            </p:extLst>
          </p:nvPr>
        </p:nvGraphicFramePr>
        <p:xfrm>
          <a:off x="630002" y="1396227"/>
          <a:ext cx="8473056" cy="5181600"/>
        </p:xfrm>
        <a:graphic>
          <a:graphicData uri="http://schemas.openxmlformats.org/drawingml/2006/table">
            <a:tbl>
              <a:tblPr firstRow="1">
                <a:tableStyleId>{2D5ABB26-0587-4C30-8999-92F81FD0307C}</a:tableStyleId>
              </a:tblPr>
              <a:tblGrid>
                <a:gridCol w="3491622">
                  <a:extLst>
                    <a:ext uri="{9D8B030D-6E8A-4147-A177-3AD203B41FA5}">
                      <a16:colId xmlns:a16="http://schemas.microsoft.com/office/drawing/2014/main" val="1421805776"/>
                    </a:ext>
                  </a:extLst>
                </a:gridCol>
                <a:gridCol w="1660478">
                  <a:extLst>
                    <a:ext uri="{9D8B030D-6E8A-4147-A177-3AD203B41FA5}">
                      <a16:colId xmlns:a16="http://schemas.microsoft.com/office/drawing/2014/main" val="494425628"/>
                    </a:ext>
                  </a:extLst>
                </a:gridCol>
                <a:gridCol w="1660478">
                  <a:extLst>
                    <a:ext uri="{9D8B030D-6E8A-4147-A177-3AD203B41FA5}">
                      <a16:colId xmlns:a16="http://schemas.microsoft.com/office/drawing/2014/main" val="364910751"/>
                    </a:ext>
                  </a:extLst>
                </a:gridCol>
                <a:gridCol w="1660478">
                  <a:extLst>
                    <a:ext uri="{9D8B030D-6E8A-4147-A177-3AD203B41FA5}">
                      <a16:colId xmlns:a16="http://schemas.microsoft.com/office/drawing/2014/main" val="287293131"/>
                    </a:ext>
                  </a:extLst>
                </a:gridCol>
              </a:tblGrid>
              <a:tr h="387901">
                <a:tc>
                  <a:txBody>
                    <a:bodyPr/>
                    <a:lstStyle/>
                    <a:p>
                      <a:r>
                        <a:rPr lang="en-US" sz="1600">
                          <a:solidFill>
                            <a:schemeClr val="tx2"/>
                          </a:solidFill>
                        </a:rPr>
                        <a:t>Investment Opportunity</a:t>
                      </a:r>
                    </a:p>
                  </a:txBody>
                  <a:tcPr anchor="ctr"/>
                </a:tc>
                <a:tc>
                  <a:txBody>
                    <a:bodyPr/>
                    <a:lstStyle/>
                    <a:p>
                      <a:pPr marL="0" lvl="0" indent="0" algn="ctr" rtl="0" fontAlgn="base" hangingPunct="1">
                        <a:lnSpc>
                          <a:spcPct val="100000"/>
                        </a:lnSpc>
                        <a:spcBef>
                          <a:spcPct val="0"/>
                        </a:spcBef>
                        <a:spcAft>
                          <a:spcPct val="0"/>
                        </a:spcAft>
                      </a:pPr>
                      <a:r>
                        <a:rPr lang="en-US" sz="1200" b="0" i="0" u="none">
                          <a:solidFill>
                            <a:schemeClr val="tx2"/>
                          </a:solidFill>
                          <a:latin typeface="Trebuchet MS" panose="020B0603020202020204" pitchFamily="34" charset="0"/>
                        </a:rPr>
                        <a:t>Secure sustainable funding</a:t>
                      </a:r>
                    </a:p>
                  </a:txBody>
                  <a:tcPr marL="45720" marR="45720" anchor="b">
                    <a:lnR w="6350" cap="flat" cmpd="sng" algn="ctr">
                      <a:noFill/>
                      <a:prstDash val="solid"/>
                      <a:round/>
                      <a:headEnd type="none" w="med" len="med"/>
                      <a:tailEnd type="none" w="med" len="med"/>
                    </a:lnR>
                    <a:lnB w="9525" cap="flat" cmpd="sng" algn="ctr">
                      <a:solidFill>
                        <a:srgbClr val="9A9A9A"/>
                      </a:solidFill>
                      <a:prstDash val="solid"/>
                      <a:round/>
                      <a:headEnd type="none" w="med" len="med"/>
                      <a:tailEnd type="none" w="med" len="med"/>
                    </a:lnB>
                  </a:tcPr>
                </a:tc>
                <a:tc>
                  <a:txBody>
                    <a:bodyPr/>
                    <a:lstStyle/>
                    <a:p>
                      <a:pPr marL="0" lvl="0" indent="0" algn="ctr" rtl="0" fontAlgn="base" hangingPunct="1">
                        <a:lnSpc>
                          <a:spcPct val="100000"/>
                        </a:lnSpc>
                        <a:spcBef>
                          <a:spcPct val="0"/>
                        </a:spcBef>
                        <a:spcAft>
                          <a:spcPct val="0"/>
                        </a:spcAft>
                      </a:pPr>
                      <a:r>
                        <a:rPr lang="en-US" sz="1200" b="0" i="0" u="none">
                          <a:solidFill>
                            <a:schemeClr val="tx2"/>
                          </a:solidFill>
                          <a:latin typeface="Trebuchet MS" panose="020B0603020202020204" pitchFamily="34" charset="0"/>
                        </a:rPr>
                        <a:t>Scale w/ continuous improvement</a:t>
                      </a:r>
                    </a:p>
                  </a:txBody>
                  <a:tcPr marL="45720" marR="4572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B w="9525" cap="flat" cmpd="sng" algn="ctr">
                      <a:solidFill>
                        <a:srgbClr val="9A9A9A"/>
                      </a:solidFill>
                      <a:prstDash val="solid"/>
                      <a:round/>
                      <a:headEnd type="none" w="med" len="med"/>
                      <a:tailEnd type="none" w="med" len="med"/>
                    </a:lnB>
                  </a:tcPr>
                </a:tc>
                <a:tc>
                  <a:txBody>
                    <a:bodyPr/>
                    <a:lstStyle/>
                    <a:p>
                      <a:pPr marL="0" lvl="0" indent="0" algn="ctr" rtl="0" fontAlgn="base" hangingPunct="1">
                        <a:lnSpc>
                          <a:spcPct val="100000"/>
                        </a:lnSpc>
                        <a:spcBef>
                          <a:spcPct val="0"/>
                        </a:spcBef>
                        <a:spcAft>
                          <a:spcPct val="0"/>
                        </a:spcAft>
                      </a:pPr>
                      <a:r>
                        <a:rPr lang="en-US" sz="1200" b="0" i="0" u="none">
                          <a:solidFill>
                            <a:schemeClr val="tx2"/>
                          </a:solidFill>
                          <a:latin typeface="Trebuchet MS" panose="020B0603020202020204" pitchFamily="34" charset="0"/>
                        </a:rPr>
                        <a:t>Increase investment in research</a:t>
                      </a:r>
                    </a:p>
                  </a:txBody>
                  <a:tcPr marL="45720" marR="45720" anchor="b">
                    <a:lnL w="6350" cap="flat" cmpd="sng" algn="ctr">
                      <a:noFill/>
                      <a:prstDash val="solid"/>
                      <a:round/>
                      <a:headEnd type="none" w="med" len="med"/>
                      <a:tailEnd type="none" w="med" len="med"/>
                    </a:lnL>
                    <a:lnB w="9525" cap="flat" cmpd="sng" algn="ctr">
                      <a:solidFill>
                        <a:srgbClr val="9A9A9A"/>
                      </a:solidFill>
                      <a:prstDash val="solid"/>
                      <a:round/>
                      <a:headEnd type="none" w="med" len="med"/>
                      <a:tailEnd type="none" w="med" len="med"/>
                    </a:lnB>
                  </a:tcPr>
                </a:tc>
                <a:extLst>
                  <a:ext uri="{0D108BD9-81ED-4DB2-BD59-A6C34878D82A}">
                    <a16:rowId xmlns:a16="http://schemas.microsoft.com/office/drawing/2014/main" val="4288165260"/>
                  </a:ext>
                </a:extLst>
              </a:tr>
              <a:tr h="387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kern="1200">
                          <a:solidFill>
                            <a:schemeClr val="accent2"/>
                          </a:solidFill>
                          <a:latin typeface="+mn-lt"/>
                          <a:ea typeface="+mn-ea"/>
                          <a:cs typeface="+mn-cs"/>
                        </a:rPr>
                        <a:t>Increase 3</a:t>
                      </a:r>
                      <a:r>
                        <a:rPr lang="en-US" sz="1400" b="0" i="0" u="none" kern="1200" baseline="30000">
                          <a:solidFill>
                            <a:schemeClr val="accent2"/>
                          </a:solidFill>
                          <a:latin typeface="+mn-lt"/>
                          <a:ea typeface="+mn-ea"/>
                          <a:cs typeface="+mn-cs"/>
                        </a:rPr>
                        <a:t>rd</a:t>
                      </a:r>
                      <a:r>
                        <a:rPr lang="en-US" sz="1400" b="0" i="0" u="none" kern="1200">
                          <a:solidFill>
                            <a:schemeClr val="accent2"/>
                          </a:solidFill>
                          <a:latin typeface="+mn-lt"/>
                          <a:ea typeface="+mn-ea"/>
                          <a:cs typeface="+mn-cs"/>
                        </a:rPr>
                        <a:t> party research spend</a:t>
                      </a:r>
                    </a:p>
                  </a:txBody>
                  <a:tcPr anchor="ctr">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400" b="0" i="0" u="none">
                          <a:solidFill>
                            <a:schemeClr val="bg2">
                              <a:lumMod val="50000"/>
                            </a:schemeClr>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9525" cap="flat" cmpd="sng" algn="ctr">
                      <a:solidFill>
                        <a:srgbClr val="9A9A9A"/>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4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rgbClr val="9A9A9A"/>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400" b="1" i="0" u="none">
                          <a:solidFill>
                            <a:schemeClr val="accent2"/>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9525" cap="flat" cmpd="sng" algn="ctr">
                      <a:solidFill>
                        <a:srgbClr val="9A9A9A"/>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64060408"/>
                  </a:ext>
                </a:extLst>
              </a:tr>
              <a:tr h="387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kern="1200">
                          <a:solidFill>
                            <a:schemeClr val="accent2"/>
                          </a:solidFill>
                          <a:latin typeface="+mn-lt"/>
                          <a:ea typeface="+mn-ea"/>
                          <a:cs typeface="+mn-cs"/>
                        </a:rPr>
                        <a:t>Increase technology spend</a:t>
                      </a: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bg2">
                              <a:lumMod val="50000"/>
                            </a:schemeClr>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accent2"/>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61681912"/>
                  </a:ext>
                </a:extLst>
              </a:tr>
              <a:tr h="387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kern="1200">
                          <a:solidFill>
                            <a:schemeClr val="accent2"/>
                          </a:solidFill>
                          <a:latin typeface="+mn-lt"/>
                          <a:ea typeface="+mn-ea"/>
                          <a:cs typeface="+mn-cs"/>
                        </a:rPr>
                        <a:t>Senior Manager Government Relations</a:t>
                      </a: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1" i="0" u="none">
                          <a:solidFill>
                            <a:schemeClr val="accent2"/>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324000" marR="0" lvl="1" indent="-21600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endParaRPr lang="en-US" sz="2400" b="0" i="0" u="none">
                        <a:solidFill>
                          <a:schemeClr val="tx1"/>
                        </a:solidFill>
                        <a:latin typeface="Wingdings 2" panose="05020102010507070707" pitchFamily="18" charset="2"/>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780015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kern="1200">
                          <a:solidFill>
                            <a:schemeClr val="accent2"/>
                          </a:solidFill>
                          <a:latin typeface="+mn-lt"/>
                        </a:rPr>
                        <a:t>Consultant, Grant Writing</a:t>
                      </a: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400" b="1" i="0" u="none">
                          <a:solidFill>
                            <a:schemeClr val="accent2"/>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324000" lvl="1" indent="-216000" algn="ctr" defTabSz="914400" rtl="0" eaLnBrk="1" latinLnBrk="0" hangingPunct="1">
                        <a:buClr>
                          <a:schemeClr val="tx2"/>
                        </a:buClr>
                        <a:buFont typeface="Trebuchet MS" panose="020B0603020202020204" pitchFamily="34" charset="0"/>
                        <a:buChar char="•"/>
                      </a:pPr>
                      <a:endParaRPr lang="en-US" sz="2400" b="0" i="0" u="none">
                        <a:solidFill>
                          <a:schemeClr val="tx1"/>
                        </a:solidFill>
                        <a:latin typeface="Wingdings 2" panose="05020102010507070707" pitchFamily="18" charset="2"/>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4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230768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kern="1200">
                          <a:solidFill>
                            <a:schemeClr val="accent2"/>
                          </a:solidFill>
                          <a:latin typeface="+mn-lt"/>
                        </a:rPr>
                        <a:t>Manager, Fidelity &amp; Q/A </a:t>
                      </a: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tx1"/>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1" i="0" u="none">
                          <a:solidFill>
                            <a:schemeClr val="accent2"/>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92998142"/>
                  </a:ext>
                </a:extLst>
              </a:tr>
              <a:tr h="387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a:solidFill>
                            <a:schemeClr val="accent2"/>
                          </a:solidFill>
                          <a:latin typeface="+mn-lt"/>
                        </a:rPr>
                        <a:t>Manager, </a:t>
                      </a:r>
                      <a:r>
                        <a:rPr lang="en-US" sz="1400" b="0" u="none" err="1">
                          <a:solidFill>
                            <a:schemeClr val="accent2"/>
                          </a:solidFill>
                          <a:latin typeface="+mn-lt"/>
                        </a:rPr>
                        <a:t>HBCC</a:t>
                      </a:r>
                      <a:r>
                        <a:rPr lang="en-US" sz="1400" b="0" u="none">
                          <a:solidFill>
                            <a:schemeClr val="accent2"/>
                          </a:solidFill>
                          <a:latin typeface="+mn-lt"/>
                        </a:rPr>
                        <a:t> </a:t>
                      </a:r>
                      <a:r>
                        <a:rPr lang="en-US" sz="1400" b="0" u="none" kern="1200">
                          <a:solidFill>
                            <a:schemeClr val="accent2"/>
                          </a:solidFill>
                          <a:latin typeface="+mn-lt"/>
                        </a:rPr>
                        <a:t>Data Support &amp; Training</a:t>
                      </a: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tx1"/>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1" i="0" u="none">
                          <a:solidFill>
                            <a:schemeClr val="accent2"/>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4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53103458"/>
                  </a:ext>
                </a:extLst>
              </a:tr>
              <a:tr h="3492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kern="1200">
                          <a:solidFill>
                            <a:schemeClr val="tx2"/>
                          </a:solidFill>
                          <a:latin typeface="+mn-lt"/>
                        </a:rPr>
                        <a:t>Manager, Implementation &amp; Training  </a:t>
                      </a:r>
                      <a:endParaRPr lang="en-US" sz="1400" b="0" i="0" u="none" kern="1200">
                        <a:solidFill>
                          <a:schemeClr val="tx2"/>
                        </a:solidFill>
                        <a:latin typeface="+mn-lt"/>
                        <a:ea typeface="+mn-ea"/>
                        <a:cs typeface="+mn-cs"/>
                      </a:endParaRP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ctr" defTabSz="914400" rtl="0" eaLnBrk="1" latinLnBrk="0" hangingPunct="1">
                        <a:buClr>
                          <a:schemeClr val="tx2"/>
                        </a:buClr>
                        <a:buFont typeface="Trebuchet MS" panose="020B0603020202020204" pitchFamily="34" charset="0"/>
                        <a:buChar char="•"/>
                      </a:pPr>
                      <a:endParaRPr lang="en-US" sz="2000" b="0" i="0" u="none">
                        <a:solidFill>
                          <a:schemeClr val="tx1"/>
                        </a:solidFill>
                        <a:latin typeface="Wingdings 2" panose="05020102010507070707" pitchFamily="18" charset="2"/>
                      </a:endParaRP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1" i="0" u="none">
                          <a:solidFill>
                            <a:schemeClr val="accent2"/>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lvl="1" indent="-216000" algn="ctr" defTabSz="914400" rtl="0" eaLnBrk="1" latinLnBrk="0" hangingPunct="1">
                        <a:buClr>
                          <a:schemeClr val="tx2"/>
                        </a:buClr>
                        <a:buFont typeface="Trebuchet MS" panose="020B0603020202020204" pitchFamily="34" charset="0"/>
                        <a:buChar char="•"/>
                      </a:pPr>
                      <a:endParaRPr lang="en-US" sz="2000" b="0" i="0" u="none">
                        <a:solidFill>
                          <a:schemeClr val="tx1"/>
                        </a:solidFill>
                        <a:latin typeface="Wingdings 2" panose="05020102010507070707" pitchFamily="18" charset="2"/>
                      </a:endParaRP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488560778"/>
                  </a:ext>
                </a:extLst>
              </a:tr>
              <a:tr h="336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kern="1200">
                          <a:solidFill>
                            <a:schemeClr val="tx2"/>
                          </a:solidFill>
                          <a:latin typeface="+mn-lt"/>
                        </a:rPr>
                        <a:t>Manager, Workforce Development</a:t>
                      </a: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ctr" defTabSz="914400" rtl="0" eaLnBrk="1" latinLnBrk="0" hangingPunct="1">
                        <a:buClr>
                          <a:schemeClr val="tx2"/>
                        </a:buClr>
                        <a:buFont typeface="Trebuchet MS" panose="020B0603020202020204" pitchFamily="34" charset="0"/>
                        <a:buChar char="•"/>
                      </a:pPr>
                      <a:endParaRPr lang="en-US" sz="2000" b="0" i="0" u="none">
                        <a:solidFill>
                          <a:schemeClr val="tx1"/>
                        </a:solidFill>
                        <a:latin typeface="Wingdings 2" panose="05020102010507070707" pitchFamily="18" charset="2"/>
                      </a:endParaRP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1" i="0" u="none">
                          <a:solidFill>
                            <a:schemeClr val="accent2"/>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lvl="1" indent="-216000" algn="ctr" defTabSz="914400" rtl="0" eaLnBrk="1" latinLnBrk="0" hangingPunct="1">
                        <a:buClr>
                          <a:schemeClr val="tx2"/>
                        </a:buClr>
                        <a:buFont typeface="Trebuchet MS" panose="020B0603020202020204" pitchFamily="34" charset="0"/>
                        <a:buChar char="•"/>
                      </a:pPr>
                      <a:endParaRPr lang="en-US" sz="2000" b="0" i="0" u="none">
                        <a:solidFill>
                          <a:schemeClr val="tx1"/>
                        </a:solidFill>
                        <a:latin typeface="Wingdings 2" panose="05020102010507070707" pitchFamily="18" charset="2"/>
                      </a:endParaRP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962097463"/>
                  </a:ext>
                </a:extLst>
              </a:tr>
              <a:tr h="336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kern="1200">
                          <a:solidFill>
                            <a:schemeClr val="tx2"/>
                          </a:solidFill>
                          <a:latin typeface="+mn-lt"/>
                        </a:rPr>
                        <a:t>Manager, Fidelity Database</a:t>
                      </a:r>
                      <a:endParaRPr lang="en-US" sz="1400" b="0" i="0" u="none" kern="1200">
                        <a:solidFill>
                          <a:schemeClr val="tx2"/>
                        </a:solidFill>
                        <a:latin typeface="+mn-lt"/>
                        <a:ea typeface="+mn-ea"/>
                        <a:cs typeface="+mn-cs"/>
                      </a:endParaRP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ctr" defTabSz="914400" rtl="0" eaLnBrk="1" latinLnBrk="0" hangingPunct="1">
                        <a:buClr>
                          <a:schemeClr val="tx2"/>
                        </a:buClr>
                        <a:buFont typeface="Trebuchet MS" panose="020B0603020202020204" pitchFamily="34" charset="0"/>
                        <a:buChar char="•"/>
                      </a:pPr>
                      <a:endParaRPr lang="en-US" sz="2000" b="0" i="0" u="none">
                        <a:solidFill>
                          <a:schemeClr val="tx1"/>
                        </a:solidFill>
                        <a:latin typeface="Wingdings 2" panose="05020102010507070707" pitchFamily="18" charset="2"/>
                      </a:endParaRP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133524125"/>
                  </a:ext>
                </a:extLst>
              </a:tr>
              <a:tr h="336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a:solidFill>
                            <a:schemeClr val="tx2"/>
                          </a:solidFill>
                          <a:latin typeface="+mn-lt"/>
                        </a:rPr>
                        <a:t>Associate, MIS Quality Assurance</a:t>
                      </a:r>
                      <a:endParaRPr lang="en-US" sz="1400" b="0" i="0" u="none">
                        <a:solidFill>
                          <a:schemeClr val="tx2"/>
                        </a:solidFill>
                        <a:latin typeface="+mn-lt"/>
                      </a:endParaRPr>
                    </a:p>
                  </a:txBody>
                  <a:tcPr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0" i="0" u="none">
                          <a:solidFill>
                            <a:schemeClr val="tx1"/>
                          </a:solidFill>
                          <a:latin typeface="Wingdings 2" panose="05020102010507070707" pitchFamily="18" charset="2"/>
                        </a:rPr>
                        <a:t>P</a:t>
                      </a: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108000" lvl="1" indent="0" algn="ctr" defTabSz="914400" rtl="0" eaLnBrk="1" latinLnBrk="0" hangingPunct="1">
                        <a:buClr>
                          <a:schemeClr val="tx2"/>
                        </a:buClr>
                        <a:buFont typeface="Trebuchet MS" panose="020B0603020202020204" pitchFamily="34" charset="0"/>
                        <a:buNone/>
                      </a:pPr>
                      <a:r>
                        <a:rPr lang="en-US" sz="20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93048210"/>
                  </a:ext>
                </a:extLst>
              </a:tr>
              <a:tr h="336181">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400" b="0" u="none" kern="1200">
                          <a:solidFill>
                            <a:schemeClr val="tx2"/>
                          </a:solidFill>
                          <a:latin typeface="+mn-lt"/>
                        </a:rPr>
                        <a:t>Chief Program &amp; Innovation Officer</a:t>
                      </a:r>
                    </a:p>
                  </a:txBody>
                  <a:tcP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endParaRPr lang="en-US" sz="2000" b="0" i="0" u="none">
                        <a:solidFill>
                          <a:schemeClr val="tx1"/>
                        </a:solidFill>
                        <a:latin typeface="Wingdings 2" panose="05020102010507070707" pitchFamily="18" charset="2"/>
                      </a:endParaRPr>
                    </a:p>
                  </a:txBody>
                  <a:tcPr marL="45720" marR="45720" anchor="ctr">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0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108000" marR="0" lvl="1"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2000" b="0" i="0" u="none">
                          <a:solidFill>
                            <a:schemeClr val="tx1"/>
                          </a:solidFill>
                          <a:latin typeface="Wingdings 2" panose="05020102010507070707" pitchFamily="18" charset="2"/>
                        </a:rPr>
                        <a:t>P</a:t>
                      </a:r>
                    </a:p>
                  </a:txBody>
                  <a:tcPr marL="45720" marR="45720" anchor="ctr">
                    <a:lnL w="6350" cap="flat" cmpd="sng" algn="ctr">
                      <a:noFill/>
                      <a:prstDash val="solid"/>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559308733"/>
                  </a:ext>
                </a:extLst>
              </a:tr>
            </a:tbl>
          </a:graphicData>
        </a:graphic>
      </p:graphicFrame>
      <p:sp>
        <p:nvSpPr>
          <p:cNvPr id="2" name="Title 1">
            <a:extLst>
              <a:ext uri="{FF2B5EF4-FFF2-40B4-BE49-F238E27FC236}">
                <a16:creationId xmlns:a16="http://schemas.microsoft.com/office/drawing/2014/main" id="{43EE48B1-05BC-4E93-ABC5-BA82BC80F035}"/>
              </a:ext>
            </a:extLst>
          </p:cNvPr>
          <p:cNvSpPr>
            <a:spLocks noGrp="1"/>
          </p:cNvSpPr>
          <p:nvPr>
            <p:ph type="title"/>
          </p:nvPr>
        </p:nvSpPr>
        <p:spPr>
          <a:xfrm>
            <a:off x="630000" y="622800"/>
            <a:ext cx="10933350" cy="664797"/>
          </a:xfrm>
        </p:spPr>
        <p:txBody>
          <a:bodyPr vert="horz"/>
          <a:lstStyle/>
          <a:p>
            <a:r>
              <a:rPr lang="en-US"/>
              <a:t>Recommend investing in the 6 opportunities with greatest impact across  3 enabling capabilities </a:t>
            </a:r>
          </a:p>
        </p:txBody>
      </p:sp>
      <p:grpSp>
        <p:nvGrpSpPr>
          <p:cNvPr id="53" name="Group 52">
            <a:extLst>
              <a:ext uri="{FF2B5EF4-FFF2-40B4-BE49-F238E27FC236}">
                <a16:creationId xmlns:a16="http://schemas.microsoft.com/office/drawing/2014/main" id="{02910335-A2C7-6225-D450-061BB2A087C6}"/>
              </a:ext>
            </a:extLst>
          </p:cNvPr>
          <p:cNvGrpSpPr/>
          <p:nvPr/>
        </p:nvGrpSpPr>
        <p:grpSpPr>
          <a:xfrm>
            <a:off x="4315321" y="1128317"/>
            <a:ext cx="4542578" cy="159280"/>
            <a:chOff x="6876789" y="1094215"/>
            <a:chExt cx="4542578" cy="159280"/>
          </a:xfrm>
        </p:grpSpPr>
        <p:cxnSp>
          <p:nvCxnSpPr>
            <p:cNvPr id="93" name="Straight Connector 92">
              <a:extLst>
                <a:ext uri="{FF2B5EF4-FFF2-40B4-BE49-F238E27FC236}">
                  <a16:creationId xmlns:a16="http://schemas.microsoft.com/office/drawing/2014/main" id="{78DA4EAD-F3D7-BAD3-A27E-BFE5BC63F968}"/>
                </a:ext>
              </a:extLst>
            </p:cNvPr>
            <p:cNvCxnSpPr>
              <a:cxnSpLocks/>
            </p:cNvCxnSpPr>
            <p:nvPr/>
          </p:nvCxnSpPr>
          <p:spPr>
            <a:xfrm>
              <a:off x="6876789" y="1170454"/>
              <a:ext cx="4542578" cy="6801"/>
            </a:xfrm>
            <a:prstGeom prst="line">
              <a:avLst/>
            </a:prstGeom>
            <a:ln w="9525" cap="rnd">
              <a:solidFill>
                <a:schemeClr val="accent5"/>
              </a:solidFill>
              <a:prstDash val="solid"/>
              <a:round/>
              <a:headEnd type="oval"/>
              <a:tailEnd type="ova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AA16694C-3EF3-2BCF-B919-9FF84DBD3C4A}"/>
                </a:ext>
              </a:extLst>
            </p:cNvPr>
            <p:cNvSpPr txBox="1"/>
            <p:nvPr/>
          </p:nvSpPr>
          <p:spPr>
            <a:xfrm>
              <a:off x="7870375" y="1094215"/>
              <a:ext cx="2555405" cy="159280"/>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solidFill>
                    <a:schemeClr val="tx1"/>
                  </a:solidFill>
                </a:rPr>
                <a:t>Impact on capabilities</a:t>
              </a:r>
            </a:p>
          </p:txBody>
        </p:sp>
      </p:grpSp>
      <p:sp>
        <p:nvSpPr>
          <p:cNvPr id="56" name="NavigationTriangle">
            <a:extLst>
              <a:ext uri="{FF2B5EF4-FFF2-40B4-BE49-F238E27FC236}">
                <a16:creationId xmlns:a16="http://schemas.microsoft.com/office/drawing/2014/main" id="{F3DE0EA7-7A17-0D94-5A6B-01F39EBB3C18}"/>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57" name="NavigationText">
            <a:extLst>
              <a:ext uri="{FF2B5EF4-FFF2-40B4-BE49-F238E27FC236}">
                <a16:creationId xmlns:a16="http://schemas.microsoft.com/office/drawing/2014/main" id="{FF658359-B42E-CCCD-9051-42DFF6F156DA}"/>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Identify investments</a:t>
            </a:r>
          </a:p>
        </p:txBody>
      </p:sp>
      <p:sp>
        <p:nvSpPr>
          <p:cNvPr id="58" name="NavigationIcon">
            <a:extLst>
              <a:ext uri="{FF2B5EF4-FFF2-40B4-BE49-F238E27FC236}">
                <a16:creationId xmlns:a16="http://schemas.microsoft.com/office/drawing/2014/main" id="{6C89A2A7-A75A-FB13-C06D-716528605F27}"/>
              </a:ext>
            </a:extLst>
          </p:cNvPr>
          <p:cNvSpPr>
            <a:spLocks noChangeAspect="1" noChangeArrowheads="1"/>
          </p:cNvSpPr>
          <p:nvPr>
            <p:custDataLst>
              <p:tags r:id="rId2"/>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4</a:t>
            </a:r>
          </a:p>
        </p:txBody>
      </p:sp>
      <p:sp>
        <p:nvSpPr>
          <p:cNvPr id="59" name="TextBox 58">
            <a:extLst>
              <a:ext uri="{FF2B5EF4-FFF2-40B4-BE49-F238E27FC236}">
                <a16:creationId xmlns:a16="http://schemas.microsoft.com/office/drawing/2014/main" id="{60A60CEA-59C2-2D8D-DA79-283852A44B63}"/>
              </a:ext>
            </a:extLst>
          </p:cNvPr>
          <p:cNvSpPr txBox="1"/>
          <p:nvPr/>
        </p:nvSpPr>
        <p:spPr>
          <a:xfrm>
            <a:off x="9605838" y="1273736"/>
            <a:ext cx="2084158" cy="20654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accent2"/>
                </a:solidFill>
                <a:latin typeface="Wingdings 2" panose="05020102010507070707" pitchFamily="18" charset="2"/>
              </a:rPr>
              <a:t>P</a:t>
            </a:r>
            <a:r>
              <a:rPr lang="en-US" sz="1400">
                <a:solidFill>
                  <a:schemeClr val="accent2"/>
                </a:solidFill>
              </a:rPr>
              <a:t>   </a:t>
            </a:r>
            <a:r>
              <a:rPr lang="en-US" sz="1400">
                <a:solidFill>
                  <a:schemeClr val="tx1"/>
                </a:solidFill>
              </a:rPr>
              <a:t>Primary Impact</a:t>
            </a:r>
          </a:p>
          <a:p>
            <a:r>
              <a:rPr lang="en-US" sz="1400">
                <a:solidFill>
                  <a:schemeClr val="tx1"/>
                </a:solidFill>
                <a:latin typeface="Wingdings 2" panose="05020102010507070707" pitchFamily="18" charset="2"/>
              </a:rPr>
              <a:t>P </a:t>
            </a:r>
            <a:r>
              <a:rPr lang="en-US" sz="1400">
                <a:solidFill>
                  <a:schemeClr val="tx1"/>
                </a:solidFill>
              </a:rPr>
              <a:t>Secondary Impact</a:t>
            </a:r>
          </a:p>
        </p:txBody>
      </p:sp>
      <p:grpSp>
        <p:nvGrpSpPr>
          <p:cNvPr id="82" name="Group 81">
            <a:extLst>
              <a:ext uri="{FF2B5EF4-FFF2-40B4-BE49-F238E27FC236}">
                <a16:creationId xmlns:a16="http://schemas.microsoft.com/office/drawing/2014/main" id="{A39B0A35-406F-CE62-6977-ABDA8401849C}"/>
              </a:ext>
            </a:extLst>
          </p:cNvPr>
          <p:cNvGrpSpPr/>
          <p:nvPr/>
        </p:nvGrpSpPr>
        <p:grpSpPr>
          <a:xfrm>
            <a:off x="9051314" y="1883390"/>
            <a:ext cx="306171" cy="2674962"/>
            <a:chOff x="9051314" y="1924334"/>
            <a:chExt cx="306171" cy="2674962"/>
          </a:xfrm>
        </p:grpSpPr>
        <p:cxnSp>
          <p:nvCxnSpPr>
            <p:cNvPr id="61" name="Straight Connector 60">
              <a:extLst>
                <a:ext uri="{FF2B5EF4-FFF2-40B4-BE49-F238E27FC236}">
                  <a16:creationId xmlns:a16="http://schemas.microsoft.com/office/drawing/2014/main" id="{8EE8ACA9-6E18-BA75-AFC5-9C787A3A127A}"/>
                </a:ext>
              </a:extLst>
            </p:cNvPr>
            <p:cNvCxnSpPr>
              <a:cxnSpLocks/>
            </p:cNvCxnSpPr>
            <p:nvPr/>
          </p:nvCxnSpPr>
          <p:spPr>
            <a:xfrm>
              <a:off x="9204400" y="1924334"/>
              <a:ext cx="0" cy="2674962"/>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476E5EF4-D760-C1C4-1839-FF87DD382FE2}"/>
                </a:ext>
              </a:extLst>
            </p:cNvPr>
            <p:cNvGrpSpPr/>
            <p:nvPr/>
          </p:nvGrpSpPr>
          <p:grpSpPr>
            <a:xfrm>
              <a:off x="9051314" y="3108360"/>
              <a:ext cx="306171" cy="306910"/>
              <a:chOff x="5937564" y="3833745"/>
              <a:chExt cx="306171" cy="306910"/>
            </a:xfrm>
          </p:grpSpPr>
          <p:sp>
            <p:nvSpPr>
              <p:cNvPr id="71" name="Freeform 94">
                <a:extLst>
                  <a:ext uri="{FF2B5EF4-FFF2-40B4-BE49-F238E27FC236}">
                    <a16:creationId xmlns:a16="http://schemas.microsoft.com/office/drawing/2014/main" id="{1DCF5CAE-72D4-4A04-6C41-FEDA48280BCA}"/>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72" name="Freeform 95">
                <a:extLst>
                  <a:ext uri="{FF2B5EF4-FFF2-40B4-BE49-F238E27FC236}">
                    <a16:creationId xmlns:a16="http://schemas.microsoft.com/office/drawing/2014/main" id="{7216A172-7219-0C64-0BB7-061EF532F836}"/>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grpSp>
        <p:nvGrpSpPr>
          <p:cNvPr id="90" name="Group 89">
            <a:extLst>
              <a:ext uri="{FF2B5EF4-FFF2-40B4-BE49-F238E27FC236}">
                <a16:creationId xmlns:a16="http://schemas.microsoft.com/office/drawing/2014/main" id="{FD61B919-672C-31B1-6748-FC279D5190CA}"/>
              </a:ext>
            </a:extLst>
          </p:cNvPr>
          <p:cNvGrpSpPr/>
          <p:nvPr/>
        </p:nvGrpSpPr>
        <p:grpSpPr>
          <a:xfrm>
            <a:off x="9051314" y="4653826"/>
            <a:ext cx="306171" cy="1924001"/>
            <a:chOff x="9051314" y="4653826"/>
            <a:chExt cx="306171" cy="1924001"/>
          </a:xfrm>
        </p:grpSpPr>
        <p:cxnSp>
          <p:nvCxnSpPr>
            <p:cNvPr id="84" name="Straight Connector 83">
              <a:extLst>
                <a:ext uri="{FF2B5EF4-FFF2-40B4-BE49-F238E27FC236}">
                  <a16:creationId xmlns:a16="http://schemas.microsoft.com/office/drawing/2014/main" id="{98D1499A-D9D8-80C6-D5FC-82C22548431D}"/>
                </a:ext>
              </a:extLst>
            </p:cNvPr>
            <p:cNvCxnSpPr>
              <a:cxnSpLocks/>
            </p:cNvCxnSpPr>
            <p:nvPr/>
          </p:nvCxnSpPr>
          <p:spPr>
            <a:xfrm>
              <a:off x="9204400" y="4653826"/>
              <a:ext cx="0" cy="192400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4ACA03EC-4A16-0C5C-8CD6-6E1E580650D6}"/>
                </a:ext>
              </a:extLst>
            </p:cNvPr>
            <p:cNvGrpSpPr/>
            <p:nvPr/>
          </p:nvGrpSpPr>
          <p:grpSpPr>
            <a:xfrm>
              <a:off x="9051314" y="5462371"/>
              <a:ext cx="306171" cy="306910"/>
              <a:chOff x="5937564" y="3833745"/>
              <a:chExt cx="306171" cy="306910"/>
            </a:xfrm>
          </p:grpSpPr>
          <p:sp>
            <p:nvSpPr>
              <p:cNvPr id="86" name="Freeform 94">
                <a:extLst>
                  <a:ext uri="{FF2B5EF4-FFF2-40B4-BE49-F238E27FC236}">
                    <a16:creationId xmlns:a16="http://schemas.microsoft.com/office/drawing/2014/main" id="{0D18CDD9-D2BF-8A9F-4770-4AC0DF3C81DE}"/>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87" name="Freeform 95">
                <a:extLst>
                  <a:ext uri="{FF2B5EF4-FFF2-40B4-BE49-F238E27FC236}">
                    <a16:creationId xmlns:a16="http://schemas.microsoft.com/office/drawing/2014/main" id="{A33EF89A-EDAC-552E-24BA-31680FBBA099}"/>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91" name="TextBox 90">
            <a:extLst>
              <a:ext uri="{FF2B5EF4-FFF2-40B4-BE49-F238E27FC236}">
                <a16:creationId xmlns:a16="http://schemas.microsoft.com/office/drawing/2014/main" id="{01A4E8F5-1C7A-886A-7D13-E3F6C7459311}"/>
              </a:ext>
            </a:extLst>
          </p:cNvPr>
          <p:cNvSpPr txBox="1"/>
          <p:nvPr/>
        </p:nvSpPr>
        <p:spPr>
          <a:xfrm>
            <a:off x="9403306" y="2047164"/>
            <a:ext cx="2489223" cy="200622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a:solidFill>
                  <a:schemeClr val="tx1"/>
                </a:solidFill>
              </a:rPr>
              <a:t>Fund investment opportunities with both primary and secondary impacts across multiple capability areas with new gift</a:t>
            </a:r>
          </a:p>
        </p:txBody>
      </p:sp>
      <p:sp>
        <p:nvSpPr>
          <p:cNvPr id="92" name="TextBox 91">
            <a:extLst>
              <a:ext uri="{FF2B5EF4-FFF2-40B4-BE49-F238E27FC236}">
                <a16:creationId xmlns:a16="http://schemas.microsoft.com/office/drawing/2014/main" id="{D81E1791-0209-595F-23CA-831AEAE439CC}"/>
              </a:ext>
            </a:extLst>
          </p:cNvPr>
          <p:cNvSpPr txBox="1"/>
          <p:nvPr/>
        </p:nvSpPr>
        <p:spPr>
          <a:xfrm>
            <a:off x="9514635" y="4812951"/>
            <a:ext cx="2489223" cy="155833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a:solidFill>
                  <a:schemeClr val="tx1"/>
                </a:solidFill>
              </a:rPr>
              <a:t>These investment opportunities have less impact across capability areas, and have potential to be funded with other grants</a:t>
            </a:r>
          </a:p>
        </p:txBody>
      </p:sp>
    </p:spTree>
    <p:extLst>
      <p:ext uri="{BB962C8B-B14F-4D97-AF65-F5344CB8AC3E}">
        <p14:creationId xmlns:p14="http://schemas.microsoft.com/office/powerpoint/2010/main" val="3467856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C5D7094A-3458-60E4-3B7C-EDB289641B4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04" imgH="405" progId="TCLayout.ActiveDocument.1">
                  <p:embed/>
                </p:oleObj>
              </mc:Choice>
              <mc:Fallback>
                <p:oleObj name="think-cell Slide" r:id="rId40" imgW="404" imgH="405" progId="TCLayout.ActiveDocument.1">
                  <p:embed/>
                  <p:pic>
                    <p:nvPicPr>
                      <p:cNvPr id="19" name="think-cell data - do not delete" hidden="1">
                        <a:extLst>
                          <a:ext uri="{FF2B5EF4-FFF2-40B4-BE49-F238E27FC236}">
                            <a16:creationId xmlns:a16="http://schemas.microsoft.com/office/drawing/2014/main" id="{C5D7094A-3458-60E4-3B7C-EDB289641B40}"/>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60D75CD-F93A-DF1E-0F83-D9B514A661B2}"/>
              </a:ext>
            </a:extLst>
          </p:cNvPr>
          <p:cNvSpPr>
            <a:spLocks noGrp="1"/>
          </p:cNvSpPr>
          <p:nvPr>
            <p:ph type="title"/>
          </p:nvPr>
        </p:nvSpPr>
        <p:spPr>
          <a:xfrm>
            <a:off x="630000" y="622800"/>
            <a:ext cx="10933350" cy="664797"/>
          </a:xfrm>
        </p:spPr>
        <p:txBody>
          <a:bodyPr vert="horz"/>
          <a:lstStyle/>
          <a:p>
            <a:r>
              <a:rPr lang="en-US"/>
              <a:t>Proposal to spend~$2.8M over 3 years to support investment in 6 areas supporting capabilities in funding, scaling, and research</a:t>
            </a:r>
          </a:p>
        </p:txBody>
      </p:sp>
      <p:graphicFrame>
        <p:nvGraphicFramePr>
          <p:cNvPr id="138" name="Chart 137">
            <a:extLst>
              <a:ext uri="{FF2B5EF4-FFF2-40B4-BE49-F238E27FC236}">
                <a16:creationId xmlns:a16="http://schemas.microsoft.com/office/drawing/2014/main" id="{139583DB-A311-1998-D8FF-F40ED0DDC9D4}"/>
              </a:ext>
            </a:extLst>
          </p:cNvPr>
          <p:cNvGraphicFramePr/>
          <p:nvPr>
            <p:custDataLst>
              <p:tags r:id="rId2"/>
            </p:custDataLst>
          </p:nvPr>
        </p:nvGraphicFramePr>
        <p:xfrm>
          <a:off x="2384425" y="2130425"/>
          <a:ext cx="3786188" cy="1981200"/>
        </p:xfrm>
        <a:graphic>
          <a:graphicData uri="http://schemas.openxmlformats.org/drawingml/2006/chart">
            <c:chart xmlns:c="http://schemas.openxmlformats.org/drawingml/2006/chart" xmlns:r="http://schemas.openxmlformats.org/officeDocument/2006/relationships" r:id="rId42"/>
          </a:graphicData>
        </a:graphic>
      </p:graphicFrame>
      <p:sp useBgFill="1">
        <p:nvSpPr>
          <p:cNvPr id="131" name="Freeform: Shape 130">
            <a:extLst>
              <a:ext uri="{FF2B5EF4-FFF2-40B4-BE49-F238E27FC236}">
                <a16:creationId xmlns:a16="http://schemas.microsoft.com/office/drawing/2014/main" id="{5FD04488-5083-742A-0F64-C65D088D7703}"/>
              </a:ext>
            </a:extLst>
          </p:cNvPr>
          <p:cNvSpPr/>
          <p:nvPr>
            <p:custDataLst>
              <p:tags r:id="rId3"/>
            </p:custDataLst>
          </p:nvPr>
        </p:nvSpPr>
        <p:spPr bwMode="gray">
          <a:xfrm>
            <a:off x="2406650" y="3719513"/>
            <a:ext cx="844551" cy="284163"/>
          </a:xfrm>
          <a:custGeom>
            <a:avLst/>
            <a:gdLst/>
            <a:ahLst/>
            <a:cxnLst/>
            <a:rect l="0" t="0" r="0" b="0"/>
            <a:pathLst>
              <a:path w="844551" h="284163">
                <a:moveTo>
                  <a:pt x="0" y="227012"/>
                </a:moveTo>
                <a:lnTo>
                  <a:pt x="844550" y="0"/>
                </a:lnTo>
                <a:lnTo>
                  <a:pt x="844550" y="57150"/>
                </a:lnTo>
                <a:lnTo>
                  <a:pt x="0" y="284162"/>
                </a:lnTo>
                <a:close/>
              </a:path>
            </a:pathLst>
          </a:custGeom>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useBgFill="1">
        <p:nvSpPr>
          <p:cNvPr id="134" name="Freeform: Shape 133">
            <a:extLst>
              <a:ext uri="{FF2B5EF4-FFF2-40B4-BE49-F238E27FC236}">
                <a16:creationId xmlns:a16="http://schemas.microsoft.com/office/drawing/2014/main" id="{86A01F03-144B-F369-B25D-5781846083CA}"/>
              </a:ext>
            </a:extLst>
          </p:cNvPr>
          <p:cNvSpPr/>
          <p:nvPr>
            <p:custDataLst>
              <p:tags r:id="rId4"/>
            </p:custDataLst>
          </p:nvPr>
        </p:nvSpPr>
        <p:spPr bwMode="gray">
          <a:xfrm>
            <a:off x="3854450" y="3717925"/>
            <a:ext cx="846139" cy="285751"/>
          </a:xfrm>
          <a:custGeom>
            <a:avLst/>
            <a:gdLst/>
            <a:ahLst/>
            <a:cxnLst/>
            <a:rect l="0" t="0" r="0" b="0"/>
            <a:pathLst>
              <a:path w="846139" h="285751">
                <a:moveTo>
                  <a:pt x="0" y="228600"/>
                </a:moveTo>
                <a:lnTo>
                  <a:pt x="846138" y="0"/>
                </a:lnTo>
                <a:lnTo>
                  <a:pt x="846138" y="57150"/>
                </a:lnTo>
                <a:lnTo>
                  <a:pt x="0" y="285750"/>
                </a:lnTo>
                <a:close/>
              </a:path>
            </a:pathLst>
          </a:custGeom>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useBgFill="1">
        <p:nvSpPr>
          <p:cNvPr id="137" name="Freeform: Shape 136">
            <a:extLst>
              <a:ext uri="{FF2B5EF4-FFF2-40B4-BE49-F238E27FC236}">
                <a16:creationId xmlns:a16="http://schemas.microsoft.com/office/drawing/2014/main" id="{1D62CDF3-DB1F-9494-665B-56592CB58489}"/>
              </a:ext>
            </a:extLst>
          </p:cNvPr>
          <p:cNvSpPr/>
          <p:nvPr>
            <p:custDataLst>
              <p:tags r:id="rId5"/>
            </p:custDataLst>
          </p:nvPr>
        </p:nvSpPr>
        <p:spPr bwMode="gray">
          <a:xfrm>
            <a:off x="5303838" y="3719513"/>
            <a:ext cx="844551" cy="284163"/>
          </a:xfrm>
          <a:custGeom>
            <a:avLst/>
            <a:gdLst/>
            <a:ahLst/>
            <a:cxnLst/>
            <a:rect l="0" t="0" r="0" b="0"/>
            <a:pathLst>
              <a:path w="844551" h="284163">
                <a:moveTo>
                  <a:pt x="0" y="227012"/>
                </a:moveTo>
                <a:lnTo>
                  <a:pt x="844550" y="0"/>
                </a:lnTo>
                <a:lnTo>
                  <a:pt x="844550" y="57150"/>
                </a:lnTo>
                <a:lnTo>
                  <a:pt x="0" y="284162"/>
                </a:lnTo>
                <a:close/>
              </a:path>
            </a:pathLst>
          </a:custGeom>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28" name="Freeform: Shape 127">
            <a:extLst>
              <a:ext uri="{FF2B5EF4-FFF2-40B4-BE49-F238E27FC236}">
                <a16:creationId xmlns:a16="http://schemas.microsoft.com/office/drawing/2014/main" id="{DC788636-C84A-E0B0-A65B-77B9CE675D1F}"/>
              </a:ext>
            </a:extLst>
          </p:cNvPr>
          <p:cNvSpPr/>
          <p:nvPr>
            <p:custDataLst>
              <p:tags r:id="rId6"/>
            </p:custDataLst>
          </p:nvPr>
        </p:nvSpPr>
        <p:spPr bwMode="gray">
          <a:xfrm>
            <a:off x="2406650" y="3719513"/>
            <a:ext cx="844551" cy="227013"/>
          </a:xfrm>
          <a:custGeom>
            <a:avLst/>
            <a:gdLst/>
            <a:ahLst/>
            <a:cxnLst/>
            <a:rect l="0" t="0" r="0" b="0"/>
            <a:pathLst>
              <a:path w="844551" h="227013">
                <a:moveTo>
                  <a:pt x="0" y="227012"/>
                </a:moveTo>
                <a:lnTo>
                  <a:pt x="844550" y="0"/>
                </a:lnTo>
              </a:path>
            </a:pathLst>
          </a:custGeom>
          <a:ln w="9525" cap="rnd" cmpd="sng" algn="ctr">
            <a:solidFill>
              <a:schemeClr val="tx1"/>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 name="Freeform: Shape 129">
            <a:extLst>
              <a:ext uri="{FF2B5EF4-FFF2-40B4-BE49-F238E27FC236}">
                <a16:creationId xmlns:a16="http://schemas.microsoft.com/office/drawing/2014/main" id="{378B6BA5-568A-8C4A-409E-F049D7D57D42}"/>
              </a:ext>
            </a:extLst>
          </p:cNvPr>
          <p:cNvSpPr/>
          <p:nvPr>
            <p:custDataLst>
              <p:tags r:id="rId7"/>
            </p:custDataLst>
          </p:nvPr>
        </p:nvSpPr>
        <p:spPr bwMode="gray">
          <a:xfrm>
            <a:off x="2406650" y="3776663"/>
            <a:ext cx="844551" cy="227013"/>
          </a:xfrm>
          <a:custGeom>
            <a:avLst/>
            <a:gdLst/>
            <a:ahLst/>
            <a:cxnLst/>
            <a:rect l="0" t="0" r="0" b="0"/>
            <a:pathLst>
              <a:path w="844551" h="227013">
                <a:moveTo>
                  <a:pt x="0" y="227012"/>
                </a:moveTo>
                <a:lnTo>
                  <a:pt x="844550" y="0"/>
                </a:lnTo>
              </a:path>
            </a:pathLst>
          </a:custGeom>
          <a:ln w="9525" cap="rnd" cmpd="sng" algn="ctr">
            <a:solidFill>
              <a:schemeClr val="tx1"/>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 name="Freeform: Shape 131">
            <a:extLst>
              <a:ext uri="{FF2B5EF4-FFF2-40B4-BE49-F238E27FC236}">
                <a16:creationId xmlns:a16="http://schemas.microsoft.com/office/drawing/2014/main" id="{1FD60B45-B929-5774-7C01-B98DC2545620}"/>
              </a:ext>
            </a:extLst>
          </p:cNvPr>
          <p:cNvSpPr/>
          <p:nvPr>
            <p:custDataLst>
              <p:tags r:id="rId8"/>
            </p:custDataLst>
          </p:nvPr>
        </p:nvSpPr>
        <p:spPr bwMode="gray">
          <a:xfrm>
            <a:off x="3854450" y="3717925"/>
            <a:ext cx="846139" cy="228601"/>
          </a:xfrm>
          <a:custGeom>
            <a:avLst/>
            <a:gdLst/>
            <a:ahLst/>
            <a:cxnLst/>
            <a:rect l="0" t="0" r="0" b="0"/>
            <a:pathLst>
              <a:path w="846139" h="228601">
                <a:moveTo>
                  <a:pt x="0" y="228600"/>
                </a:moveTo>
                <a:lnTo>
                  <a:pt x="846138" y="0"/>
                </a:lnTo>
              </a:path>
            </a:pathLst>
          </a:custGeom>
          <a:ln w="9525" cap="rnd" cmpd="sng" algn="ctr">
            <a:solidFill>
              <a:schemeClr val="tx1"/>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 name="Freeform: Shape 132">
            <a:extLst>
              <a:ext uri="{FF2B5EF4-FFF2-40B4-BE49-F238E27FC236}">
                <a16:creationId xmlns:a16="http://schemas.microsoft.com/office/drawing/2014/main" id="{9D7EDBAF-F838-7705-CE9A-04BF05F31034}"/>
              </a:ext>
            </a:extLst>
          </p:cNvPr>
          <p:cNvSpPr/>
          <p:nvPr>
            <p:custDataLst>
              <p:tags r:id="rId9"/>
            </p:custDataLst>
          </p:nvPr>
        </p:nvSpPr>
        <p:spPr bwMode="gray">
          <a:xfrm>
            <a:off x="3854450" y="3775075"/>
            <a:ext cx="846139" cy="228601"/>
          </a:xfrm>
          <a:custGeom>
            <a:avLst/>
            <a:gdLst/>
            <a:ahLst/>
            <a:cxnLst/>
            <a:rect l="0" t="0" r="0" b="0"/>
            <a:pathLst>
              <a:path w="846139" h="228601">
                <a:moveTo>
                  <a:pt x="0" y="228600"/>
                </a:moveTo>
                <a:lnTo>
                  <a:pt x="846138" y="0"/>
                </a:lnTo>
              </a:path>
            </a:pathLst>
          </a:custGeom>
          <a:ln w="9525" cap="rnd" cmpd="sng" algn="ctr">
            <a:solidFill>
              <a:schemeClr val="tx1"/>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 name="Freeform: Shape 134">
            <a:extLst>
              <a:ext uri="{FF2B5EF4-FFF2-40B4-BE49-F238E27FC236}">
                <a16:creationId xmlns:a16="http://schemas.microsoft.com/office/drawing/2014/main" id="{BEF479C8-A1B4-9AC9-AF44-E6E22EDB1760}"/>
              </a:ext>
            </a:extLst>
          </p:cNvPr>
          <p:cNvSpPr/>
          <p:nvPr>
            <p:custDataLst>
              <p:tags r:id="rId10"/>
            </p:custDataLst>
          </p:nvPr>
        </p:nvSpPr>
        <p:spPr bwMode="gray">
          <a:xfrm>
            <a:off x="5303838" y="3719513"/>
            <a:ext cx="844551" cy="227013"/>
          </a:xfrm>
          <a:custGeom>
            <a:avLst/>
            <a:gdLst/>
            <a:ahLst/>
            <a:cxnLst/>
            <a:rect l="0" t="0" r="0" b="0"/>
            <a:pathLst>
              <a:path w="844551" h="227013">
                <a:moveTo>
                  <a:pt x="0" y="227012"/>
                </a:moveTo>
                <a:lnTo>
                  <a:pt x="844550" y="0"/>
                </a:lnTo>
              </a:path>
            </a:pathLst>
          </a:custGeom>
          <a:ln w="9525" cap="rnd" cmpd="sng" algn="ctr">
            <a:solidFill>
              <a:schemeClr val="tx1"/>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 name="Freeform: Shape 135">
            <a:extLst>
              <a:ext uri="{FF2B5EF4-FFF2-40B4-BE49-F238E27FC236}">
                <a16:creationId xmlns:a16="http://schemas.microsoft.com/office/drawing/2014/main" id="{606308B3-4B40-B0A1-BE93-4F1DECEE2D56}"/>
              </a:ext>
            </a:extLst>
          </p:cNvPr>
          <p:cNvSpPr/>
          <p:nvPr>
            <p:custDataLst>
              <p:tags r:id="rId11"/>
            </p:custDataLst>
          </p:nvPr>
        </p:nvSpPr>
        <p:spPr bwMode="gray">
          <a:xfrm>
            <a:off x="5303838" y="3776663"/>
            <a:ext cx="844551" cy="227013"/>
          </a:xfrm>
          <a:custGeom>
            <a:avLst/>
            <a:gdLst/>
            <a:ahLst/>
            <a:cxnLst/>
            <a:rect l="0" t="0" r="0" b="0"/>
            <a:pathLst>
              <a:path w="844551" h="227013">
                <a:moveTo>
                  <a:pt x="0" y="227012"/>
                </a:moveTo>
                <a:lnTo>
                  <a:pt x="844550" y="0"/>
                </a:lnTo>
              </a:path>
            </a:pathLst>
          </a:custGeom>
          <a:ln w="9525" cap="rnd" cmpd="sng" algn="ctr">
            <a:solidFill>
              <a:schemeClr val="tx1"/>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Text Placeholder 3">
            <a:extLst>
              <a:ext uri="{FF2B5EF4-FFF2-40B4-BE49-F238E27FC236}">
                <a16:creationId xmlns:a16="http://schemas.microsoft.com/office/drawing/2014/main" id="{AB98B657-D727-DCD8-E0AD-E07DD8B91159}"/>
              </a:ext>
            </a:extLst>
          </p:cNvPr>
          <p:cNvSpPr>
            <a:spLocks noGrp="1"/>
          </p:cNvSpPr>
          <p:nvPr>
            <p:custDataLst>
              <p:tags r:id="rId12"/>
            </p:custDataLst>
          </p:nvPr>
        </p:nvSpPr>
        <p:spPr bwMode="gray">
          <a:xfrm>
            <a:off x="2714625" y="2311400"/>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BE8DB08E-5B75-4826-AA7E-EE8DEA7D3277}" type="datetime'''''''''''0''''''''''.''1'''''''''''''''''''">
              <a:rPr lang="en-US" altLang="en-US" sz="1000" smtClean="0">
                <a:solidFill>
                  <a:schemeClr val="bg1"/>
                </a:solidFill>
              </a:rPr>
              <a:pPr lvl="0" algn="ctr">
                <a:spcBef>
                  <a:spcPct val="0"/>
                </a:spcBef>
                <a:spcAft>
                  <a:spcPct val="0"/>
                </a:spcAft>
              </a:pPr>
              <a:t>0.1</a:t>
            </a:fld>
            <a:endParaRPr lang="en-US" sz="1000">
              <a:solidFill>
                <a:schemeClr val="bg1"/>
              </a:solidFill>
            </a:endParaRPr>
          </a:p>
        </p:txBody>
      </p:sp>
      <p:sp>
        <p:nvSpPr>
          <p:cNvPr id="54" name="Text Placeholder 3">
            <a:extLst>
              <a:ext uri="{FF2B5EF4-FFF2-40B4-BE49-F238E27FC236}">
                <a16:creationId xmlns:a16="http://schemas.microsoft.com/office/drawing/2014/main" id="{C67916F1-8C65-BB1C-0003-7BD5017D7FF4}"/>
              </a:ext>
            </a:extLst>
          </p:cNvPr>
          <p:cNvSpPr>
            <a:spLocks noGrp="1"/>
          </p:cNvSpPr>
          <p:nvPr>
            <p:custDataLst>
              <p:tags r:id="rId13"/>
            </p:custDataLst>
          </p:nvPr>
        </p:nvSpPr>
        <p:spPr bwMode="gray">
          <a:xfrm>
            <a:off x="2714625" y="2536825"/>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455C5FF7-1C0E-416C-A61D-11C0F60A5682}" type="datetime'''0''''''''''''''''''''''''''.''''2'''''''''''''''''''''''''">
              <a:rPr lang="en-US" altLang="en-US" sz="1000" smtClean="0">
                <a:solidFill>
                  <a:schemeClr val="bg1"/>
                </a:solidFill>
                <a:effectLst/>
              </a:rPr>
              <a:pPr lvl="0" algn="ctr">
                <a:spcBef>
                  <a:spcPct val="0"/>
                </a:spcBef>
                <a:spcAft>
                  <a:spcPct val="0"/>
                </a:spcAft>
              </a:pPr>
              <a:t>0.2</a:t>
            </a:fld>
            <a:endParaRPr lang="en-US" sz="1000">
              <a:solidFill>
                <a:schemeClr val="bg1"/>
              </a:solidFill>
            </a:endParaRPr>
          </a:p>
        </p:txBody>
      </p:sp>
      <p:sp>
        <p:nvSpPr>
          <p:cNvPr id="68" name="Text Placeholder 3">
            <a:extLst>
              <a:ext uri="{FF2B5EF4-FFF2-40B4-BE49-F238E27FC236}">
                <a16:creationId xmlns:a16="http://schemas.microsoft.com/office/drawing/2014/main" id="{7CA9D85A-62C2-9FA0-F4CE-6AC99B5C89AD}"/>
              </a:ext>
            </a:extLst>
          </p:cNvPr>
          <p:cNvSpPr>
            <a:spLocks noGrp="1"/>
          </p:cNvSpPr>
          <p:nvPr>
            <p:custDataLst>
              <p:tags r:id="rId14"/>
            </p:custDataLst>
          </p:nvPr>
        </p:nvSpPr>
        <p:spPr bwMode="gray">
          <a:xfrm>
            <a:off x="2714625" y="3475038"/>
            <a:ext cx="230188" cy="168275"/>
          </a:xfrm>
          <a:prstGeom prst="rect">
            <a:avLst/>
          </a:prstGeom>
          <a:noFill/>
          <a:ln>
            <a:noFill/>
          </a:ln>
          <a:effectLst/>
          <a:extLst>
            <a:ext uri="{909E8E84-426E-40DD-AFC4-6F175D3DCCD1}">
              <a14:hiddenFill xmlns:a14="http://schemas.microsoft.com/office/drawing/2010/main">
                <a:solidFill>
                  <a:srgbClr val="003865"/>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7B4896B5-9207-48EA-A9A9-8B62BC89773D}" type="datetime'''''0''''''''.''2'''''''''''''''''''''''''''''''''''''''''">
              <a:rPr lang="en-US" altLang="en-US" sz="1000" smtClean="0">
                <a:solidFill>
                  <a:schemeClr val="bg1"/>
                </a:solidFill>
              </a:rPr>
              <a:pPr lvl="0" algn="ctr">
                <a:spcBef>
                  <a:spcPct val="0"/>
                </a:spcBef>
                <a:spcAft>
                  <a:spcPct val="0"/>
                </a:spcAft>
              </a:pPr>
              <a:t>0.2</a:t>
            </a:fld>
            <a:endParaRPr lang="en-US" sz="1000">
              <a:solidFill>
                <a:schemeClr val="bg1"/>
              </a:solidFill>
            </a:endParaRPr>
          </a:p>
        </p:txBody>
      </p:sp>
      <p:sp>
        <p:nvSpPr>
          <p:cNvPr id="103" name="Text Placeholder 3">
            <a:extLst>
              <a:ext uri="{FF2B5EF4-FFF2-40B4-BE49-F238E27FC236}">
                <a16:creationId xmlns:a16="http://schemas.microsoft.com/office/drawing/2014/main" id="{85F64497-FC3B-5BB9-3B75-49903DDD4B6B}"/>
              </a:ext>
            </a:extLst>
          </p:cNvPr>
          <p:cNvSpPr>
            <a:spLocks noGrp="1"/>
          </p:cNvSpPr>
          <p:nvPr>
            <p:custDataLst>
              <p:tags r:id="rId15"/>
            </p:custDataLst>
          </p:nvPr>
        </p:nvSpPr>
        <p:spPr bwMode="gray">
          <a:xfrm>
            <a:off x="2692400" y="3760788"/>
            <a:ext cx="274638" cy="201613"/>
          </a:xfrm>
          <a:prstGeom prst="rect">
            <a:avLst/>
          </a:prstGeom>
          <a:solidFill>
            <a:srgbClr val="E2E2E2"/>
          </a:solidFill>
          <a:ln>
            <a:noFill/>
          </a:ln>
          <a:effectLst/>
        </p:spPr>
        <p:txBody>
          <a:bodyPr vert="horz" wrap="none" lIns="30163" tIns="0" rIns="30163"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0718C38D-0090-4C42-96CA-3301176ED87F}" type="datetime'''''3''''''.''''''''''1'''''''''''''''''''''">
              <a:rPr lang="en-US" altLang="en-US" smtClean="0"/>
              <a:pPr lvl="0" algn="ctr">
                <a:spcBef>
                  <a:spcPct val="0"/>
                </a:spcBef>
                <a:spcAft>
                  <a:spcPct val="0"/>
                </a:spcAft>
              </a:pPr>
              <a:t>3.1</a:t>
            </a:fld>
            <a:endParaRPr lang="en-US"/>
          </a:p>
        </p:txBody>
      </p:sp>
      <p:sp>
        <p:nvSpPr>
          <p:cNvPr id="78" name="Text Placeholder 3">
            <a:extLst>
              <a:ext uri="{FF2B5EF4-FFF2-40B4-BE49-F238E27FC236}">
                <a16:creationId xmlns:a16="http://schemas.microsoft.com/office/drawing/2014/main" id="{A3D8460C-E6D5-D3EA-8C60-3D20CB7C4F34}"/>
              </a:ext>
            </a:extLst>
          </p:cNvPr>
          <p:cNvSpPr>
            <a:spLocks noGrp="1"/>
          </p:cNvSpPr>
          <p:nvPr>
            <p:custDataLst>
              <p:tags r:id="rId16"/>
            </p:custDataLst>
          </p:nvPr>
        </p:nvSpPr>
        <p:spPr bwMode="gray">
          <a:xfrm>
            <a:off x="2632075" y="4087813"/>
            <a:ext cx="395288"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00342A92-B443-43A5-A3F2-1CCED00D0C8B}" type="datetime'F''''''''''''''''''''''''''''''''''''''''''Y2''''''4'''">
              <a:rPr lang="en-US" altLang="en-US" sz="1400" smtClean="0"/>
              <a:pPr lvl="0" algn="ctr">
                <a:spcBef>
                  <a:spcPct val="0"/>
                </a:spcBef>
                <a:spcAft>
                  <a:spcPct val="0"/>
                </a:spcAft>
              </a:pPr>
              <a:t>FY24</a:t>
            </a:fld>
            <a:endParaRPr lang="en-US" sz="1400"/>
          </a:p>
        </p:txBody>
      </p:sp>
      <p:sp>
        <p:nvSpPr>
          <p:cNvPr id="56" name="Text Placeholder 3">
            <a:extLst>
              <a:ext uri="{FF2B5EF4-FFF2-40B4-BE49-F238E27FC236}">
                <a16:creationId xmlns:a16="http://schemas.microsoft.com/office/drawing/2014/main" id="{18DE9DCA-4063-C95A-83C8-580AA706CC13}"/>
              </a:ext>
            </a:extLst>
          </p:cNvPr>
          <p:cNvSpPr>
            <a:spLocks noGrp="1"/>
          </p:cNvSpPr>
          <p:nvPr>
            <p:custDataLst>
              <p:tags r:id="rId17"/>
            </p:custDataLst>
          </p:nvPr>
        </p:nvSpPr>
        <p:spPr bwMode="gray">
          <a:xfrm>
            <a:off x="4162425" y="2397125"/>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B674D338-200B-4A8D-9A4D-5AC091BDC5D1}" type="datetime'''''''''''''''''''''''''''''0''''''''''''''.''''''''2'''''''">
              <a:rPr lang="en-US" altLang="en-US" sz="1000" smtClean="0">
                <a:solidFill>
                  <a:schemeClr val="bg1"/>
                </a:solidFill>
                <a:effectLst/>
              </a:rPr>
              <a:pPr lvl="0" algn="ctr">
                <a:spcBef>
                  <a:spcPct val="0"/>
                </a:spcBef>
                <a:spcAft>
                  <a:spcPct val="0"/>
                </a:spcAft>
              </a:pPr>
              <a:t>0.2</a:t>
            </a:fld>
            <a:endParaRPr lang="en-US" sz="1000">
              <a:solidFill>
                <a:schemeClr val="bg1"/>
              </a:solidFill>
            </a:endParaRPr>
          </a:p>
        </p:txBody>
      </p:sp>
      <p:sp>
        <p:nvSpPr>
          <p:cNvPr id="69" name="Text Placeholder 3">
            <a:extLst>
              <a:ext uri="{FF2B5EF4-FFF2-40B4-BE49-F238E27FC236}">
                <a16:creationId xmlns:a16="http://schemas.microsoft.com/office/drawing/2014/main" id="{61C636C1-8469-2A45-0EA0-B1B17BA9A9C7}"/>
              </a:ext>
            </a:extLst>
          </p:cNvPr>
          <p:cNvSpPr>
            <a:spLocks noGrp="1"/>
          </p:cNvSpPr>
          <p:nvPr>
            <p:custDataLst>
              <p:tags r:id="rId18"/>
            </p:custDataLst>
          </p:nvPr>
        </p:nvSpPr>
        <p:spPr bwMode="gray">
          <a:xfrm>
            <a:off x="4162425" y="3133725"/>
            <a:ext cx="230188" cy="168275"/>
          </a:xfrm>
          <a:prstGeom prst="rect">
            <a:avLst/>
          </a:prstGeom>
          <a:noFill/>
          <a:ln>
            <a:noFill/>
          </a:ln>
          <a:effectLst/>
          <a:extLst>
            <a:ext uri="{909E8E84-426E-40DD-AFC4-6F175D3DCCD1}">
              <a14:hiddenFill xmlns:a14="http://schemas.microsoft.com/office/drawing/2010/main">
                <a:solidFill>
                  <a:srgbClr val="848886"/>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A490B7A7-E8E5-44A5-ACF7-0F9A6C45397E}" type="datetime'''0.''4'''''''''''''''''''''''''''''''''''''''''''''''''">
              <a:rPr lang="en-US" altLang="en-US" sz="1000" smtClean="0">
                <a:solidFill>
                  <a:schemeClr val="bg1"/>
                </a:solidFill>
                <a:effectLst/>
              </a:rPr>
              <a:pPr lvl="0" algn="ctr">
                <a:spcBef>
                  <a:spcPct val="0"/>
                </a:spcBef>
                <a:spcAft>
                  <a:spcPct val="0"/>
                </a:spcAft>
              </a:pPr>
              <a:t>0.4</a:t>
            </a:fld>
            <a:endParaRPr lang="en-US" sz="1000">
              <a:solidFill>
                <a:schemeClr val="bg1"/>
              </a:solidFill>
            </a:endParaRPr>
          </a:p>
        </p:txBody>
      </p:sp>
      <p:sp>
        <p:nvSpPr>
          <p:cNvPr id="104" name="Text Placeholder 3">
            <a:extLst>
              <a:ext uri="{FF2B5EF4-FFF2-40B4-BE49-F238E27FC236}">
                <a16:creationId xmlns:a16="http://schemas.microsoft.com/office/drawing/2014/main" id="{969DFA41-2F9E-65E6-CBA6-40A5F01B071F}"/>
              </a:ext>
            </a:extLst>
          </p:cNvPr>
          <p:cNvSpPr>
            <a:spLocks noGrp="1"/>
          </p:cNvSpPr>
          <p:nvPr>
            <p:custDataLst>
              <p:tags r:id="rId19"/>
            </p:custDataLst>
          </p:nvPr>
        </p:nvSpPr>
        <p:spPr bwMode="gray">
          <a:xfrm>
            <a:off x="4140200" y="3549650"/>
            <a:ext cx="274638" cy="201613"/>
          </a:xfrm>
          <a:prstGeom prst="rect">
            <a:avLst/>
          </a:prstGeom>
          <a:noFill/>
          <a:ln>
            <a:noFill/>
          </a:ln>
          <a:effectLst/>
          <a:extLst>
            <a:ext uri="{909E8E84-426E-40DD-AFC4-6F175D3DCCD1}">
              <a14:hiddenFill xmlns:a14="http://schemas.microsoft.com/office/drawing/2010/main">
                <a:solidFill>
                  <a:srgbClr val="003865"/>
                </a:solidFill>
              </a14:hiddenFill>
            </a:ext>
          </a:extLst>
        </p:spPr>
        <p:txBody>
          <a:bodyPr vert="horz" wrap="none" lIns="30163" tIns="0" rIns="30163"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3542C0E0-72F5-4523-8E86-A4F3ED2BFCD4}" type="datetime'''''''''''''''''''''3''.''''''''''''''''''''''''''''''''2'">
              <a:rPr lang="en-US" altLang="en-US" smtClean="0">
                <a:effectLst/>
              </a:rPr>
              <a:pPr lvl="0" algn="ctr">
                <a:spcBef>
                  <a:spcPct val="0"/>
                </a:spcBef>
                <a:spcAft>
                  <a:spcPct val="0"/>
                </a:spcAft>
              </a:pPr>
              <a:t>3.2</a:t>
            </a:fld>
            <a:endParaRPr lang="en-US"/>
          </a:p>
        </p:txBody>
      </p:sp>
      <p:sp>
        <p:nvSpPr>
          <p:cNvPr id="79" name="Text Placeholder 3">
            <a:extLst>
              <a:ext uri="{FF2B5EF4-FFF2-40B4-BE49-F238E27FC236}">
                <a16:creationId xmlns:a16="http://schemas.microsoft.com/office/drawing/2014/main" id="{D8E801F1-8AB5-0ACC-BAA8-E915E7D5E3FD}"/>
              </a:ext>
            </a:extLst>
          </p:cNvPr>
          <p:cNvSpPr>
            <a:spLocks noGrp="1"/>
          </p:cNvSpPr>
          <p:nvPr>
            <p:custDataLst>
              <p:tags r:id="rId20"/>
            </p:custDataLst>
          </p:nvPr>
        </p:nvSpPr>
        <p:spPr bwMode="gray">
          <a:xfrm>
            <a:off x="4079875" y="4087813"/>
            <a:ext cx="395288"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48F9EE60-1F5C-476A-B2BB-204D7C911802}" type="datetime'''''''F''''''''Y''''2''''5'''''''''''''''''">
              <a:rPr lang="en-US" altLang="en-US" sz="1400" smtClean="0"/>
              <a:pPr lvl="0" algn="ctr">
                <a:spcBef>
                  <a:spcPct val="0"/>
                </a:spcBef>
                <a:spcAft>
                  <a:spcPct val="0"/>
                </a:spcAft>
              </a:pPr>
              <a:t>FY25</a:t>
            </a:fld>
            <a:endParaRPr lang="en-US" sz="1400"/>
          </a:p>
        </p:txBody>
      </p:sp>
      <p:sp>
        <p:nvSpPr>
          <p:cNvPr id="57" name="Text Placeholder 3">
            <a:extLst>
              <a:ext uri="{FF2B5EF4-FFF2-40B4-BE49-F238E27FC236}">
                <a16:creationId xmlns:a16="http://schemas.microsoft.com/office/drawing/2014/main" id="{BBDBC97D-823D-56F5-3479-69B39C734774}"/>
              </a:ext>
            </a:extLst>
          </p:cNvPr>
          <p:cNvSpPr>
            <a:spLocks noGrp="1"/>
          </p:cNvSpPr>
          <p:nvPr>
            <p:custDataLst>
              <p:tags r:id="rId21"/>
            </p:custDataLst>
          </p:nvPr>
        </p:nvSpPr>
        <p:spPr bwMode="gray">
          <a:xfrm>
            <a:off x="5611813" y="2246313"/>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5E536BAD-B4D7-4F0B-9831-FC8DFBC3A472}" type="datetime'''''''''''''''''''0''''''''''''.''2'''''''''''''''''''''''''''">
              <a:rPr lang="en-US" altLang="en-US" sz="1000" smtClean="0">
                <a:solidFill>
                  <a:schemeClr val="bg1"/>
                </a:solidFill>
                <a:effectLst/>
              </a:rPr>
              <a:pPr lvl="0" algn="ctr">
                <a:spcBef>
                  <a:spcPct val="0"/>
                </a:spcBef>
                <a:spcAft>
                  <a:spcPct val="0"/>
                </a:spcAft>
              </a:pPr>
              <a:t>0.2</a:t>
            </a:fld>
            <a:endParaRPr lang="en-US" sz="1000">
              <a:solidFill>
                <a:schemeClr val="bg1"/>
              </a:solidFill>
            </a:endParaRPr>
          </a:p>
        </p:txBody>
      </p:sp>
      <p:sp>
        <p:nvSpPr>
          <p:cNvPr id="70" name="Text Placeholder 3">
            <a:extLst>
              <a:ext uri="{FF2B5EF4-FFF2-40B4-BE49-F238E27FC236}">
                <a16:creationId xmlns:a16="http://schemas.microsoft.com/office/drawing/2014/main" id="{0C0085B2-A8B5-B25B-7ECD-3A88ABBDD578}"/>
              </a:ext>
            </a:extLst>
          </p:cNvPr>
          <p:cNvSpPr>
            <a:spLocks noGrp="1"/>
          </p:cNvSpPr>
          <p:nvPr>
            <p:custDataLst>
              <p:tags r:id="rId22"/>
            </p:custDataLst>
          </p:nvPr>
        </p:nvSpPr>
        <p:spPr bwMode="gray">
          <a:xfrm>
            <a:off x="5611813" y="2913063"/>
            <a:ext cx="230188" cy="168275"/>
          </a:xfrm>
          <a:prstGeom prst="rect">
            <a:avLst/>
          </a:prstGeom>
          <a:noFill/>
          <a:ln>
            <a:noFill/>
          </a:ln>
          <a:effectLst/>
          <a:extLst>
            <a:ext uri="{909E8E84-426E-40DD-AFC4-6F175D3DCCD1}">
              <a14:hiddenFill xmlns:a14="http://schemas.microsoft.com/office/drawing/2010/main">
                <a:solidFill>
                  <a:srgbClr val="848886"/>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E0D64BF4-2614-4AF9-998D-F72860F3DC59}" type="datetime'''''0''''''''''''''''''''''''''.''5'''''''''''''''''''">
              <a:rPr lang="en-US" altLang="en-US" sz="1000" smtClean="0">
                <a:solidFill>
                  <a:schemeClr val="bg1"/>
                </a:solidFill>
                <a:effectLst/>
              </a:rPr>
              <a:pPr lvl="0" algn="ctr">
                <a:spcBef>
                  <a:spcPct val="0"/>
                </a:spcBef>
                <a:spcAft>
                  <a:spcPct val="0"/>
                </a:spcAft>
              </a:pPr>
              <a:t>0.5</a:t>
            </a:fld>
            <a:endParaRPr lang="en-US" sz="1000">
              <a:solidFill>
                <a:schemeClr val="bg1"/>
              </a:solidFill>
            </a:endParaRPr>
          </a:p>
        </p:txBody>
      </p:sp>
      <p:sp>
        <p:nvSpPr>
          <p:cNvPr id="105" name="Text Placeholder 3">
            <a:extLst>
              <a:ext uri="{FF2B5EF4-FFF2-40B4-BE49-F238E27FC236}">
                <a16:creationId xmlns:a16="http://schemas.microsoft.com/office/drawing/2014/main" id="{CBEADC90-8A5A-8DE2-6898-6E91A0320FAF}"/>
              </a:ext>
            </a:extLst>
          </p:cNvPr>
          <p:cNvSpPr>
            <a:spLocks noGrp="1"/>
          </p:cNvSpPr>
          <p:nvPr>
            <p:custDataLst>
              <p:tags r:id="rId23"/>
            </p:custDataLst>
          </p:nvPr>
        </p:nvSpPr>
        <p:spPr bwMode="gray">
          <a:xfrm>
            <a:off x="5589588" y="3541713"/>
            <a:ext cx="274638" cy="201613"/>
          </a:xfrm>
          <a:prstGeom prst="rect">
            <a:avLst/>
          </a:prstGeom>
          <a:noFill/>
          <a:ln>
            <a:noFill/>
          </a:ln>
          <a:effectLst/>
          <a:extLst>
            <a:ext uri="{909E8E84-426E-40DD-AFC4-6F175D3DCCD1}">
              <a14:hiddenFill xmlns:a14="http://schemas.microsoft.com/office/drawing/2010/main">
                <a:solidFill>
                  <a:srgbClr val="003865"/>
                </a:solidFill>
              </a14:hiddenFill>
            </a:ext>
          </a:extLst>
        </p:spPr>
        <p:txBody>
          <a:bodyPr vert="horz" wrap="none" lIns="30163" tIns="0" rIns="30163"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D6C76F49-B701-455F-AD03-979F8FC966B0}" type="datetime'''''''3''''''''''''''''''''''''''''.''4'''''''''''''''''''">
              <a:rPr lang="en-US" altLang="en-US" smtClean="0">
                <a:effectLst/>
              </a:rPr>
              <a:pPr lvl="0" algn="ctr">
                <a:spcBef>
                  <a:spcPct val="0"/>
                </a:spcBef>
                <a:spcAft>
                  <a:spcPct val="0"/>
                </a:spcAft>
              </a:pPr>
              <a:t>3.4</a:t>
            </a:fld>
            <a:endParaRPr lang="en-US"/>
          </a:p>
        </p:txBody>
      </p:sp>
      <p:sp>
        <p:nvSpPr>
          <p:cNvPr id="91" name="Text Placeholder 3">
            <a:extLst>
              <a:ext uri="{FF2B5EF4-FFF2-40B4-BE49-F238E27FC236}">
                <a16:creationId xmlns:a16="http://schemas.microsoft.com/office/drawing/2014/main" id="{320FF9B4-3782-403D-FF51-3DFD0BAB6352}"/>
              </a:ext>
            </a:extLst>
          </p:cNvPr>
          <p:cNvSpPr>
            <a:spLocks noGrp="1"/>
          </p:cNvSpPr>
          <p:nvPr>
            <p:custDataLst>
              <p:tags r:id="rId24"/>
            </p:custDataLst>
          </p:nvPr>
        </p:nvSpPr>
        <p:spPr bwMode="gray">
          <a:xfrm>
            <a:off x="5529263" y="4087813"/>
            <a:ext cx="395288"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697BE52E-5B7E-4305-8499-F5C0F6F6A1F7}" type="datetime'F''''''''''''''''''''''''Y''2''''''''''''''''''6'">
              <a:rPr lang="en-US" altLang="en-US" sz="1400" smtClean="0"/>
              <a:pPr lvl="0" algn="ctr">
                <a:spcBef>
                  <a:spcPct val="0"/>
                </a:spcBef>
                <a:spcAft>
                  <a:spcPct val="0"/>
                </a:spcAft>
              </a:pPr>
              <a:t>FY26</a:t>
            </a:fld>
            <a:endParaRPr lang="en-US" sz="1400"/>
          </a:p>
        </p:txBody>
      </p:sp>
      <p:sp>
        <p:nvSpPr>
          <p:cNvPr id="101" name="Text Placeholder 3">
            <a:extLst>
              <a:ext uri="{FF2B5EF4-FFF2-40B4-BE49-F238E27FC236}">
                <a16:creationId xmlns:a16="http://schemas.microsoft.com/office/drawing/2014/main" id="{25AFCFD5-BE5F-6310-E26C-0C2D6A229FD1}"/>
              </a:ext>
            </a:extLst>
          </p:cNvPr>
          <p:cNvSpPr>
            <a:spLocks noGrp="1"/>
          </p:cNvSpPr>
          <p:nvPr>
            <p:custDataLst>
              <p:tags r:id="rId25"/>
            </p:custDataLst>
          </p:nvPr>
        </p:nvSpPr>
        <p:spPr bwMode="gray">
          <a:xfrm>
            <a:off x="6249988" y="3559175"/>
            <a:ext cx="935038" cy="2016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spcBef>
                <a:spcPct val="0"/>
              </a:spcBef>
              <a:spcAft>
                <a:spcPct val="0"/>
              </a:spcAft>
              <a:buNone/>
            </a:pPr>
            <a:fld id="{1E9F5004-D170-42A7-983E-F1FA943DFB1C}" type="datetime'''B''''''''a''''s''e''l''''''''''''i''''ne ''''''''''cost '''">
              <a:rPr lang="en-US" altLang="en-US" smtClean="0">
                <a:solidFill>
                  <a:srgbClr val="848886"/>
                </a:solidFill>
              </a:rPr>
              <a:pPr lvl="0">
                <a:spcBef>
                  <a:spcPct val="0"/>
                </a:spcBef>
                <a:spcAft>
                  <a:spcPct val="0"/>
                </a:spcAft>
                <a:buNone/>
              </a:pPr>
              <a:t>Baseline cost </a:t>
            </a:fld>
            <a:endParaRPr lang="en-US">
              <a:solidFill>
                <a:srgbClr val="848886"/>
              </a:solidFill>
            </a:endParaRPr>
          </a:p>
        </p:txBody>
      </p:sp>
      <p:sp>
        <p:nvSpPr>
          <p:cNvPr id="60" name="Text Placeholder 3">
            <a:extLst>
              <a:ext uri="{FF2B5EF4-FFF2-40B4-BE49-F238E27FC236}">
                <a16:creationId xmlns:a16="http://schemas.microsoft.com/office/drawing/2014/main" id="{AE30D966-63EA-E61C-99D2-A2742C23C942}"/>
              </a:ext>
            </a:extLst>
          </p:cNvPr>
          <p:cNvSpPr>
            <a:spLocks noGrp="1"/>
          </p:cNvSpPr>
          <p:nvPr>
            <p:custDataLst>
              <p:tags r:id="rId26"/>
            </p:custDataLst>
          </p:nvPr>
        </p:nvSpPr>
        <p:spPr bwMode="gray">
          <a:xfrm>
            <a:off x="2714625" y="3006725"/>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B3860DFA-3CF7-4CF3-AC32-680EB2A5F5B8}" type="datetime'''''0''''''''.''''''''''''''''''''''''''5'">
              <a:rPr lang="en-US" altLang="en-US" sz="1000" smtClean="0">
                <a:solidFill>
                  <a:schemeClr val="bg1"/>
                </a:solidFill>
              </a:rPr>
              <a:pPr lvl="0" algn="ctr">
                <a:spcBef>
                  <a:spcPct val="0"/>
                </a:spcBef>
                <a:spcAft>
                  <a:spcPct val="0"/>
                </a:spcAft>
              </a:pPr>
              <a:t>0.5</a:t>
            </a:fld>
            <a:endParaRPr lang="en-US" sz="1000">
              <a:solidFill>
                <a:schemeClr val="bg1"/>
              </a:solidFill>
            </a:endParaRPr>
          </a:p>
        </p:txBody>
      </p:sp>
      <p:sp>
        <p:nvSpPr>
          <p:cNvPr id="61" name="Text Placeholder 3">
            <a:extLst>
              <a:ext uri="{FF2B5EF4-FFF2-40B4-BE49-F238E27FC236}">
                <a16:creationId xmlns:a16="http://schemas.microsoft.com/office/drawing/2014/main" id="{670E7B20-C042-DF97-5E18-943AD4B2DC49}"/>
              </a:ext>
            </a:extLst>
          </p:cNvPr>
          <p:cNvSpPr>
            <a:spLocks noGrp="1"/>
          </p:cNvSpPr>
          <p:nvPr>
            <p:custDataLst>
              <p:tags r:id="rId27"/>
            </p:custDataLst>
          </p:nvPr>
        </p:nvSpPr>
        <p:spPr bwMode="gray">
          <a:xfrm>
            <a:off x="4162425" y="2678113"/>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8EF6680F-8E78-4D62-B185-6F71359EF523}" type="datetime'''0''''''''''''''''''''''''.''3'''">
              <a:rPr lang="en-US" altLang="en-US" sz="1000" smtClean="0">
                <a:solidFill>
                  <a:schemeClr val="bg1"/>
                </a:solidFill>
              </a:rPr>
              <a:pPr lvl="0" algn="ctr">
                <a:spcBef>
                  <a:spcPct val="0"/>
                </a:spcBef>
                <a:spcAft>
                  <a:spcPct val="0"/>
                </a:spcAft>
              </a:pPr>
              <a:t>0.3</a:t>
            </a:fld>
            <a:endParaRPr lang="en-US" sz="1000">
              <a:solidFill>
                <a:schemeClr val="bg1"/>
              </a:solidFill>
            </a:endParaRPr>
          </a:p>
        </p:txBody>
      </p:sp>
      <p:sp>
        <p:nvSpPr>
          <p:cNvPr id="62" name="Text Placeholder 3">
            <a:extLst>
              <a:ext uri="{FF2B5EF4-FFF2-40B4-BE49-F238E27FC236}">
                <a16:creationId xmlns:a16="http://schemas.microsoft.com/office/drawing/2014/main" id="{FC806D36-EB2A-7AE4-7FBC-F6A5A6AFFC1E}"/>
              </a:ext>
            </a:extLst>
          </p:cNvPr>
          <p:cNvSpPr>
            <a:spLocks noGrp="1"/>
          </p:cNvSpPr>
          <p:nvPr>
            <p:custDataLst>
              <p:tags r:id="rId28"/>
            </p:custDataLst>
          </p:nvPr>
        </p:nvSpPr>
        <p:spPr bwMode="gray">
          <a:xfrm>
            <a:off x="5611813" y="2492375"/>
            <a:ext cx="230188" cy="168275"/>
          </a:xfrm>
          <a:prstGeom prst="rect">
            <a:avLst/>
          </a:prstGeom>
          <a:noFill/>
          <a:ln>
            <a:noFill/>
          </a:ln>
          <a:effectLst/>
          <a:extLst>
            <a:ext uri="{909E8E84-426E-40DD-AFC4-6F175D3DCCD1}">
              <a14:hiddenFill xmlns:a14="http://schemas.microsoft.com/office/drawing/2010/main">
                <a:solidFill>
                  <a:srgbClr val="00AB8E"/>
                </a:solidFill>
              </a14:hiddenFill>
            </a:ext>
          </a:extLst>
        </p:spPr>
        <p:txBody>
          <a:bodyPr vert="horz" wrap="none" lIns="25400" tIns="0" rIns="2540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lgn="ctr">
              <a:spcBef>
                <a:spcPct val="0"/>
              </a:spcBef>
              <a:spcAft>
                <a:spcPct val="0"/>
              </a:spcAft>
            </a:pPr>
            <a:fld id="{C4BFE0CB-5B5B-4333-83EB-EDA7225C8E87}" type="datetime'''''''''''0''''''''''''''''''''''''''''.''''''''2'">
              <a:rPr lang="en-US" altLang="en-US" sz="1000" smtClean="0">
                <a:solidFill>
                  <a:schemeClr val="bg1"/>
                </a:solidFill>
              </a:rPr>
              <a:pPr lvl="0" algn="ctr">
                <a:spcBef>
                  <a:spcPct val="0"/>
                </a:spcBef>
                <a:spcAft>
                  <a:spcPct val="0"/>
                </a:spcAft>
              </a:pPr>
              <a:t>0.2</a:t>
            </a:fld>
            <a:endParaRPr lang="en-US" sz="1000">
              <a:solidFill>
                <a:schemeClr val="bg1"/>
              </a:solidFill>
            </a:endParaRPr>
          </a:p>
        </p:txBody>
      </p:sp>
      <p:sp>
        <p:nvSpPr>
          <p:cNvPr id="142" name="ee4pHeader1">
            <a:extLst>
              <a:ext uri="{FF2B5EF4-FFF2-40B4-BE49-F238E27FC236}">
                <a16:creationId xmlns:a16="http://schemas.microsoft.com/office/drawing/2014/main" id="{235A649D-0793-8C15-5CA5-F33799088DAD}"/>
              </a:ext>
            </a:extLst>
          </p:cNvPr>
          <p:cNvSpPr txBox="1"/>
          <p:nvPr/>
        </p:nvSpPr>
        <p:spPr>
          <a:xfrm>
            <a:off x="630000" y="1697903"/>
            <a:ext cx="5466000" cy="359498"/>
          </a:xfrm>
          <a:prstGeom prst="rect">
            <a:avLst/>
          </a:prstGeom>
          <a:noFill/>
          <a:ln cap="rnd">
            <a:noFill/>
          </a:ln>
        </p:spPr>
        <p:txBody>
          <a:bodyPr vert="horz" wrap="square" lIns="0" tIns="0" rIns="0" bIns="0" rtlCol="0" anchor="b" anchorCtr="0">
            <a:noAutofit/>
          </a:bodyPr>
          <a:lstStyle/>
          <a:p>
            <a:pPr marL="0" lvl="3"/>
            <a:r>
              <a:rPr lang="en-US" sz="1600" u="sng">
                <a:solidFill>
                  <a:srgbClr val="003865"/>
                </a:solidFill>
                <a:latin typeface="Trebuchet MS" panose="020B0603020202020204" pitchFamily="34" charset="0"/>
              </a:rPr>
              <a:t>Projected national center expenses ($M)</a:t>
            </a:r>
            <a:r>
              <a:rPr lang="en-US" sz="1600" u="sng" baseline="30000">
                <a:solidFill>
                  <a:srgbClr val="003865"/>
                </a:solidFill>
                <a:latin typeface="Trebuchet MS" panose="020B0603020202020204" pitchFamily="34" charset="0"/>
              </a:rPr>
              <a:t>1</a:t>
            </a:r>
            <a:r>
              <a:rPr lang="en-US" sz="1600" u="sng">
                <a:solidFill>
                  <a:srgbClr val="003865"/>
                </a:solidFill>
                <a:latin typeface="Trebuchet MS" panose="020B0603020202020204" pitchFamily="34" charset="0"/>
              </a:rPr>
              <a:t> </a:t>
            </a:r>
          </a:p>
        </p:txBody>
      </p:sp>
      <p:sp>
        <p:nvSpPr>
          <p:cNvPr id="153" name="ee4pContent3">
            <a:extLst>
              <a:ext uri="{FF2B5EF4-FFF2-40B4-BE49-F238E27FC236}">
                <a16:creationId xmlns:a16="http://schemas.microsoft.com/office/drawing/2014/main" id="{977EFCB2-8038-12A1-30B0-A06FABF862C2}"/>
              </a:ext>
            </a:extLst>
          </p:cNvPr>
          <p:cNvSpPr txBox="1"/>
          <p:nvPr/>
        </p:nvSpPr>
        <p:spPr>
          <a:xfrm>
            <a:off x="8087051" y="2209800"/>
            <a:ext cx="3476299" cy="3786126"/>
          </a:xfrm>
          <a:prstGeom prst="rect">
            <a:avLst/>
          </a:prstGeom>
          <a:noFill/>
          <a:ln w="9525" cap="flat" cmpd="sng" algn="ctr">
            <a:noFill/>
            <a:prstDash val="solid"/>
          </a:ln>
          <a:effectLst/>
          <a:extLst>
            <a:ext uri="{91240B29-F687-4f45-9708-019B960494DF}">
              <a14:hiddenLine xmlns:a14="http://schemas.microsoft.com/office/drawing/2010/main" xmlns=""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707372"/>
                </a:solidFill>
                <a:latin typeface="Trebuchet MS" panose="020B0603020202020204" pitchFamily="34" charset="0"/>
                <a:cs typeface="Arial" pitchFamily="34" charset="0"/>
              </a:defRPr>
            </a:lvl1pPr>
            <a:lvl2pPr marL="324000" lvl="1" indent="-216000">
              <a:buClr>
                <a:srgbClr val="003865"/>
              </a:buClr>
              <a:buSzPct val="100000"/>
              <a:buFont typeface="Trebuchet MS" panose="020B0603020202020204" pitchFamily="34" charset="0"/>
              <a:buChar char="•"/>
              <a:defRPr sz="1200">
                <a:solidFill>
                  <a:srgbClr val="707372"/>
                </a:solidFill>
                <a:latin typeface="Trebuchet MS" panose="020B0603020202020204" pitchFamily="34" charset="0"/>
              </a:defRPr>
            </a:lvl2pPr>
            <a:lvl3pPr marL="648000" lvl="2" indent="-216000">
              <a:buClr>
                <a:srgbClr val="003865"/>
              </a:buClr>
              <a:buSzPct val="100000"/>
              <a:buFont typeface="Trebuchet MS" panose="020B0603020202020204" pitchFamily="34" charset="0"/>
              <a:buChar char="–"/>
              <a:defRPr sz="1200">
                <a:solidFill>
                  <a:srgbClr val="707372"/>
                </a:solidFill>
                <a:latin typeface="Trebuchet MS" panose="020B0603020202020204" pitchFamily="34" charset="0"/>
              </a:defRPr>
            </a:lvl3pPr>
            <a:lvl4pPr marL="0" lvl="3">
              <a:buSzPct val="100000"/>
              <a:buFont typeface="Trebuchet MS" panose="020B0603020202020204" pitchFamily="34" charset="0"/>
              <a:buChar char="​"/>
              <a:defRPr sz="1600">
                <a:solidFill>
                  <a:srgbClr val="003865"/>
                </a:solidFill>
                <a:latin typeface="Trebuchet MS" panose="020B0603020202020204" pitchFamily="34" charset="0"/>
              </a:defRPr>
            </a:lvl4pPr>
            <a:lvl5pPr marL="0" lvl="4">
              <a:buSzPct val="100000"/>
              <a:buFont typeface="Trebuchet MS" panose="020B0603020202020204" pitchFamily="34" charset="0"/>
              <a:buChar char="​"/>
              <a:defRPr sz="1600" b="1">
                <a:solidFill>
                  <a:srgbClr val="707372"/>
                </a:solidFill>
                <a:latin typeface="Trebuchet MS" panose="020B0603020202020204" pitchFamily="34" charset="0"/>
              </a:defRPr>
            </a:lvl5pPr>
            <a:lvl6pPr marL="324000" lvl="5" indent="-216000">
              <a:buClr>
                <a:srgbClr val="003865"/>
              </a:buClr>
              <a:buSzPct val="100000"/>
              <a:buFont typeface="Trebuchet MS" panose="020B0603020202020204" pitchFamily="34" charset="0"/>
              <a:buChar char="•"/>
              <a:defRPr sz="1600">
                <a:solidFill>
                  <a:srgbClr val="707372"/>
                </a:solidFill>
                <a:latin typeface="Trebuchet MS" panose="020B0603020202020204" pitchFamily="34" charset="0"/>
              </a:defRPr>
            </a:lvl6pPr>
            <a:lvl7pPr marL="0" lvl="6">
              <a:buSzPct val="100000"/>
              <a:buFont typeface="Trebuchet MS" panose="020B0603020202020204" pitchFamily="34" charset="0"/>
              <a:buChar char="​"/>
              <a:defRPr sz="4400">
                <a:solidFill>
                  <a:srgbClr val="707372"/>
                </a:solidFill>
                <a:latin typeface="Trebuchet MS" panose="020B0603020202020204" pitchFamily="34" charset="0"/>
              </a:defRPr>
            </a:lvl7pPr>
            <a:lvl8pPr marL="0" lvl="7">
              <a:buSzPct val="100000"/>
              <a:buFont typeface="Trebuchet MS" panose="020B0603020202020204" pitchFamily="34" charset="0"/>
              <a:buChar char="​"/>
              <a:defRPr sz="5400">
                <a:solidFill>
                  <a:srgbClr val="003865"/>
                </a:solidFill>
                <a:latin typeface="Trebuchet MS" panose="020B0603020202020204" pitchFamily="34" charset="0"/>
              </a:defRPr>
            </a:lvl8pPr>
            <a:lvl9pPr marL="0" lvl="8">
              <a:buSzPct val="100000"/>
              <a:buFont typeface="Trebuchet MS" panose="020B0603020202020204" pitchFamily="34" charset="0"/>
              <a:buChar char="​"/>
              <a:defRPr sz="2400">
                <a:solidFill>
                  <a:srgbClr val="003865"/>
                </a:solidFill>
                <a:latin typeface="Trebuchet MS" panose="020B0603020202020204" pitchFamily="34" charset="0"/>
              </a:defRPr>
            </a:lvl9pPr>
          </a:lstStyle>
          <a:p>
            <a:r>
              <a:rPr lang="en-US" sz="1400">
                <a:solidFill>
                  <a:schemeClr val="tx1"/>
                </a:solidFill>
                <a:sym typeface="Trebuchet MS" panose="020B0603020202020204" pitchFamily="34" charset="0"/>
              </a:rPr>
              <a:t>Secure sustainable funding</a:t>
            </a:r>
            <a:r>
              <a:rPr lang="en-US" sz="1300">
                <a:solidFill>
                  <a:schemeClr val="tx1"/>
                </a:solidFill>
                <a:sym typeface="Trebuchet MS" panose="020B0603020202020204" pitchFamily="34" charset="0"/>
              </a:rPr>
              <a:t> </a:t>
            </a:r>
            <a:endParaRPr lang="en-US" sz="1300">
              <a:solidFill>
                <a:schemeClr val="accent6"/>
              </a:solidFill>
              <a:sym typeface="Trebuchet MS" panose="020B0603020202020204" pitchFamily="34" charset="0"/>
            </a:endParaRPr>
          </a:p>
          <a:p>
            <a:pPr lvl="1">
              <a:buClr>
                <a:schemeClr val="tx2"/>
              </a:buClr>
            </a:pPr>
            <a:r>
              <a:rPr lang="en-US" sz="1300">
                <a:solidFill>
                  <a:schemeClr val="tx2"/>
                </a:solidFill>
                <a:sym typeface="Trebuchet MS" panose="020B0603020202020204" pitchFamily="34" charset="0"/>
              </a:rPr>
              <a:t>Senior Manager, Govt. Relations </a:t>
            </a:r>
          </a:p>
          <a:p>
            <a:pPr lvl="1">
              <a:buClr>
                <a:schemeClr val="tx2"/>
              </a:buClr>
            </a:pPr>
            <a:r>
              <a:rPr lang="en-US" sz="1300">
                <a:solidFill>
                  <a:schemeClr val="tx2"/>
                </a:solidFill>
                <a:sym typeface="Trebuchet MS" panose="020B0603020202020204" pitchFamily="34" charset="0"/>
              </a:rPr>
              <a:t>Consultant, Grant Writing</a:t>
            </a:r>
            <a:r>
              <a:rPr lang="en-US" sz="1300" baseline="30000">
                <a:solidFill>
                  <a:schemeClr val="tx2"/>
                </a:solidFill>
                <a:sym typeface="Trebuchet MS" panose="020B0603020202020204" pitchFamily="34" charset="0"/>
              </a:rPr>
              <a:t>2 </a:t>
            </a:r>
            <a:r>
              <a:rPr lang="en-US" sz="1300">
                <a:solidFill>
                  <a:schemeClr val="tx2"/>
                </a:solidFill>
                <a:sym typeface="Trebuchet MS" panose="020B0603020202020204" pitchFamily="34" charset="0"/>
              </a:rPr>
              <a:t>(0.53 FTE) </a:t>
            </a:r>
            <a:endParaRPr lang="en-US" sz="1300" baseline="30000">
              <a:solidFill>
                <a:schemeClr val="tx2"/>
              </a:solidFill>
              <a:sym typeface="Trebuchet MS" panose="020B0603020202020204" pitchFamily="34" charset="0"/>
            </a:endParaRPr>
          </a:p>
          <a:p>
            <a:endParaRPr lang="en-US" sz="1400">
              <a:solidFill>
                <a:schemeClr val="tx1"/>
              </a:solidFill>
              <a:sym typeface="Trebuchet MS" panose="020B0603020202020204" pitchFamily="34" charset="0"/>
            </a:endParaRPr>
          </a:p>
          <a:p>
            <a:r>
              <a:rPr lang="en-US" sz="1400">
                <a:solidFill>
                  <a:schemeClr val="tx1"/>
                </a:solidFill>
                <a:sym typeface="Trebuchet MS" panose="020B0603020202020204" pitchFamily="34" charset="0"/>
              </a:rPr>
              <a:t>Scaling through continuous improvement</a:t>
            </a:r>
          </a:p>
          <a:p>
            <a:pPr lvl="1">
              <a:buClr>
                <a:schemeClr val="tx2"/>
              </a:buClr>
            </a:pPr>
            <a:r>
              <a:rPr lang="en-US" sz="1300">
                <a:solidFill>
                  <a:schemeClr val="tx2"/>
                </a:solidFill>
                <a:sym typeface="Trebuchet MS" panose="020B0603020202020204" pitchFamily="34" charset="0"/>
              </a:rPr>
              <a:t>Manager, Fidelity &amp; Q/A </a:t>
            </a:r>
          </a:p>
          <a:p>
            <a:pPr lvl="1">
              <a:buClr>
                <a:schemeClr val="tx2"/>
              </a:buClr>
            </a:pPr>
            <a:r>
              <a:rPr lang="en-US" sz="1300">
                <a:solidFill>
                  <a:schemeClr val="tx2"/>
                </a:solidFill>
                <a:sym typeface="Trebuchet MS" panose="020B0603020202020204" pitchFamily="34" charset="0"/>
              </a:rPr>
              <a:t>Manager, </a:t>
            </a:r>
            <a:r>
              <a:rPr lang="en-US" sz="1300" err="1">
                <a:solidFill>
                  <a:schemeClr val="tx2"/>
                </a:solidFill>
                <a:sym typeface="Trebuchet MS" panose="020B0603020202020204" pitchFamily="34" charset="0"/>
              </a:rPr>
              <a:t>HBCC</a:t>
            </a:r>
            <a:r>
              <a:rPr lang="en-US" sz="1300">
                <a:solidFill>
                  <a:schemeClr val="tx2"/>
                </a:solidFill>
                <a:sym typeface="Trebuchet MS" panose="020B0603020202020204" pitchFamily="34" charset="0"/>
              </a:rPr>
              <a:t> Data Support &amp; Training </a:t>
            </a:r>
          </a:p>
          <a:p>
            <a:pPr marL="432000" lvl="2" indent="0">
              <a:buClr>
                <a:schemeClr val="tx2"/>
              </a:buClr>
              <a:buNone/>
            </a:pPr>
            <a:endParaRPr lang="en-US" sz="1300">
              <a:solidFill>
                <a:schemeClr val="accent2"/>
              </a:solidFill>
              <a:sym typeface="Trebuchet MS" panose="020B0603020202020204" pitchFamily="34" charset="0"/>
            </a:endParaRPr>
          </a:p>
          <a:p>
            <a:r>
              <a:rPr lang="en-US" sz="1400">
                <a:solidFill>
                  <a:schemeClr val="tx1"/>
                </a:solidFill>
                <a:sym typeface="Trebuchet MS" panose="020B0603020202020204" pitchFamily="34" charset="0"/>
              </a:rPr>
              <a:t>Increase investment in research</a:t>
            </a:r>
          </a:p>
          <a:p>
            <a:pPr lvl="1">
              <a:buClr>
                <a:schemeClr val="tx2"/>
              </a:buClr>
            </a:pPr>
            <a:r>
              <a:rPr lang="en-US" sz="1300">
                <a:solidFill>
                  <a:schemeClr val="accent6"/>
                </a:solidFill>
                <a:sym typeface="Trebuchet MS" panose="020B0603020202020204" pitchFamily="34" charset="0"/>
              </a:rPr>
              <a:t>$500k one-time tech investment between '24-'26 (10% accelerated tech category growth)</a:t>
            </a:r>
          </a:p>
          <a:p>
            <a:pPr lvl="1">
              <a:buClr>
                <a:schemeClr val="tx2"/>
              </a:buClr>
            </a:pPr>
            <a:r>
              <a:rPr lang="en-US" sz="1300">
                <a:solidFill>
                  <a:schemeClr val="accent2"/>
                </a:solidFill>
                <a:sym typeface="Trebuchet MS" panose="020B0603020202020204" pitchFamily="34" charset="0"/>
              </a:rPr>
              <a:t>$1m one-time third-party research spend between '24-'26</a:t>
            </a:r>
          </a:p>
          <a:p>
            <a:pPr marL="108000" lvl="1" indent="0">
              <a:spcAft>
                <a:spcPts val="600"/>
              </a:spcAft>
              <a:buClr>
                <a:srgbClr val="003865">
                  <a:lumMod val="100000"/>
                </a:srgbClr>
              </a:buClr>
              <a:buNone/>
            </a:pPr>
            <a:endParaRPr lang="en-US" sz="1300">
              <a:solidFill>
                <a:srgbClr val="003865"/>
              </a:solidFill>
              <a:sym typeface="Trebuchet MS" panose="020B0603020202020204" pitchFamily="34" charset="0"/>
            </a:endParaRPr>
          </a:p>
          <a:p>
            <a:pPr lvl="1">
              <a:spcAft>
                <a:spcPts val="600"/>
              </a:spcAft>
              <a:buClr>
                <a:srgbClr val="003865">
                  <a:lumMod val="100000"/>
                </a:srgbClr>
              </a:buClr>
            </a:pPr>
            <a:endParaRPr lang="en-US" sz="1300">
              <a:solidFill>
                <a:srgbClr val="707372">
                  <a:lumMod val="100000"/>
                </a:srgbClr>
              </a:solidFill>
              <a:sym typeface="Trebuchet MS" panose="020B0603020202020204" pitchFamily="34" charset="0"/>
            </a:endParaRPr>
          </a:p>
        </p:txBody>
      </p:sp>
      <p:sp>
        <p:nvSpPr>
          <p:cNvPr id="154" name="ee4pHeader3">
            <a:extLst>
              <a:ext uri="{FF2B5EF4-FFF2-40B4-BE49-F238E27FC236}">
                <a16:creationId xmlns:a16="http://schemas.microsoft.com/office/drawing/2014/main" id="{38EF9901-456D-20EF-1CC2-5E33774E8CCD}"/>
              </a:ext>
            </a:extLst>
          </p:cNvPr>
          <p:cNvSpPr txBox="1"/>
          <p:nvPr/>
        </p:nvSpPr>
        <p:spPr>
          <a:xfrm>
            <a:off x="8087051" y="1707861"/>
            <a:ext cx="3476299" cy="349540"/>
          </a:xfrm>
          <a:prstGeom prst="rect">
            <a:avLst/>
          </a:prstGeom>
          <a:solidFill>
            <a:srgbClr val="003865"/>
          </a:solidFill>
          <a:ln cap="rnd">
            <a:noFill/>
          </a:ln>
        </p:spPr>
        <p:txBody>
          <a:bodyPr vert="horz" wrap="square" lIns="0" tIns="0" rIns="0" bIns="0" rtlCol="0" anchor="ctr" anchorCtr="0">
            <a:noAutofit/>
          </a:bodyPr>
          <a:lstStyle>
            <a:defPPr>
              <a:defRPr lang="en-US"/>
            </a:defPPr>
            <a:lvl4pPr lvl="3" algn="ctr">
              <a:defRPr sz="2000" b="1">
                <a:solidFill>
                  <a:schemeClr val="bg1"/>
                </a:solidFill>
                <a:latin typeface="Trebuchet MS" panose="020B0603020202020204" pitchFamily="34" charset="0"/>
              </a:defRPr>
            </a:lvl4pPr>
          </a:lstStyle>
          <a:p>
            <a:pPr marL="0" lvl="3">
              <a:buSzPts val="2000"/>
            </a:pPr>
            <a:r>
              <a:rPr lang="en-US" sz="1600" b="0"/>
              <a:t>Key assumptions for 2023</a:t>
            </a:r>
          </a:p>
        </p:txBody>
      </p:sp>
      <p:grpSp>
        <p:nvGrpSpPr>
          <p:cNvPr id="155" name="Group 154">
            <a:extLst>
              <a:ext uri="{FF2B5EF4-FFF2-40B4-BE49-F238E27FC236}">
                <a16:creationId xmlns:a16="http://schemas.microsoft.com/office/drawing/2014/main" id="{1B2F2F74-8DE7-FDAC-8D7E-CE943FED07FE}"/>
              </a:ext>
            </a:extLst>
          </p:cNvPr>
          <p:cNvGrpSpPr/>
          <p:nvPr/>
        </p:nvGrpSpPr>
        <p:grpSpPr>
          <a:xfrm>
            <a:off x="7552661" y="2081213"/>
            <a:ext cx="306171" cy="4079081"/>
            <a:chOff x="5942914" y="2081213"/>
            <a:chExt cx="306171" cy="4079081"/>
          </a:xfrm>
        </p:grpSpPr>
        <p:cxnSp>
          <p:nvCxnSpPr>
            <p:cNvPr id="156" name="Straight Connector 155">
              <a:extLst>
                <a:ext uri="{FF2B5EF4-FFF2-40B4-BE49-F238E27FC236}">
                  <a16:creationId xmlns:a16="http://schemas.microsoft.com/office/drawing/2014/main" id="{1F7E83DE-9A3D-A2DF-9ADE-24394952A6F7}"/>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11A9CEA3-BD00-E17C-5C91-B1FDEE3B3DB8}"/>
                </a:ext>
              </a:extLst>
            </p:cNvPr>
            <p:cNvGrpSpPr/>
            <p:nvPr/>
          </p:nvGrpSpPr>
          <p:grpSpPr>
            <a:xfrm>
              <a:off x="5942914" y="3967299"/>
              <a:ext cx="306171" cy="306910"/>
              <a:chOff x="5937564" y="3833745"/>
              <a:chExt cx="306171" cy="306910"/>
            </a:xfrm>
          </p:grpSpPr>
          <p:sp>
            <p:nvSpPr>
              <p:cNvPr id="158" name="Freeform 94">
                <a:extLst>
                  <a:ext uri="{FF2B5EF4-FFF2-40B4-BE49-F238E27FC236}">
                    <a16:creationId xmlns:a16="http://schemas.microsoft.com/office/drawing/2014/main" id="{E6DB0AF8-E0A5-F55B-B83A-211257EC76C3}"/>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159" name="Freeform 95">
                <a:extLst>
                  <a:ext uri="{FF2B5EF4-FFF2-40B4-BE49-F238E27FC236}">
                    <a16:creationId xmlns:a16="http://schemas.microsoft.com/office/drawing/2014/main" id="{A192B581-0205-CD5F-F72C-3E0ED22A9679}"/>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166" name="TextBox 165">
            <a:extLst>
              <a:ext uri="{FF2B5EF4-FFF2-40B4-BE49-F238E27FC236}">
                <a16:creationId xmlns:a16="http://schemas.microsoft.com/office/drawing/2014/main" id="{629538A5-618D-B1C6-A5DD-0EFD73CF8E9C}"/>
              </a:ext>
            </a:extLst>
          </p:cNvPr>
          <p:cNvSpPr txBox="1"/>
          <p:nvPr/>
        </p:nvSpPr>
        <p:spPr>
          <a:xfrm>
            <a:off x="7959164" y="5185649"/>
            <a:ext cx="3604187" cy="523220"/>
          </a:xfrm>
          <a:prstGeom prst="rect">
            <a:avLst/>
          </a:prstGeom>
          <a:solidFill>
            <a:srgbClr val="F2F2F2"/>
          </a:solidFill>
          <a:ln w="9525" cap="rnd" cmpd="sng" algn="ctr">
            <a:solidFill>
              <a:schemeClr val="tx1"/>
            </a:solidFill>
            <a:prstDash val="sysDot"/>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rgbClr val="2E3558"/>
                </a:solidFill>
              </a:rPr>
              <a:t>~$2.8M total investment </a:t>
            </a:r>
          </a:p>
          <a:p>
            <a:pPr algn="ctr"/>
            <a:r>
              <a:rPr lang="en-US" sz="1200" b="1" i="1">
                <a:solidFill>
                  <a:srgbClr val="004F8E"/>
                </a:solidFill>
              </a:rPr>
              <a:t>Saving remaining $2.2M for future investment</a:t>
            </a:r>
          </a:p>
        </p:txBody>
      </p:sp>
      <p:graphicFrame>
        <p:nvGraphicFramePr>
          <p:cNvPr id="23" name="Table 22">
            <a:extLst>
              <a:ext uri="{FF2B5EF4-FFF2-40B4-BE49-F238E27FC236}">
                <a16:creationId xmlns:a16="http://schemas.microsoft.com/office/drawing/2014/main" id="{34FB352D-140A-3EB2-7282-D3B2BC9B3880}"/>
              </a:ext>
            </a:extLst>
          </p:cNvPr>
          <p:cNvGraphicFramePr>
            <a:graphicFrameLocks noGrp="1"/>
          </p:cNvGraphicFramePr>
          <p:nvPr>
            <p:extLst>
              <p:ext uri="{D42A27DB-BD31-4B8C-83A1-F6EECF244321}">
                <p14:modId xmlns:p14="http://schemas.microsoft.com/office/powerpoint/2010/main" val="1950363620"/>
              </p:ext>
            </p:extLst>
          </p:nvPr>
        </p:nvGraphicFramePr>
        <p:xfrm>
          <a:off x="288758" y="4299674"/>
          <a:ext cx="7009501" cy="1217084"/>
        </p:xfrm>
        <a:graphic>
          <a:graphicData uri="http://schemas.openxmlformats.org/drawingml/2006/table">
            <a:tbl>
              <a:tblPr firstRow="1">
                <a:tableStyleId>{2D5ABB26-0587-4C30-8999-92F81FD0307C}</a:tableStyleId>
              </a:tblPr>
              <a:tblGrid>
                <a:gridCol w="1867431">
                  <a:extLst>
                    <a:ext uri="{9D8B030D-6E8A-4147-A177-3AD203B41FA5}">
                      <a16:colId xmlns:a16="http://schemas.microsoft.com/office/drawing/2014/main" val="20000"/>
                    </a:ext>
                  </a:extLst>
                </a:gridCol>
                <a:gridCol w="1504554">
                  <a:extLst>
                    <a:ext uri="{9D8B030D-6E8A-4147-A177-3AD203B41FA5}">
                      <a16:colId xmlns:a16="http://schemas.microsoft.com/office/drawing/2014/main" val="20002"/>
                    </a:ext>
                  </a:extLst>
                </a:gridCol>
                <a:gridCol w="1490514">
                  <a:extLst>
                    <a:ext uri="{9D8B030D-6E8A-4147-A177-3AD203B41FA5}">
                      <a16:colId xmlns:a16="http://schemas.microsoft.com/office/drawing/2014/main" val="20003"/>
                    </a:ext>
                  </a:extLst>
                </a:gridCol>
                <a:gridCol w="1404909">
                  <a:extLst>
                    <a:ext uri="{9D8B030D-6E8A-4147-A177-3AD203B41FA5}">
                      <a16:colId xmlns:a16="http://schemas.microsoft.com/office/drawing/2014/main" val="20004"/>
                    </a:ext>
                  </a:extLst>
                </a:gridCol>
                <a:gridCol w="742093">
                  <a:extLst>
                    <a:ext uri="{9D8B030D-6E8A-4147-A177-3AD203B41FA5}">
                      <a16:colId xmlns:a16="http://schemas.microsoft.com/office/drawing/2014/main" val="3180445934"/>
                    </a:ext>
                  </a:extLst>
                </a:gridCol>
              </a:tblGrid>
              <a:tr h="3042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i="0" u="none">
                          <a:solidFill>
                            <a:srgbClr val="6E6F73"/>
                          </a:solidFill>
                          <a:latin typeface="Trebuchet MS" panose="020B0603020202020204" pitchFamily="34" charset="0"/>
                        </a:rPr>
                        <a:t>People &amp; Prof. Dev.</a:t>
                      </a:r>
                    </a:p>
                  </a:txBody>
                  <a:tcPr marL="45720" marR="45720" anchor="ctr">
                    <a:lnT w="6350" cap="flat" cmpd="sng" algn="ctr">
                      <a:solidFill>
                        <a:schemeClr val="bg1"/>
                      </a:solidFill>
                      <a:prstDash val="sysDot"/>
                      <a:round/>
                      <a:headEnd type="none" w="med" len="med"/>
                      <a:tailEnd type="none" w="med" len="med"/>
                    </a:lnT>
                    <a:lnB>
                      <a:noFill/>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$144,000</a:t>
                      </a:r>
                    </a:p>
                  </a:txBody>
                  <a:tcPr marL="45720" marR="45720" anchor="ctr">
                    <a:lnT w="12700" cap="flat" cmpd="sng" algn="ctr">
                      <a:noFill/>
                      <a:prstDash val="sysDash"/>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algn="ctr" defTabSz="914400" rtl="0" eaLnBrk="1" latinLnBrk="0" hangingPunct="1"/>
                      <a:endParaRPr lang="en-US" sz="1100" b="0" i="0" u="none" kern="1200">
                        <a:solidFill>
                          <a:schemeClr val="tx1">
                            <a:lumMod val="100000"/>
                          </a:schemeClr>
                        </a:solidFill>
                        <a:latin typeface="Trebuchet MS" panose="020B0603020202020204" pitchFamily="34" charset="0"/>
                        <a:ea typeface="+mn-ea"/>
                        <a:cs typeface="+mn-cs"/>
                      </a:endParaRPr>
                    </a:p>
                  </a:txBody>
                  <a:tcPr marL="45720" marR="45720" anchor="ctr">
                    <a:lnT w="12700" cap="flat" cmpd="sng" algn="ctr">
                      <a:noFill/>
                      <a:prstDash val="sysDash"/>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0" i="0" u="none" kern="1200">
                        <a:solidFill>
                          <a:schemeClr val="tx1">
                            <a:lumMod val="100000"/>
                          </a:schemeClr>
                        </a:solidFill>
                        <a:latin typeface="Trebuchet MS" panose="020B0603020202020204" pitchFamily="34" charset="0"/>
                        <a:ea typeface="+mn-ea"/>
                        <a:cs typeface="+mn-cs"/>
                      </a:endParaRPr>
                    </a:p>
                  </a:txBody>
                  <a:tcPr marL="45720" marR="45720" anchor="ctr">
                    <a:lnT w="12700" cap="flat" cmpd="sng" algn="ctr">
                      <a:noFill/>
                      <a:prstDash val="sysDash"/>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u="none" kern="1200">
                          <a:solidFill>
                            <a:srgbClr val="295E7E"/>
                          </a:solidFill>
                          <a:latin typeface="Trebuchet MS" panose="020B0603020202020204" pitchFamily="34" charset="0"/>
                          <a:ea typeface="+mn-ea"/>
                          <a:cs typeface="+mn-cs"/>
                        </a:rPr>
                        <a:t>~$144K</a:t>
                      </a:r>
                    </a:p>
                  </a:txBody>
                  <a:tcPr marL="45720" marR="45720" anchor="ctr">
                    <a:lnR>
                      <a:noFill/>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0726976"/>
                  </a:ext>
                </a:extLst>
              </a:tr>
              <a:tr h="3042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i="0" u="none">
                          <a:solidFill>
                            <a:srgbClr val="3EAD92"/>
                          </a:solidFill>
                          <a:latin typeface="Trebuchet MS" panose="020B0603020202020204" pitchFamily="34" charset="0"/>
                        </a:rPr>
                        <a:t>Tech investment</a:t>
                      </a:r>
                    </a:p>
                  </a:txBody>
                  <a:tcPr marL="45720" marR="45720" anchor="ctr">
                    <a:lnT w="6350" cap="flat" cmpd="sng" algn="ctr">
                      <a:noFill/>
                      <a:prstDash val="sysDot"/>
                      <a:round/>
                      <a:headEnd type="none" w="med" len="med"/>
                      <a:tailEnd type="none" w="med" len="med"/>
                    </a:lnT>
                    <a:lnB>
                      <a:noFill/>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$200,000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$150,000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$150,000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u="none" kern="1200">
                          <a:solidFill>
                            <a:srgbClr val="295E7E"/>
                          </a:solidFill>
                          <a:latin typeface="Trebuchet MS" panose="020B0603020202020204" pitchFamily="34" charset="0"/>
                          <a:ea typeface="+mn-ea"/>
                          <a:cs typeface="+mn-cs"/>
                        </a:rPr>
                        <a:t>$500K</a:t>
                      </a:r>
                    </a:p>
                  </a:txBody>
                  <a:tcPr marL="45720" marR="45720" anchor="ctr">
                    <a:lnR>
                      <a:noFill/>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446060"/>
                  </a:ext>
                </a:extLst>
              </a:tr>
              <a:tr h="3042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i="0" u="none">
                          <a:solidFill>
                            <a:schemeClr val="accent2"/>
                          </a:solidFill>
                          <a:latin typeface="Trebuchet MS" panose="020B0603020202020204" pitchFamily="34" charset="0"/>
                        </a:rPr>
                        <a:t>3P Research</a:t>
                      </a:r>
                    </a:p>
                  </a:txBody>
                  <a:tcPr marL="45720" marR="45720" anchor="ctr">
                    <a:lnT w="6350" cap="flat" cmpd="sng" algn="ctr">
                      <a:noFill/>
                      <a:prstDash val="sysDot"/>
                      <a:round/>
                      <a:headEnd type="none" w="med" len="med"/>
                      <a:tailEnd type="none" w="med" len="med"/>
                    </a:lnT>
                    <a:lnB>
                      <a:noFill/>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$525,000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$275,000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kern="1200">
                          <a:solidFill>
                            <a:schemeClr val="tx1">
                              <a:lumMod val="100000"/>
                            </a:schemeClr>
                          </a:solidFill>
                          <a:latin typeface="Trebuchet MS" panose="020B0603020202020204" pitchFamily="34" charset="0"/>
                          <a:ea typeface="+mn-ea"/>
                          <a:cs typeface="+mn-cs"/>
                        </a:rPr>
                        <a:t>$200,000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u="none" kern="1200">
                          <a:solidFill>
                            <a:srgbClr val="295E7E"/>
                          </a:solidFill>
                          <a:latin typeface="Trebuchet MS" panose="020B0603020202020204" pitchFamily="34" charset="0"/>
                          <a:ea typeface="+mn-ea"/>
                          <a:cs typeface="+mn-cs"/>
                        </a:rPr>
                        <a:t>$1M</a:t>
                      </a:r>
                    </a:p>
                  </a:txBody>
                  <a:tcPr marL="45720" marR="45720" anchor="ctr">
                    <a:lnR>
                      <a:noFill/>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0359380"/>
                  </a:ext>
                </a:extLst>
              </a:tr>
              <a:tr h="3042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i="0" u="none">
                          <a:solidFill>
                            <a:schemeClr val="accent1"/>
                          </a:solidFill>
                          <a:latin typeface="Trebuchet MS" panose="020B0603020202020204" pitchFamily="34" charset="0"/>
                        </a:rPr>
                        <a:t>3.53 New FTEs </a:t>
                      </a:r>
                    </a:p>
                  </a:txBody>
                  <a:tcPr marL="45720" marR="45720" anchor="ctr">
                    <a:lnT w="6350" cap="flat" cmpd="sng" algn="ctr">
                      <a:noFill/>
                      <a:prstDash val="sysDot"/>
                      <a:round/>
                      <a:headEnd type="none" w="med" len="med"/>
                      <a:tailEnd type="none" w="med" len="med"/>
                    </a:lnT>
                    <a:lnB>
                      <a:noFill/>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$207,500</a:t>
                      </a:r>
                      <a:r>
                        <a:rPr lang="en-US" sz="1100" b="0" i="0" u="none" kern="1200" baseline="30000">
                          <a:solidFill>
                            <a:schemeClr val="tx1">
                              <a:lumMod val="100000"/>
                            </a:schemeClr>
                          </a:solidFill>
                          <a:latin typeface="Trebuchet MS" panose="020B0603020202020204" pitchFamily="34" charset="0"/>
                          <a:ea typeface="+mn-ea"/>
                          <a:cs typeface="+mn-cs"/>
                        </a:rPr>
                        <a:t>3</a:t>
                      </a:r>
                      <a:r>
                        <a:rPr lang="en-US" sz="1100" b="0" i="0" u="none" kern="1200">
                          <a:solidFill>
                            <a:schemeClr val="tx1">
                              <a:lumMod val="100000"/>
                            </a:schemeClr>
                          </a:solidFill>
                          <a:latin typeface="Trebuchet MS" panose="020B0603020202020204" pitchFamily="34" charset="0"/>
                          <a:ea typeface="+mn-ea"/>
                          <a:cs typeface="+mn-cs"/>
                        </a:rPr>
                        <a:t> </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$435,750</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algn="ctr" defTabSz="914400" rtl="0" eaLnBrk="1" latinLnBrk="0" hangingPunct="1"/>
                      <a:r>
                        <a:rPr lang="en-US" sz="1100" b="0" i="0" u="none" kern="1200">
                          <a:solidFill>
                            <a:schemeClr val="tx1">
                              <a:lumMod val="100000"/>
                            </a:schemeClr>
                          </a:solidFill>
                          <a:latin typeface="Trebuchet MS" panose="020B0603020202020204" pitchFamily="34" charset="0"/>
                          <a:ea typeface="+mn-ea"/>
                          <a:cs typeface="+mn-cs"/>
                        </a:rPr>
                        <a:t>$457,538</a:t>
                      </a:r>
                    </a:p>
                  </a:txBody>
                  <a:tcPr marL="45720" marR="4572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u="none" kern="1200">
                          <a:solidFill>
                            <a:srgbClr val="295E7E"/>
                          </a:solidFill>
                          <a:latin typeface="Trebuchet MS" panose="020B0603020202020204" pitchFamily="34" charset="0"/>
                          <a:ea typeface="+mn-ea"/>
                          <a:cs typeface="+mn-cs"/>
                        </a:rPr>
                        <a:t>~$1.1M</a:t>
                      </a:r>
                    </a:p>
                  </a:txBody>
                  <a:tcPr marL="45720" marR="45720" anchor="ctr">
                    <a:lnR>
                      <a:noFill/>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2191426"/>
                  </a:ext>
                </a:extLst>
              </a:tr>
            </a:tbl>
          </a:graphicData>
        </a:graphic>
      </p:graphicFrame>
      <p:sp>
        <p:nvSpPr>
          <p:cNvPr id="129" name="ee4pFootnotes">
            <a:extLst>
              <a:ext uri="{FF2B5EF4-FFF2-40B4-BE49-F238E27FC236}">
                <a16:creationId xmlns:a16="http://schemas.microsoft.com/office/drawing/2014/main" id="{6C89B1AE-F575-6C89-F790-CC2558939BB0}"/>
              </a:ext>
            </a:extLst>
          </p:cNvPr>
          <p:cNvSpPr>
            <a:spLocks noChangeArrowheads="1"/>
          </p:cNvSpPr>
          <p:nvPr/>
        </p:nvSpPr>
        <p:spPr bwMode="auto">
          <a:xfrm>
            <a:off x="638175" y="6259487"/>
            <a:ext cx="10448925" cy="5539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latin typeface="Trebuchet MS" panose="020B0603020202020204" pitchFamily="34" charset="0"/>
                <a:cs typeface="Arial" pitchFamily="34" charset="0"/>
              </a:rPr>
              <a:t>Note: 5% annual growth rate used in base cost scenario to reflect YoY increase in costs due to COL inflation. 5% (salary), 10% (tech), annual growth rate used in additional investment); one-time people ($120,000) and professional development ($24,000) investment for all 24 NC employees included in FY24 operational expense; </a:t>
            </a:r>
          </a:p>
          <a:p>
            <a:pPr>
              <a:lnSpc>
                <a:spcPct val="90000"/>
              </a:lnSpc>
            </a:pPr>
            <a:r>
              <a:rPr lang="en-US" sz="1000">
                <a:solidFill>
                  <a:schemeClr val="bg1">
                    <a:lumMod val="50000"/>
                  </a:schemeClr>
                </a:solidFill>
                <a:latin typeface="Trebuchet MS" panose="020B0603020202020204" pitchFamily="34" charset="0"/>
                <a:cs typeface="Arial" pitchFamily="34" charset="0"/>
              </a:rPr>
              <a:t>1. Numbers shown have been rounded to their nearest tenth; 2. External consultant, Grant Writing counted as 0.53 FTE (Associate) in projections (Annual salary = $50,000); 3. Only counting 6-month employment for all new FTEs in FY24; 4. Includes one-time tech investment and 10% accelerated category growth applied to baseline tech spend</a:t>
            </a:r>
          </a:p>
        </p:txBody>
      </p:sp>
      <p:sp>
        <p:nvSpPr>
          <p:cNvPr id="53" name="TextBox 52">
            <a:extLst>
              <a:ext uri="{FF2B5EF4-FFF2-40B4-BE49-F238E27FC236}">
                <a16:creationId xmlns:a16="http://schemas.microsoft.com/office/drawing/2014/main" id="{EC79BF4A-7A06-4FBF-EECC-BAF82917A22C}"/>
              </a:ext>
            </a:extLst>
          </p:cNvPr>
          <p:cNvSpPr txBox="1"/>
          <p:nvPr/>
        </p:nvSpPr>
        <p:spPr>
          <a:xfrm>
            <a:off x="6574004" y="4083715"/>
            <a:ext cx="581025" cy="30797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400">
                <a:solidFill>
                  <a:schemeClr val="tx1"/>
                </a:solidFill>
              </a:rPr>
              <a:t>Total</a:t>
            </a:r>
          </a:p>
        </p:txBody>
      </p:sp>
      <p:sp>
        <p:nvSpPr>
          <p:cNvPr id="382" name="Rectangle 381">
            <a:extLst>
              <a:ext uri="{FF2B5EF4-FFF2-40B4-BE49-F238E27FC236}">
                <a16:creationId xmlns:a16="http://schemas.microsoft.com/office/drawing/2014/main" id="{9AB2D30A-B2D3-B9B0-476B-C2F309296644}"/>
              </a:ext>
            </a:extLst>
          </p:cNvPr>
          <p:cNvSpPr/>
          <p:nvPr>
            <p:custDataLst>
              <p:tags r:id="rId29"/>
            </p:custDataLst>
          </p:nvPr>
        </p:nvSpPr>
        <p:spPr bwMode="gray">
          <a:xfrm>
            <a:off x="1547813" y="5753100"/>
            <a:ext cx="214313" cy="160338"/>
          </a:xfrm>
          <a:prstGeom prst="rect">
            <a:avLst/>
          </a:prstGeom>
          <a:solidFill>
            <a:srgbClr val="848886"/>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72" name="Rectangle 171">
            <a:extLst>
              <a:ext uri="{FF2B5EF4-FFF2-40B4-BE49-F238E27FC236}">
                <a16:creationId xmlns:a16="http://schemas.microsoft.com/office/drawing/2014/main" id="{89DF0B00-D913-8806-242C-6B6F40B54F62}"/>
              </a:ext>
            </a:extLst>
          </p:cNvPr>
          <p:cNvSpPr/>
          <p:nvPr>
            <p:custDataLst>
              <p:tags r:id="rId30"/>
            </p:custDataLst>
          </p:nvPr>
        </p:nvSpPr>
        <p:spPr bwMode="gray">
          <a:xfrm>
            <a:off x="3313113" y="5753100"/>
            <a:ext cx="214313" cy="160338"/>
          </a:xfrm>
          <a:prstGeom prst="rect">
            <a:avLst/>
          </a:prstGeom>
          <a:solidFill>
            <a:srgbClr val="00AB8E"/>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73" name="Rectangle 172">
            <a:extLst>
              <a:ext uri="{FF2B5EF4-FFF2-40B4-BE49-F238E27FC236}">
                <a16:creationId xmlns:a16="http://schemas.microsoft.com/office/drawing/2014/main" id="{3128FB06-A6A7-312A-24A4-7F8956FD79A9}"/>
              </a:ext>
            </a:extLst>
          </p:cNvPr>
          <p:cNvSpPr/>
          <p:nvPr>
            <p:custDataLst>
              <p:tags r:id="rId31"/>
            </p:custDataLst>
          </p:nvPr>
        </p:nvSpPr>
        <p:spPr bwMode="gray">
          <a:xfrm>
            <a:off x="6075363" y="5753100"/>
            <a:ext cx="214313" cy="160338"/>
          </a:xfrm>
          <a:prstGeom prst="rect">
            <a:avLst/>
          </a:prstGeom>
          <a:solidFill>
            <a:schemeClr val="accent1"/>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66" name="Rectangle 65">
            <a:extLst>
              <a:ext uri="{FF2B5EF4-FFF2-40B4-BE49-F238E27FC236}">
                <a16:creationId xmlns:a16="http://schemas.microsoft.com/office/drawing/2014/main" id="{039B4DD3-4444-35AD-F1B5-518C42BC5D8C}"/>
              </a:ext>
            </a:extLst>
          </p:cNvPr>
          <p:cNvSpPr/>
          <p:nvPr>
            <p:custDataLst>
              <p:tags r:id="rId32"/>
            </p:custDataLst>
          </p:nvPr>
        </p:nvSpPr>
        <p:spPr bwMode="gray">
          <a:xfrm>
            <a:off x="4894263" y="5753100"/>
            <a:ext cx="214313" cy="160338"/>
          </a:xfrm>
          <a:prstGeom prst="rect">
            <a:avLst/>
          </a:prstGeom>
          <a:solidFill>
            <a:srgbClr val="007ADE"/>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379" name="Text Placeholder 3">
            <a:extLst>
              <a:ext uri="{FF2B5EF4-FFF2-40B4-BE49-F238E27FC236}">
                <a16:creationId xmlns:a16="http://schemas.microsoft.com/office/drawing/2014/main" id="{AF096835-E7D2-5BE8-5869-2017BEF598FF}"/>
              </a:ext>
            </a:extLst>
          </p:cNvPr>
          <p:cNvSpPr>
            <a:spLocks noGrp="1"/>
          </p:cNvSpPr>
          <p:nvPr>
            <p:custDataLst>
              <p:tags r:id="rId33"/>
            </p:custDataLst>
          </p:nvPr>
        </p:nvSpPr>
        <p:spPr bwMode="gray">
          <a:xfrm>
            <a:off x="1812925" y="5734050"/>
            <a:ext cx="1398588" cy="2016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spcBef>
                <a:spcPct val="0"/>
              </a:spcBef>
              <a:spcAft>
                <a:spcPct val="0"/>
              </a:spcAft>
            </a:pPr>
            <a:r>
              <a:rPr lang="en-US"/>
              <a:t>Operational expense</a:t>
            </a:r>
          </a:p>
        </p:txBody>
      </p:sp>
      <p:sp>
        <p:nvSpPr>
          <p:cNvPr id="51" name="Text Placeholder 3">
            <a:extLst>
              <a:ext uri="{FF2B5EF4-FFF2-40B4-BE49-F238E27FC236}">
                <a16:creationId xmlns:a16="http://schemas.microsoft.com/office/drawing/2014/main" id="{5C3E96F6-6C02-6D8D-D979-BFD6DD417D97}"/>
              </a:ext>
            </a:extLst>
          </p:cNvPr>
          <p:cNvSpPr>
            <a:spLocks noGrp="1"/>
          </p:cNvSpPr>
          <p:nvPr>
            <p:custDataLst>
              <p:tags r:id="rId34"/>
            </p:custDataLst>
          </p:nvPr>
        </p:nvSpPr>
        <p:spPr bwMode="gray">
          <a:xfrm>
            <a:off x="3578225" y="5734050"/>
            <a:ext cx="1214438" cy="2016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spcBef>
                <a:spcPct val="0"/>
              </a:spcBef>
              <a:spcAft>
                <a:spcPct val="0"/>
              </a:spcAft>
            </a:pPr>
            <a:fld id="{D42C34E6-3693-4766-8FCB-CD14BC736076}" type="datetime'Te''''''''''c''h'' inv''''''''''''e''''''''s''''tm''''ent'''">
              <a:rPr lang="en-US" altLang="en-US" smtClean="0"/>
              <a:pPr lvl="0">
                <a:spcBef>
                  <a:spcPct val="0"/>
                </a:spcBef>
                <a:spcAft>
                  <a:spcPct val="0"/>
                </a:spcAft>
              </a:pPr>
              <a:t>Tech investment</a:t>
            </a:fld>
            <a:r>
              <a:rPr lang="en-US" altLang="en-US" baseline="30000"/>
              <a:t>4</a:t>
            </a:r>
            <a:r>
              <a:rPr lang="en-US" altLang="en-US"/>
              <a:t> </a:t>
            </a:r>
            <a:endParaRPr lang="en-US"/>
          </a:p>
        </p:txBody>
      </p:sp>
      <p:sp>
        <p:nvSpPr>
          <p:cNvPr id="65" name="Text Placeholder 3">
            <a:extLst>
              <a:ext uri="{FF2B5EF4-FFF2-40B4-BE49-F238E27FC236}">
                <a16:creationId xmlns:a16="http://schemas.microsoft.com/office/drawing/2014/main" id="{DC544A62-2AF2-BC22-B276-779ED4254CF5}"/>
              </a:ext>
            </a:extLst>
          </p:cNvPr>
          <p:cNvSpPr>
            <a:spLocks noGrp="1"/>
          </p:cNvSpPr>
          <p:nvPr>
            <p:custDataLst>
              <p:tags r:id="rId35"/>
            </p:custDataLst>
          </p:nvPr>
        </p:nvSpPr>
        <p:spPr bwMode="gray">
          <a:xfrm>
            <a:off x="6340475" y="5734050"/>
            <a:ext cx="587375" cy="2016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spcBef>
                <a:spcPct val="0"/>
              </a:spcBef>
              <a:spcAft>
                <a:spcPct val="0"/>
              </a:spcAft>
            </a:pPr>
            <a:r>
              <a:rPr lang="en-US" altLang="en-US"/>
              <a:t>New FTE</a:t>
            </a:r>
            <a:endParaRPr lang="en-US"/>
          </a:p>
        </p:txBody>
      </p:sp>
      <p:sp>
        <p:nvSpPr>
          <p:cNvPr id="59" name="Text Placeholder 3">
            <a:extLst>
              <a:ext uri="{FF2B5EF4-FFF2-40B4-BE49-F238E27FC236}">
                <a16:creationId xmlns:a16="http://schemas.microsoft.com/office/drawing/2014/main" id="{825D612C-33BD-CA86-F695-E68C846B8A88}"/>
              </a:ext>
            </a:extLst>
          </p:cNvPr>
          <p:cNvSpPr>
            <a:spLocks noGrp="1"/>
          </p:cNvSpPr>
          <p:nvPr>
            <p:custDataLst>
              <p:tags r:id="rId36"/>
            </p:custDataLst>
          </p:nvPr>
        </p:nvSpPr>
        <p:spPr bwMode="gray">
          <a:xfrm>
            <a:off x="5159375" y="5734050"/>
            <a:ext cx="814388" cy="2016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lvl="0">
              <a:spcBef>
                <a:spcPct val="0"/>
              </a:spcBef>
              <a:spcAft>
                <a:spcPct val="0"/>
              </a:spcAft>
            </a:pPr>
            <a:fld id="{7BC4C9A0-7E31-4A99-847C-BDFC1961E267}" type="datetime'''''3''P'''''' ''R''''''''''e''s''e''''''''a''''r''c''''h'''">
              <a:rPr lang="en-US" altLang="en-US" smtClean="0"/>
              <a:pPr lvl="0">
                <a:spcBef>
                  <a:spcPct val="0"/>
                </a:spcBef>
                <a:spcAft>
                  <a:spcPct val="0"/>
                </a:spcAft>
              </a:pPr>
              <a:t>3P Research</a:t>
            </a:fld>
            <a:endParaRPr lang="en-US"/>
          </a:p>
        </p:txBody>
      </p:sp>
      <p:grpSp>
        <p:nvGrpSpPr>
          <p:cNvPr id="356" name="Group 355">
            <a:extLst>
              <a:ext uri="{FF2B5EF4-FFF2-40B4-BE49-F238E27FC236}">
                <a16:creationId xmlns:a16="http://schemas.microsoft.com/office/drawing/2014/main" id="{08D154B4-FA93-DC08-F8EE-FE527647A513}"/>
              </a:ext>
            </a:extLst>
          </p:cNvPr>
          <p:cNvGrpSpPr/>
          <p:nvPr/>
        </p:nvGrpSpPr>
        <p:grpSpPr>
          <a:xfrm>
            <a:off x="1852192" y="2356182"/>
            <a:ext cx="608013" cy="1336344"/>
            <a:chOff x="176382" y="2466117"/>
            <a:chExt cx="607813" cy="1360234"/>
          </a:xfrm>
        </p:grpSpPr>
        <p:cxnSp>
          <p:nvCxnSpPr>
            <p:cNvPr id="285" name="Straight Connector 284">
              <a:extLst>
                <a:ext uri="{FF2B5EF4-FFF2-40B4-BE49-F238E27FC236}">
                  <a16:creationId xmlns:a16="http://schemas.microsoft.com/office/drawing/2014/main" id="{95429C12-315A-E4D1-8820-98D5C502D27E}"/>
                </a:ext>
              </a:extLst>
            </p:cNvPr>
            <p:cNvCxnSpPr>
              <a:cxnSpLocks/>
            </p:cNvCxnSpPr>
            <p:nvPr/>
          </p:nvCxnSpPr>
          <p:spPr>
            <a:xfrm>
              <a:off x="480289" y="2466117"/>
              <a:ext cx="0" cy="1360234"/>
            </a:xfrm>
            <a:prstGeom prst="line">
              <a:avLst/>
            </a:prstGeom>
            <a:ln w="9525" cap="rnd">
              <a:solidFill>
                <a:schemeClr val="accent5"/>
              </a:solidFill>
              <a:prstDash val="solid"/>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3" name="TextBox 282">
              <a:extLst>
                <a:ext uri="{FF2B5EF4-FFF2-40B4-BE49-F238E27FC236}">
                  <a16:creationId xmlns:a16="http://schemas.microsoft.com/office/drawing/2014/main" id="{37BAEB71-BA97-49CE-CF58-02661EB3E224}"/>
                </a:ext>
              </a:extLst>
            </p:cNvPr>
            <p:cNvSpPr txBox="1"/>
            <p:nvPr/>
          </p:nvSpPr>
          <p:spPr>
            <a:xfrm>
              <a:off x="176382" y="3007734"/>
              <a:ext cx="607813" cy="276999"/>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2E3558"/>
                  </a:solidFill>
                </a:rPr>
                <a:t>~1.1M</a:t>
              </a:r>
            </a:p>
          </p:txBody>
        </p:sp>
      </p:grpSp>
      <p:grpSp>
        <p:nvGrpSpPr>
          <p:cNvPr id="357" name="Group 356">
            <a:extLst>
              <a:ext uri="{FF2B5EF4-FFF2-40B4-BE49-F238E27FC236}">
                <a16:creationId xmlns:a16="http://schemas.microsoft.com/office/drawing/2014/main" id="{0973F219-E28D-75B0-0A0D-4E517082D03D}"/>
              </a:ext>
            </a:extLst>
          </p:cNvPr>
          <p:cNvGrpSpPr/>
          <p:nvPr/>
        </p:nvGrpSpPr>
        <p:grpSpPr>
          <a:xfrm>
            <a:off x="3297650" y="2396791"/>
            <a:ext cx="608013" cy="1078247"/>
            <a:chOff x="176382" y="2466117"/>
            <a:chExt cx="607813" cy="1360234"/>
          </a:xfrm>
        </p:grpSpPr>
        <p:cxnSp>
          <p:nvCxnSpPr>
            <p:cNvPr id="358" name="Straight Connector 357">
              <a:extLst>
                <a:ext uri="{FF2B5EF4-FFF2-40B4-BE49-F238E27FC236}">
                  <a16:creationId xmlns:a16="http://schemas.microsoft.com/office/drawing/2014/main" id="{261FFB3A-082F-0A91-78C8-1C992E30E518}"/>
                </a:ext>
              </a:extLst>
            </p:cNvPr>
            <p:cNvCxnSpPr>
              <a:cxnSpLocks/>
            </p:cNvCxnSpPr>
            <p:nvPr/>
          </p:nvCxnSpPr>
          <p:spPr>
            <a:xfrm>
              <a:off x="480289" y="2466117"/>
              <a:ext cx="0" cy="1360234"/>
            </a:xfrm>
            <a:prstGeom prst="line">
              <a:avLst/>
            </a:prstGeom>
            <a:ln w="9525" cap="rnd">
              <a:solidFill>
                <a:schemeClr val="accent5"/>
              </a:solidFill>
              <a:prstDash val="solid"/>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9" name="TextBox 358">
              <a:extLst>
                <a:ext uri="{FF2B5EF4-FFF2-40B4-BE49-F238E27FC236}">
                  <a16:creationId xmlns:a16="http://schemas.microsoft.com/office/drawing/2014/main" id="{5E0B3487-FD6F-543F-C148-3F1A58D185AA}"/>
                </a:ext>
              </a:extLst>
            </p:cNvPr>
            <p:cNvSpPr txBox="1"/>
            <p:nvPr/>
          </p:nvSpPr>
          <p:spPr>
            <a:xfrm>
              <a:off x="176382" y="3007734"/>
              <a:ext cx="607813" cy="276999"/>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2E3558"/>
                  </a:solidFill>
                </a:rPr>
                <a:t>~0.9M</a:t>
              </a:r>
            </a:p>
          </p:txBody>
        </p:sp>
      </p:grpSp>
      <p:grpSp>
        <p:nvGrpSpPr>
          <p:cNvPr id="360" name="Group 359">
            <a:extLst>
              <a:ext uri="{FF2B5EF4-FFF2-40B4-BE49-F238E27FC236}">
                <a16:creationId xmlns:a16="http://schemas.microsoft.com/office/drawing/2014/main" id="{412DB4B8-AAC1-94E7-D732-EBE416EE3299}"/>
              </a:ext>
            </a:extLst>
          </p:cNvPr>
          <p:cNvGrpSpPr/>
          <p:nvPr/>
        </p:nvGrpSpPr>
        <p:grpSpPr>
          <a:xfrm>
            <a:off x="4745622" y="2246892"/>
            <a:ext cx="608013" cy="1055108"/>
            <a:chOff x="176382" y="2466117"/>
            <a:chExt cx="607813" cy="1360234"/>
          </a:xfrm>
        </p:grpSpPr>
        <p:cxnSp>
          <p:nvCxnSpPr>
            <p:cNvPr id="361" name="Straight Connector 360">
              <a:extLst>
                <a:ext uri="{FF2B5EF4-FFF2-40B4-BE49-F238E27FC236}">
                  <a16:creationId xmlns:a16="http://schemas.microsoft.com/office/drawing/2014/main" id="{CFCC216C-C544-E21E-FF38-62035250A7A6}"/>
                </a:ext>
              </a:extLst>
            </p:cNvPr>
            <p:cNvCxnSpPr>
              <a:cxnSpLocks/>
            </p:cNvCxnSpPr>
            <p:nvPr/>
          </p:nvCxnSpPr>
          <p:spPr>
            <a:xfrm>
              <a:off x="480289" y="2466117"/>
              <a:ext cx="0" cy="1360234"/>
            </a:xfrm>
            <a:prstGeom prst="line">
              <a:avLst/>
            </a:prstGeom>
            <a:ln w="9525" cap="rnd">
              <a:solidFill>
                <a:schemeClr val="accent5"/>
              </a:solidFill>
              <a:prstDash val="solid"/>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2" name="TextBox 361">
              <a:extLst>
                <a:ext uri="{FF2B5EF4-FFF2-40B4-BE49-F238E27FC236}">
                  <a16:creationId xmlns:a16="http://schemas.microsoft.com/office/drawing/2014/main" id="{A34CCFC5-F62B-17B8-874E-0E698487DA0F}"/>
                </a:ext>
              </a:extLst>
            </p:cNvPr>
            <p:cNvSpPr txBox="1"/>
            <p:nvPr/>
          </p:nvSpPr>
          <p:spPr>
            <a:xfrm>
              <a:off x="176382" y="3007734"/>
              <a:ext cx="607813" cy="276999"/>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2E3558"/>
                  </a:solidFill>
                </a:rPr>
                <a:t>~0.8M</a:t>
              </a:r>
            </a:p>
          </p:txBody>
        </p:sp>
      </p:grpSp>
      <p:cxnSp>
        <p:nvCxnSpPr>
          <p:cNvPr id="370" name="Straight Arrow Connector 369">
            <a:extLst>
              <a:ext uri="{FF2B5EF4-FFF2-40B4-BE49-F238E27FC236}">
                <a16:creationId xmlns:a16="http://schemas.microsoft.com/office/drawing/2014/main" id="{9D65516B-E718-8AFA-EDBF-4451A9F49DB6}"/>
              </a:ext>
            </a:extLst>
          </p:cNvPr>
          <p:cNvCxnSpPr>
            <a:cxnSpLocks/>
          </p:cNvCxnSpPr>
          <p:nvPr/>
        </p:nvCxnSpPr>
        <p:spPr>
          <a:xfrm>
            <a:off x="7891911" y="6001417"/>
            <a:ext cx="3866580" cy="0"/>
          </a:xfrm>
          <a:prstGeom prst="straightConnector1">
            <a:avLst/>
          </a:prstGeom>
          <a:ln w="9525" cap="rnd">
            <a:solidFill>
              <a:schemeClr val="accent5"/>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371" name="TextBox 370">
            <a:extLst>
              <a:ext uri="{FF2B5EF4-FFF2-40B4-BE49-F238E27FC236}">
                <a16:creationId xmlns:a16="http://schemas.microsoft.com/office/drawing/2014/main" id="{431DB518-A91F-AF41-7440-A919BB319FF6}"/>
              </a:ext>
            </a:extLst>
          </p:cNvPr>
          <p:cNvSpPr txBox="1"/>
          <p:nvPr/>
        </p:nvSpPr>
        <p:spPr>
          <a:xfrm>
            <a:off x="7846477" y="5763265"/>
            <a:ext cx="3902030" cy="24622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000" i="1">
                <a:solidFill>
                  <a:schemeClr val="tx1"/>
                </a:solidFill>
              </a:rPr>
              <a:t>Detailed investment cost &amp; research plan in the following slides</a:t>
            </a:r>
          </a:p>
        </p:txBody>
      </p:sp>
      <p:sp>
        <p:nvSpPr>
          <p:cNvPr id="139" name="Rectangle 138">
            <a:extLst>
              <a:ext uri="{FF2B5EF4-FFF2-40B4-BE49-F238E27FC236}">
                <a16:creationId xmlns:a16="http://schemas.microsoft.com/office/drawing/2014/main" id="{AE8C5298-E1EF-73DB-C610-EDC08520F000}"/>
              </a:ext>
            </a:extLst>
          </p:cNvPr>
          <p:cNvSpPr/>
          <p:nvPr/>
        </p:nvSpPr>
        <p:spPr>
          <a:xfrm>
            <a:off x="1497014" y="5708869"/>
            <a:ext cx="4527548" cy="384546"/>
          </a:xfrm>
          <a:prstGeom prst="rect">
            <a:avLst/>
          </a:prstGeom>
          <a:noFill/>
          <a:ln w="9525" cap="rnd" cmpd="sng" algn="ctr">
            <a:solidFill>
              <a:schemeClr val="tx2"/>
            </a:solidFill>
            <a:prstDash val="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40" name="TextBox 139">
            <a:extLst>
              <a:ext uri="{FF2B5EF4-FFF2-40B4-BE49-F238E27FC236}">
                <a16:creationId xmlns:a16="http://schemas.microsoft.com/office/drawing/2014/main" id="{509A1A50-4601-1F65-4BB3-39A708968BF5}"/>
              </a:ext>
            </a:extLst>
          </p:cNvPr>
          <p:cNvSpPr txBox="1"/>
          <p:nvPr/>
        </p:nvSpPr>
        <p:spPr>
          <a:xfrm>
            <a:off x="3297412" y="5983503"/>
            <a:ext cx="1162050" cy="236463"/>
          </a:xfrm>
          <a:prstGeom prst="rect">
            <a:avLst/>
          </a:prstGeom>
          <a:solidFill>
            <a:srgbClr val="FFFFFF"/>
          </a:solidFill>
          <a:ln w="9525"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chemeClr val="tx1"/>
                </a:solidFill>
              </a:rPr>
              <a:t>One-Time</a:t>
            </a:r>
          </a:p>
        </p:txBody>
      </p:sp>
      <p:sp>
        <p:nvSpPr>
          <p:cNvPr id="141" name="NavigationTriangle">
            <a:extLst>
              <a:ext uri="{FF2B5EF4-FFF2-40B4-BE49-F238E27FC236}">
                <a16:creationId xmlns:a16="http://schemas.microsoft.com/office/drawing/2014/main" id="{B2C21C19-423C-553D-7C88-BD1047B0E9A8}"/>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43" name="NavigationText">
            <a:extLst>
              <a:ext uri="{FF2B5EF4-FFF2-40B4-BE49-F238E27FC236}">
                <a16:creationId xmlns:a16="http://schemas.microsoft.com/office/drawing/2014/main" id="{2191907F-87C6-05C8-C22B-22B2A673D583}"/>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Identify investments</a:t>
            </a:r>
          </a:p>
        </p:txBody>
      </p:sp>
      <p:sp>
        <p:nvSpPr>
          <p:cNvPr id="144" name="NavigationIcon">
            <a:extLst>
              <a:ext uri="{FF2B5EF4-FFF2-40B4-BE49-F238E27FC236}">
                <a16:creationId xmlns:a16="http://schemas.microsoft.com/office/drawing/2014/main" id="{2F9A839E-D3FA-8E62-C798-69FA588D323F}"/>
              </a:ext>
            </a:extLst>
          </p:cNvPr>
          <p:cNvSpPr>
            <a:spLocks noChangeAspect="1" noChangeArrowheads="1"/>
          </p:cNvSpPr>
          <p:nvPr>
            <p:custDataLst>
              <p:tags r:id="rId37"/>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4</a:t>
            </a:r>
          </a:p>
        </p:txBody>
      </p:sp>
      <p:sp>
        <p:nvSpPr>
          <p:cNvPr id="4" name="Rectangle 3">
            <a:extLst>
              <a:ext uri="{FF2B5EF4-FFF2-40B4-BE49-F238E27FC236}">
                <a16:creationId xmlns:a16="http://schemas.microsoft.com/office/drawing/2014/main" id="{8D93D9C7-062D-B33F-516A-6869BEC7A8B1}"/>
              </a:ext>
            </a:extLst>
          </p:cNvPr>
          <p:cNvSpPr/>
          <p:nvPr/>
        </p:nvSpPr>
        <p:spPr>
          <a:xfrm>
            <a:off x="4903305" y="476"/>
            <a:ext cx="2385392" cy="199073"/>
          </a:xfrm>
          <a:prstGeom prst="rect">
            <a:avLst/>
          </a:prstGeom>
          <a:solidFill>
            <a:schemeClr val="accent3">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chemeClr val="accent2"/>
                </a:solidFill>
              </a:rPr>
              <a:t>For Discussion</a:t>
            </a:r>
          </a:p>
        </p:txBody>
      </p:sp>
    </p:spTree>
    <p:extLst>
      <p:ext uri="{BB962C8B-B14F-4D97-AF65-F5344CB8AC3E}">
        <p14:creationId xmlns:p14="http://schemas.microsoft.com/office/powerpoint/2010/main" val="1547378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397F563-3BE7-6E0E-15A5-BCB4CE5AE4B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5" name="think-cell data - do not delete" hidden="1">
                        <a:extLst>
                          <a:ext uri="{FF2B5EF4-FFF2-40B4-BE49-F238E27FC236}">
                            <a16:creationId xmlns:a16="http://schemas.microsoft.com/office/drawing/2014/main" id="{2397F563-3BE7-6E0E-15A5-BCB4CE5AE4B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E3830BB-9A2A-E66A-5DD3-CB52D2DE3C44}"/>
              </a:ext>
            </a:extLst>
          </p:cNvPr>
          <p:cNvSpPr>
            <a:spLocks noGrp="1"/>
          </p:cNvSpPr>
          <p:nvPr>
            <p:ph type="title"/>
          </p:nvPr>
        </p:nvSpPr>
        <p:spPr/>
        <p:txBody>
          <a:bodyPr vert="horz"/>
          <a:lstStyle/>
          <a:p>
            <a:r>
              <a:rPr lang="en-US"/>
              <a:t>Detailed investment opportunities cost breakdown </a:t>
            </a:r>
          </a:p>
        </p:txBody>
      </p:sp>
      <p:graphicFrame>
        <p:nvGraphicFramePr>
          <p:cNvPr id="4" name="Table 3">
            <a:extLst>
              <a:ext uri="{FF2B5EF4-FFF2-40B4-BE49-F238E27FC236}">
                <a16:creationId xmlns:a16="http://schemas.microsoft.com/office/drawing/2014/main" id="{B9B3D536-F082-358D-5AF2-37E87E758B58}"/>
              </a:ext>
            </a:extLst>
          </p:cNvPr>
          <p:cNvGraphicFramePr>
            <a:graphicFrameLocks noGrp="1"/>
          </p:cNvGraphicFramePr>
          <p:nvPr>
            <p:extLst>
              <p:ext uri="{D42A27DB-BD31-4B8C-83A1-F6EECF244321}">
                <p14:modId xmlns:p14="http://schemas.microsoft.com/office/powerpoint/2010/main" val="2487246319"/>
              </p:ext>
            </p:extLst>
          </p:nvPr>
        </p:nvGraphicFramePr>
        <p:xfrm>
          <a:off x="630000" y="1388484"/>
          <a:ext cx="10934699" cy="4779264"/>
        </p:xfrm>
        <a:graphic>
          <a:graphicData uri="http://schemas.openxmlformats.org/drawingml/2006/table">
            <a:tbl>
              <a:tblPr firstRow="1">
                <a:tableStyleId>{2D5ABB26-0587-4C30-8999-92F81FD0307C}</a:tableStyleId>
              </a:tblPr>
              <a:tblGrid>
                <a:gridCol w="2361775">
                  <a:extLst>
                    <a:ext uri="{9D8B030D-6E8A-4147-A177-3AD203B41FA5}">
                      <a16:colId xmlns:a16="http://schemas.microsoft.com/office/drawing/2014/main" val="3924969869"/>
                    </a:ext>
                  </a:extLst>
                </a:gridCol>
                <a:gridCol w="3742972">
                  <a:extLst>
                    <a:ext uri="{9D8B030D-6E8A-4147-A177-3AD203B41FA5}">
                      <a16:colId xmlns:a16="http://schemas.microsoft.com/office/drawing/2014/main" val="56133868"/>
                    </a:ext>
                  </a:extLst>
                </a:gridCol>
                <a:gridCol w="1207488">
                  <a:extLst>
                    <a:ext uri="{9D8B030D-6E8A-4147-A177-3AD203B41FA5}">
                      <a16:colId xmlns:a16="http://schemas.microsoft.com/office/drawing/2014/main" val="1240073206"/>
                    </a:ext>
                  </a:extLst>
                </a:gridCol>
                <a:gridCol w="1207488">
                  <a:extLst>
                    <a:ext uri="{9D8B030D-6E8A-4147-A177-3AD203B41FA5}">
                      <a16:colId xmlns:a16="http://schemas.microsoft.com/office/drawing/2014/main" val="3433132118"/>
                    </a:ext>
                  </a:extLst>
                </a:gridCol>
                <a:gridCol w="1207488">
                  <a:extLst>
                    <a:ext uri="{9D8B030D-6E8A-4147-A177-3AD203B41FA5}">
                      <a16:colId xmlns:a16="http://schemas.microsoft.com/office/drawing/2014/main" val="4104428165"/>
                    </a:ext>
                  </a:extLst>
                </a:gridCol>
                <a:gridCol w="1207488">
                  <a:extLst>
                    <a:ext uri="{9D8B030D-6E8A-4147-A177-3AD203B41FA5}">
                      <a16:colId xmlns:a16="http://schemas.microsoft.com/office/drawing/2014/main" val="189101384"/>
                    </a:ext>
                  </a:extLst>
                </a:gridCol>
              </a:tblGrid>
              <a:tr h="314880">
                <a:tc>
                  <a:txBody>
                    <a:bodyPr/>
                    <a:lstStyle/>
                    <a:p>
                      <a:pPr marL="0" lvl="0" indent="0" algn="l"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Investment opportunity</a:t>
                      </a:r>
                    </a:p>
                  </a:txBody>
                  <a:tcPr marL="0" marR="72000" marT="73152" marB="73152" anchor="b">
                    <a:lnB w="9525">
                      <a:solidFill>
                        <a:srgbClr val="9A9A9A"/>
                      </a:solidFill>
                      <a:prstDash val="solid"/>
                    </a:lnB>
                  </a:tcPr>
                </a:tc>
                <a:tc>
                  <a:txBody>
                    <a:bodyPr/>
                    <a:lstStyle/>
                    <a:p>
                      <a:pPr marL="0" lvl="0" indent="0" algn="l"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Impact</a:t>
                      </a:r>
                    </a:p>
                  </a:txBody>
                  <a:tcPr marL="0" marR="72000" marT="73152" marB="73152" anchor="b">
                    <a:lnB w="9525">
                      <a:solidFill>
                        <a:srgbClr val="9A9A9A"/>
                      </a:solidFill>
                      <a:prstDash val="solid"/>
                    </a:lnB>
                  </a:tcPr>
                </a:tc>
                <a:tc>
                  <a:txBody>
                    <a:bodyPr/>
                    <a:lstStyle/>
                    <a:p>
                      <a:pPr marL="0" lvl="0" indent="0" algn="ctr"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FY24 cost</a:t>
                      </a:r>
                      <a:r>
                        <a:rPr lang="en-US" sz="1600" b="0" i="0" u="none" baseline="30000">
                          <a:solidFill>
                            <a:schemeClr val="tx2"/>
                          </a:solidFill>
                          <a:latin typeface="Trebuchet MS" panose="020B0603020202020204" pitchFamily="34" charset="0"/>
                        </a:rPr>
                        <a:t>1</a:t>
                      </a:r>
                      <a:r>
                        <a:rPr lang="en-US" sz="1600" b="0" i="0" u="none">
                          <a:solidFill>
                            <a:schemeClr val="tx2"/>
                          </a:solidFill>
                          <a:latin typeface="Trebuchet MS" panose="020B0603020202020204" pitchFamily="34" charset="0"/>
                        </a:rPr>
                        <a:t> </a:t>
                      </a:r>
                    </a:p>
                  </a:txBody>
                  <a:tcPr marL="0" marR="72000" marT="73152" marB="73152" anchor="b">
                    <a:lnR w="12700" cap="flat" cmpd="sng" algn="ctr">
                      <a:solidFill>
                        <a:schemeClr val="tx1">
                          <a:lumMod val="40000"/>
                          <a:lumOff val="60000"/>
                        </a:schemeClr>
                      </a:solidFill>
                      <a:prstDash val="sysDash"/>
                      <a:round/>
                      <a:headEnd type="none" w="med" len="med"/>
                      <a:tailEnd type="none" w="med" len="med"/>
                    </a:lnR>
                    <a:lnB w="9525">
                      <a:solidFill>
                        <a:srgbClr val="9A9A9A"/>
                      </a:solidFill>
                      <a:prstDash val="solid"/>
                    </a:lnB>
                  </a:tcPr>
                </a:tc>
                <a:tc>
                  <a:txBody>
                    <a:bodyPr/>
                    <a:lstStyle/>
                    <a:p>
                      <a:pPr marL="0" lvl="0" indent="0" algn="ctr"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FY25 cost</a:t>
                      </a:r>
                    </a:p>
                  </a:txBody>
                  <a:tcPr marL="0" marR="72000" marT="73152" marB="73152" anchor="b">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B w="9525">
                      <a:solidFill>
                        <a:srgbClr val="9A9A9A"/>
                      </a:solidFill>
                      <a:prstDash val="solid"/>
                    </a:lnB>
                  </a:tcPr>
                </a:tc>
                <a:tc>
                  <a:txBody>
                    <a:bodyPr/>
                    <a:lstStyle/>
                    <a:p>
                      <a:pPr marL="0" lvl="0" indent="0" algn="ctr"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FY26 cost</a:t>
                      </a:r>
                    </a:p>
                  </a:txBody>
                  <a:tcPr marL="0" marR="72000" marT="73152" marB="73152" anchor="b">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B w="9525">
                      <a:solidFill>
                        <a:srgbClr val="9A9A9A"/>
                      </a:solidFill>
                      <a:prstDash val="solid"/>
                    </a:lnB>
                  </a:tcPr>
                </a:tc>
                <a:tc>
                  <a:txBody>
                    <a:bodyPr/>
                    <a:lstStyle/>
                    <a:p>
                      <a:pPr marL="0" lvl="0" indent="0" algn="ctr"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Total cost </a:t>
                      </a:r>
                    </a:p>
                  </a:txBody>
                  <a:tcPr marL="0" marR="72000" marT="73152" marB="73152" anchor="b">
                    <a:lnL w="12700" cap="flat" cmpd="sng" algn="ctr">
                      <a:solidFill>
                        <a:schemeClr val="tx1">
                          <a:lumMod val="40000"/>
                          <a:lumOff val="60000"/>
                        </a:schemeClr>
                      </a:solidFill>
                      <a:prstDash val="sysDash"/>
                      <a:round/>
                      <a:headEnd type="none" w="med" len="med"/>
                      <a:tailEnd type="none" w="med" len="med"/>
                    </a:lnL>
                    <a:lnB w="9525" cap="flat" cmpd="sng" algn="ctr">
                      <a:solidFill>
                        <a:srgbClr val="9A9A9A"/>
                      </a:solidFill>
                      <a:prstDash val="solid"/>
                      <a:round/>
                      <a:headEnd type="none" w="med" len="med"/>
                      <a:tailEnd type="none" w="med" len="med"/>
                    </a:lnB>
                    <a:solidFill>
                      <a:srgbClr val="F2F2F2"/>
                    </a:solidFill>
                  </a:tcPr>
                </a:tc>
                <a:extLst>
                  <a:ext uri="{0D108BD9-81ED-4DB2-BD59-A6C34878D82A}">
                    <a16:rowId xmlns:a16="http://schemas.microsoft.com/office/drawing/2014/main" val="61654570"/>
                  </a:ext>
                </a:extLst>
              </a:tr>
              <a:tr h="413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1"/>
                          </a:solidFill>
                          <a:latin typeface="Trebuchet MS" panose="020B0603020202020204" pitchFamily="34" charset="0"/>
                        </a:rPr>
                        <a:t>Increase 3</a:t>
                      </a:r>
                      <a:r>
                        <a:rPr lang="en-US" sz="1200" b="0" i="0" u="none" kern="1200" baseline="30000">
                          <a:solidFill>
                            <a:schemeClr val="tx1"/>
                          </a:solidFill>
                          <a:latin typeface="Trebuchet MS" panose="020B0603020202020204" pitchFamily="34" charset="0"/>
                        </a:rPr>
                        <a:t>rd</a:t>
                      </a:r>
                      <a:r>
                        <a:rPr lang="en-US" sz="1200" b="0" i="0" u="none" kern="1200">
                          <a:solidFill>
                            <a:schemeClr val="tx1"/>
                          </a:solidFill>
                          <a:latin typeface="Trebuchet MS" panose="020B0603020202020204" pitchFamily="34" charset="0"/>
                        </a:rPr>
                        <a:t> party research spend</a:t>
                      </a:r>
                      <a:endParaRPr lang="en-US" sz="1200" b="0" i="0" u="none" kern="1200">
                        <a:solidFill>
                          <a:schemeClr val="tx1"/>
                        </a:solidFill>
                        <a:latin typeface="Trebuchet MS" panose="020B0603020202020204" pitchFamily="34" charset="0"/>
                        <a:ea typeface="+mn-ea"/>
                        <a:cs typeface="+mn-cs"/>
                      </a:endParaRPr>
                    </a:p>
                  </a:txBody>
                  <a:tcPr marL="0" marR="72000" marT="73152" marB="73152" anchor="ctr">
                    <a:lnT w="9525">
                      <a:solidFill>
                        <a:srgbClr val="9A9A9A"/>
                      </a:solidFill>
                      <a:prstDash val="solid"/>
                    </a:lnT>
                    <a:lnB w="6350" cap="flat" cmpd="sng" algn="ctr">
                      <a:solidFill>
                        <a:schemeClr val="tx1"/>
                      </a:solidFill>
                      <a:prstDash val="sysDot"/>
                      <a:round/>
                      <a:headEnd type="none" w="med" len="med"/>
                      <a:tailEnd type="none" w="med" len="med"/>
                    </a:lnB>
                  </a:tcPr>
                </a:tc>
                <a:tc>
                  <a:txBody>
                    <a:bodyPr/>
                    <a:lstStyle/>
                    <a:p>
                      <a:pPr marL="324000" lvl="1" indent="-216000" algn="l" defTabSz="914400" rtl="0" eaLnBrk="1" fontAlgn="auto" latinLnBrk="0" hangingPunct="1">
                        <a:lnSpc>
                          <a:spcPct val="100000"/>
                        </a:lnSpc>
                        <a:spcBef>
                          <a:spcPts val="0"/>
                        </a:spcBef>
                        <a:spcAft>
                          <a:spcPts val="0"/>
                        </a:spcAft>
                        <a:buClr>
                          <a:schemeClr val="tx2"/>
                        </a:buClr>
                        <a:buFont typeface="Arial" panose="020B0604020202020204" pitchFamily="34" charset="0"/>
                        <a:buChar char="•"/>
                      </a:pPr>
                      <a:r>
                        <a:rPr lang="en-US" sz="1200" b="0" i="0" u="none">
                          <a:solidFill>
                            <a:schemeClr val="tx1"/>
                          </a:solidFill>
                          <a:latin typeface="Trebuchet MS" panose="020B0603020202020204" pitchFamily="34" charset="0"/>
                        </a:rPr>
                        <a:t>Increase funding and programming innovation due to evidence-based outcomes and impact</a:t>
                      </a:r>
                    </a:p>
                  </a:txBody>
                  <a:tcPr marL="0" marR="72000" marT="73152" marB="73152" anchor="ctr">
                    <a:lnT w="9525">
                      <a:solidFill>
                        <a:srgbClr val="9A9A9A"/>
                      </a:solidFill>
                      <a:prstDash val="soli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Tx/>
                        <a:buFont typeface="Trebuchet MS" panose="020B0603020202020204" pitchFamily="34" charset="0"/>
                        <a:buChar char="​"/>
                      </a:pPr>
                      <a:r>
                        <a:rPr lang="en-US" sz="1200" b="0" i="0" u="none">
                          <a:solidFill>
                            <a:schemeClr val="tx1"/>
                          </a:solidFill>
                          <a:latin typeface="Trebuchet MS" panose="020B0603020202020204" pitchFamily="34" charset="0"/>
                        </a:rPr>
                        <a:t>$525,000</a:t>
                      </a:r>
                    </a:p>
                  </a:txBody>
                  <a:tcPr marL="0" marR="72000" marT="73152" marB="73152" anchor="ctr">
                    <a:lnR w="12700" cap="flat" cmpd="sng" algn="ctr">
                      <a:solidFill>
                        <a:schemeClr val="tx1">
                          <a:lumMod val="40000"/>
                          <a:lumOff val="60000"/>
                        </a:schemeClr>
                      </a:solidFill>
                      <a:prstDash val="sysDash"/>
                      <a:round/>
                      <a:headEnd type="none" w="med" len="med"/>
                      <a:tailEnd type="none" w="med" len="med"/>
                    </a:lnR>
                    <a:lnT w="9525">
                      <a:solidFill>
                        <a:srgbClr val="9A9A9A"/>
                      </a:solidFill>
                      <a:prstDash val="soli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Tx/>
                        <a:buFont typeface="Trebuchet MS" panose="020B0603020202020204" pitchFamily="34" charset="0"/>
                        <a:buChar char="​"/>
                      </a:pPr>
                      <a:r>
                        <a:rPr lang="en-US" sz="1200" b="0" i="0" u="none">
                          <a:solidFill>
                            <a:schemeClr val="tx1"/>
                          </a:solidFill>
                          <a:latin typeface="Trebuchet MS" panose="020B0603020202020204" pitchFamily="34" charset="0"/>
                        </a:rPr>
                        <a:t>$275,000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9525">
                      <a:solidFill>
                        <a:srgbClr val="9A9A9A"/>
                      </a:solidFill>
                      <a:prstDash val="soli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$200,000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9525">
                      <a:solidFill>
                        <a:srgbClr val="9A9A9A"/>
                      </a:solidFill>
                      <a:prstDash val="soli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rgbClr val="2E3558"/>
                          </a:solidFill>
                          <a:latin typeface="Trebuchet MS" panose="020B0603020202020204" pitchFamily="34" charset="0"/>
                        </a:rPr>
                        <a:t>$1,000,000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T w="9525" cap="flat" cmpd="sng" algn="ctr">
                      <a:solidFill>
                        <a:srgbClr val="9A9A9A"/>
                      </a:solidFill>
                      <a:prstDash val="solid"/>
                      <a:round/>
                      <a:headEnd type="none" w="med" len="med"/>
                      <a:tailEnd type="none" w="med" len="med"/>
                    </a:lnT>
                    <a:lnB w="6350" cap="flat" cmpd="sng" algn="ctr">
                      <a:solidFill>
                        <a:schemeClr val="tx1"/>
                      </a:solidFill>
                      <a:prstDash val="sysDot"/>
                      <a:round/>
                      <a:headEnd type="none" w="med" len="med"/>
                      <a:tailEnd type="none" w="med" len="med"/>
                    </a:lnB>
                    <a:solidFill>
                      <a:srgbClr val="F2F2F2"/>
                    </a:solidFill>
                  </a:tcPr>
                </a:tc>
                <a:extLst>
                  <a:ext uri="{0D108BD9-81ED-4DB2-BD59-A6C34878D82A}">
                    <a16:rowId xmlns:a16="http://schemas.microsoft.com/office/drawing/2014/main" val="3722362921"/>
                  </a:ext>
                </a:extLst>
              </a:tr>
              <a:tr h="26568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1"/>
                          </a:solidFill>
                          <a:latin typeface="Trebuchet MS" panose="020B0603020202020204" pitchFamily="34" charset="0"/>
                        </a:rPr>
                        <a:t>Increase technology spend</a:t>
                      </a:r>
                      <a:r>
                        <a:rPr lang="en-US" sz="1200" b="0" i="0" u="none" kern="1200" baseline="30000">
                          <a:solidFill>
                            <a:schemeClr val="tx1"/>
                          </a:solidFill>
                          <a:latin typeface="Trebuchet MS" panose="020B0603020202020204" pitchFamily="34" charset="0"/>
                        </a:rPr>
                        <a:t>2</a:t>
                      </a:r>
                      <a:r>
                        <a:rPr lang="en-US" sz="1200" b="0" i="0" u="none" kern="1200">
                          <a:solidFill>
                            <a:schemeClr val="tx1"/>
                          </a:solidFill>
                          <a:latin typeface="Trebuchet MS" panose="020B0603020202020204" pitchFamily="34" charset="0"/>
                        </a:rPr>
                        <a:t> </a:t>
                      </a:r>
                      <a:endParaRPr lang="en-US" sz="1200" b="0" i="0" u="none" kern="1200">
                        <a:solidFill>
                          <a:schemeClr val="tx1"/>
                        </a:solidFill>
                        <a:latin typeface="Trebuchet MS" panose="020B0603020202020204" pitchFamily="34" charset="0"/>
                        <a:ea typeface="+mn-ea"/>
                        <a:cs typeface="+mn-cs"/>
                      </a:endParaRPr>
                    </a:p>
                  </a:txBody>
                  <a:tcPr marL="0" marR="72000" marT="73152" marB="73152"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DAISY New Applications and Enhancements</a:t>
                      </a:r>
                    </a:p>
                  </a:txBody>
                  <a:tcPr marL="0" marR="72000" marT="73152" marB="73152"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$225,000</a:t>
                      </a:r>
                    </a:p>
                  </a:txBody>
                  <a:tcPr marL="0" marR="72000" marT="73152" marB="73152" anchor="ctr">
                    <a:lnL>
                      <a:noFill/>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34920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$37,500</a:t>
                      </a: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$37,500</a:t>
                      </a: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rowSpan="4">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rgbClr val="2E3558"/>
                          </a:solidFill>
                          <a:latin typeface="Trebuchet MS" panose="020B0603020202020204" pitchFamily="34" charset="0"/>
                        </a:rPr>
                        <a:t>~$500,000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08833852"/>
                  </a:ext>
                </a:extLst>
              </a:tr>
              <a:tr h="413280">
                <a:tc vMerge="1">
                  <a:txBody>
                    <a:bodyPr/>
                    <a:lstStyle/>
                    <a:p>
                      <a:endParaRPr lang="en-US"/>
                    </a:p>
                  </a:txBody>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Subscription to third-party application for data collection</a:t>
                      </a:r>
                    </a:p>
                  </a:txBody>
                  <a:tcPr marL="0" marR="72000" marT="73152" marB="73152"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$225,000</a:t>
                      </a:r>
                    </a:p>
                  </a:txBody>
                  <a:tcPr marL="0" marR="72000" marT="73152" marB="73152" anchor="ctr">
                    <a:lnL>
                      <a:noFill/>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34920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chemeClr val="tx1"/>
                        </a:solidFill>
                        <a:latin typeface="Trebuchet MS" panose="020B0603020202020204" pitchFamily="34" charset="0"/>
                      </a:endParaRP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chemeClr val="tx1"/>
                        </a:solidFill>
                        <a:latin typeface="Trebuchet MS" panose="020B0603020202020204" pitchFamily="34" charset="0"/>
                      </a:endParaRP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rgbClr val="2E3558"/>
                        </a:solidFill>
                        <a:latin typeface="Trebuchet MS" panose="020B0603020202020204" pitchFamily="34" charset="0"/>
                      </a:endParaRPr>
                    </a:p>
                  </a:txBody>
                  <a:tcPr marL="0" marR="72000" marT="73152" marB="73152">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225837"/>
                  </a:ext>
                </a:extLst>
              </a:tr>
              <a:tr h="265680">
                <a:tc vMerge="1">
                  <a:txBody>
                    <a:bodyPr/>
                    <a:lstStyle/>
                    <a:p>
                      <a:endParaRPr lang="en-US"/>
                    </a:p>
                  </a:txBody>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Translation capabilities</a:t>
                      </a:r>
                    </a:p>
                  </a:txBody>
                  <a:tcPr marL="0" marR="72000" marT="73152" marB="73152"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$8,550-38,000 per language</a:t>
                      </a:r>
                    </a:p>
                  </a:txBody>
                  <a:tcPr marL="0" marR="72000" marT="73152" marB="73152" anchor="ctr">
                    <a:lnL>
                      <a:noFill/>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34920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chemeClr val="tx1"/>
                        </a:solidFill>
                        <a:latin typeface="Trebuchet MS" panose="020B0603020202020204" pitchFamily="34" charset="0"/>
                      </a:endParaRP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chemeClr val="tx1"/>
                        </a:solidFill>
                        <a:latin typeface="Trebuchet MS" panose="020B0603020202020204" pitchFamily="34" charset="0"/>
                      </a:endParaRP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rgbClr val="2E3558"/>
                        </a:solidFill>
                        <a:latin typeface="Trebuchet MS" panose="020B0603020202020204" pitchFamily="34" charset="0"/>
                      </a:endParaRPr>
                    </a:p>
                  </a:txBody>
                  <a:tcPr marL="0" marR="72000" marT="73152" marB="73152">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319425542"/>
                  </a:ext>
                </a:extLst>
              </a:tr>
              <a:tr h="265680">
                <a:tc vMerge="1">
                  <a:txBody>
                    <a:bodyPr/>
                    <a:lstStyle/>
                    <a:p>
                      <a:endParaRPr lang="en-US"/>
                    </a:p>
                  </a:txBody>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Public website upgrade</a:t>
                      </a:r>
                    </a:p>
                  </a:txBody>
                  <a:tcPr marL="0" marR="72000" marT="73152" marB="73152"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$30,000</a:t>
                      </a:r>
                    </a:p>
                  </a:txBody>
                  <a:tcPr marL="0" marR="72000" marT="73152" marB="73152" anchor="ctr">
                    <a:lnL>
                      <a:noFill/>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34920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chemeClr val="tx1"/>
                        </a:solidFill>
                        <a:latin typeface="Trebuchet MS" panose="020B0603020202020204" pitchFamily="34" charset="0"/>
                      </a:endParaRP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chemeClr val="tx1"/>
                        </a:solidFill>
                        <a:latin typeface="Trebuchet MS" panose="020B0603020202020204" pitchFamily="34" charset="0"/>
                      </a:endParaRPr>
                    </a:p>
                  </a:txBody>
                  <a:tcPr marL="0" marR="72000" marT="73152" marB="73152">
                    <a:lnL>
                      <a:noFill/>
                    </a:lnL>
                    <a:lnR>
                      <a:noFill/>
                    </a:lnR>
                    <a:lnT>
                      <a:noFill/>
                    </a:lnT>
                    <a:lnB w="9525" cap="flat" cmpd="sng" algn="ctr">
                      <a:noFill/>
                      <a:prstDash val="dash"/>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endParaRPr lang="en-US" sz="1200" b="0" i="0" u="none">
                        <a:solidFill>
                          <a:srgbClr val="2E3558"/>
                        </a:solidFill>
                        <a:latin typeface="Trebuchet MS" panose="020B0603020202020204" pitchFamily="34" charset="0"/>
                      </a:endParaRPr>
                    </a:p>
                  </a:txBody>
                  <a:tcPr marL="0" marR="72000" marT="73152" marB="73152">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249726956"/>
                  </a:ext>
                </a:extLst>
              </a:tr>
              <a:tr h="265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1"/>
                          </a:solidFill>
                          <a:latin typeface="Trebuchet MS" panose="020B0603020202020204" pitchFamily="34" charset="0"/>
                        </a:rPr>
                        <a:t>SM, Government relations</a:t>
                      </a:r>
                      <a:endParaRPr lang="en-US" sz="1200" b="0" i="0" u="none" kern="1200">
                        <a:solidFill>
                          <a:schemeClr val="tx1"/>
                        </a:solidFill>
                        <a:latin typeface="Trebuchet MS" panose="020B0603020202020204" pitchFamily="34" charset="0"/>
                        <a:ea typeface="+mn-ea"/>
                        <a:cs typeface="+mn-cs"/>
                      </a:endParaRP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Increase in sustainable public funding </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$72,500</a:t>
                      </a:r>
                    </a:p>
                  </a:txBody>
                  <a:tcPr marL="0" marR="72000" marT="73152" marB="73152" anchor="ctr">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$152,250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$159,863</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rgbClr val="2E3558"/>
                          </a:solidFill>
                          <a:latin typeface="Trebuchet MS" panose="020B0603020202020204" pitchFamily="34" charset="0"/>
                        </a:rPr>
                        <a:t>$384,613</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2F2F2"/>
                    </a:solidFill>
                  </a:tcPr>
                </a:tc>
                <a:extLst>
                  <a:ext uri="{0D108BD9-81ED-4DB2-BD59-A6C34878D82A}">
                    <a16:rowId xmlns:a16="http://schemas.microsoft.com/office/drawing/2014/main" val="46450931"/>
                  </a:ext>
                </a:extLst>
              </a:tr>
              <a:tr h="413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1"/>
                          </a:solidFill>
                          <a:latin typeface="Trebuchet MS" panose="020B0603020202020204" pitchFamily="34" charset="0"/>
                        </a:rPr>
                        <a:t>Consultant, Grant Writing</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Increase in sustainable funding from both public and private sources</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$25,000</a:t>
                      </a:r>
                    </a:p>
                  </a:txBody>
                  <a:tcPr marL="0" marR="72000" marT="73152" marB="73152" anchor="ctr">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$52,500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$55,125</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rgbClr val="2E3558"/>
                          </a:solidFill>
                          <a:latin typeface="Trebuchet MS" panose="020B0603020202020204" pitchFamily="34" charset="0"/>
                        </a:rPr>
                        <a:t>$132,625</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2F2F2"/>
                    </a:solidFill>
                  </a:tcPr>
                </a:tc>
                <a:extLst>
                  <a:ext uri="{0D108BD9-81ED-4DB2-BD59-A6C34878D82A}">
                    <a16:rowId xmlns:a16="http://schemas.microsoft.com/office/drawing/2014/main" val="647258547"/>
                  </a:ext>
                </a:extLst>
              </a:tr>
              <a:tr h="413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1"/>
                          </a:solidFill>
                          <a:latin typeface="Trebuchet MS" panose="020B0603020202020204" pitchFamily="34" charset="0"/>
                        </a:rPr>
                        <a:t>Manager, Fidelity &amp; Q/A </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Scale 1:1 &amp; </a:t>
                      </a:r>
                      <a:r>
                        <a:rPr lang="en-US" sz="1200" b="0" i="0" u="none" err="1">
                          <a:solidFill>
                            <a:schemeClr val="tx1"/>
                          </a:solidFill>
                          <a:latin typeface="Trebuchet MS" panose="020B0603020202020204" pitchFamily="34" charset="0"/>
                        </a:rPr>
                        <a:t>HBCC</a:t>
                      </a:r>
                      <a:r>
                        <a:rPr lang="en-US" sz="1200" b="0" i="0" u="none">
                          <a:solidFill>
                            <a:schemeClr val="tx1"/>
                          </a:solidFill>
                          <a:latin typeface="Trebuchet MS" panose="020B0603020202020204" pitchFamily="34" charset="0"/>
                        </a:rPr>
                        <a:t> program through Q/A to support fidelity and evaluation outcomes</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$55,000</a:t>
                      </a:r>
                    </a:p>
                  </a:txBody>
                  <a:tcPr marL="0" marR="72000" marT="73152" marB="73152" anchor="ctr">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$115,500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$121,275</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rgbClr val="2E3558"/>
                          </a:solidFill>
                          <a:latin typeface="Trebuchet MS" panose="020B0603020202020204" pitchFamily="34" charset="0"/>
                        </a:rPr>
                        <a:t>$347,775</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2F2F2"/>
                    </a:solidFill>
                  </a:tcPr>
                </a:tc>
                <a:extLst>
                  <a:ext uri="{0D108BD9-81ED-4DB2-BD59-A6C34878D82A}">
                    <a16:rowId xmlns:a16="http://schemas.microsoft.com/office/drawing/2014/main" val="1640299347"/>
                  </a:ext>
                </a:extLst>
              </a:tr>
              <a:tr h="413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a:solidFill>
                            <a:schemeClr val="tx1"/>
                          </a:solidFill>
                          <a:latin typeface="Trebuchet MS" panose="020B0603020202020204" pitchFamily="34" charset="0"/>
                        </a:rPr>
                        <a:t>Manager, </a:t>
                      </a:r>
                      <a:r>
                        <a:rPr lang="en-US" sz="1200" b="0" i="0" u="none" err="1">
                          <a:solidFill>
                            <a:schemeClr val="tx1"/>
                          </a:solidFill>
                          <a:latin typeface="Trebuchet MS" panose="020B0603020202020204" pitchFamily="34" charset="0"/>
                        </a:rPr>
                        <a:t>HBCC</a:t>
                      </a:r>
                      <a:r>
                        <a:rPr lang="en-US" sz="1200" b="0" i="0" u="none">
                          <a:solidFill>
                            <a:schemeClr val="tx1"/>
                          </a:solidFill>
                          <a:latin typeface="Trebuchet MS" panose="020B0603020202020204" pitchFamily="34" charset="0"/>
                        </a:rPr>
                        <a:t> </a:t>
                      </a:r>
                      <a:r>
                        <a:rPr lang="en-US" sz="1200" b="0" i="0" u="none" kern="1200">
                          <a:solidFill>
                            <a:schemeClr val="tx1"/>
                          </a:solidFill>
                          <a:latin typeface="Trebuchet MS" panose="020B0603020202020204" pitchFamily="34" charset="0"/>
                        </a:rPr>
                        <a:t>Data Support &amp; Training</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Support QED efforts, expand model training, and enhance quality and quantity of data collected</a:t>
                      </a:r>
                    </a:p>
                  </a:txBody>
                  <a:tcPr marL="0" marR="72000" marT="73152" marB="73152"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$55,000</a:t>
                      </a:r>
                    </a:p>
                  </a:txBody>
                  <a:tcPr marL="0" marR="72000" marT="73152" marB="73152" anchor="ctr">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$115,500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chemeClr val="tx1"/>
                          </a:solidFill>
                          <a:latin typeface="Trebuchet MS" panose="020B0603020202020204" pitchFamily="34" charset="0"/>
                        </a:rPr>
                        <a:t>$121,275</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0" i="0" u="none">
                          <a:solidFill>
                            <a:srgbClr val="2E3558"/>
                          </a:solidFill>
                          <a:latin typeface="Trebuchet MS" panose="020B0603020202020204" pitchFamily="34" charset="0"/>
                        </a:rPr>
                        <a:t>$291,775</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2F2F2"/>
                    </a:solidFill>
                  </a:tcPr>
                </a:tc>
                <a:extLst>
                  <a:ext uri="{0D108BD9-81ED-4DB2-BD59-A6C34878D82A}">
                    <a16:rowId xmlns:a16="http://schemas.microsoft.com/office/drawing/2014/main" val="3630056791"/>
                  </a:ext>
                </a:extLst>
              </a:tr>
              <a:tr h="413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1"/>
                          </a:solidFill>
                          <a:latin typeface="Trebuchet MS" panose="020B0603020202020204" pitchFamily="34" charset="0"/>
                        </a:rPr>
                        <a:t>People &amp; Professional development</a:t>
                      </a:r>
                    </a:p>
                  </a:txBody>
                  <a:tcPr marL="0" marR="72000" marT="73152" marB="73152" anchor="ctr">
                    <a:lnT w="6350" cap="flat" cmpd="sng" algn="ctr">
                      <a:solidFill>
                        <a:schemeClr val="tx1"/>
                      </a:solidFill>
                      <a:prstDash val="sysDot"/>
                      <a:round/>
                      <a:headEnd type="none" w="med" len="med"/>
                      <a:tailEnd type="none" w="med" len="med"/>
                    </a:lnT>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Arial" panose="020B0604020202020204" pitchFamily="34" charset="0"/>
                        <a:buChar char="•"/>
                        <a:tabLst/>
                        <a:defRPr/>
                      </a:pPr>
                      <a:r>
                        <a:rPr lang="en-US" sz="1200" b="0" i="0" u="none">
                          <a:solidFill>
                            <a:schemeClr val="tx1"/>
                          </a:solidFill>
                          <a:latin typeface="Trebuchet MS" panose="020B0603020202020204" pitchFamily="34" charset="0"/>
                        </a:rPr>
                        <a:t>Foster team member development and ensure retention</a:t>
                      </a:r>
                    </a:p>
                  </a:txBody>
                  <a:tcPr marL="0" marR="72000" marT="73152" marB="73152" anchor="ctr">
                    <a:lnT w="6350" cap="flat" cmpd="sng" algn="ctr">
                      <a:solidFill>
                        <a:schemeClr val="tx1"/>
                      </a:solidFill>
                      <a:prstDash val="sysDot"/>
                      <a:round/>
                      <a:headEnd type="none" w="med" len="med"/>
                      <a:tailEnd type="none" w="med" len="med"/>
                    </a:lnT>
                    <a:noFill/>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$144,000</a:t>
                      </a:r>
                    </a:p>
                  </a:txBody>
                  <a:tcPr marL="0" marR="72000" marT="73152" marB="73152" anchor="ctr">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noFill/>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noFill/>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chemeClr val="tx1"/>
                          </a:solidFill>
                          <a:latin typeface="Trebuchet MS" panose="020B0603020202020204" pitchFamily="34" charset="0"/>
                        </a:rPr>
                        <a:t>-</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R w="12700" cap="flat" cmpd="sng" algn="ctr">
                      <a:solidFill>
                        <a:schemeClr val="tx1">
                          <a:lumMod val="40000"/>
                          <a:lumOff val="60000"/>
                        </a:schemeClr>
                      </a:solidFill>
                      <a:prstDash val="sysDash"/>
                      <a:round/>
                      <a:headEnd type="none" w="med" len="med"/>
                      <a:tailEnd type="none" w="med" len="med"/>
                    </a:lnR>
                    <a:lnT w="6350" cap="flat" cmpd="sng" algn="ctr">
                      <a:solidFill>
                        <a:schemeClr val="tx1"/>
                      </a:solidFill>
                      <a:prstDash val="sysDot"/>
                      <a:round/>
                      <a:headEnd type="none" w="med" len="med"/>
                      <a:tailEnd type="none" w="med" len="med"/>
                    </a:lnT>
                    <a:noFill/>
                  </a:tcPr>
                </a:tc>
                <a:tc>
                  <a:txBody>
                    <a:bodyPr/>
                    <a:lstStyle/>
                    <a:p>
                      <a:pPr marL="0" lvl="0" indent="0" algn="ctr" defTabSz="914400" rtl="0" eaLnBrk="1" latinLnBrk="0" hangingPunct="1">
                        <a:buClr>
                          <a:schemeClr val="tx2"/>
                        </a:buClr>
                        <a:buFont typeface="Trebuchet MS" panose="020B0603020202020204" pitchFamily="34" charset="0"/>
                        <a:buNone/>
                      </a:pPr>
                      <a:r>
                        <a:rPr lang="en-US" sz="1200" b="0" i="0" u="none">
                          <a:solidFill>
                            <a:srgbClr val="2E3558"/>
                          </a:solidFill>
                          <a:latin typeface="Trebuchet MS" panose="020B0603020202020204" pitchFamily="34" charset="0"/>
                        </a:rPr>
                        <a:t>$144,000</a:t>
                      </a:r>
                    </a:p>
                  </a:txBody>
                  <a:tcPr marL="0" marR="72000" marT="73152" marB="73152" anchor="ctr">
                    <a:lnL w="12700" cap="flat" cmpd="sng" algn="ctr">
                      <a:solidFill>
                        <a:schemeClr val="tx1">
                          <a:lumMod val="40000"/>
                          <a:lumOff val="60000"/>
                        </a:schemeClr>
                      </a:solidFill>
                      <a:prstDash val="sysDash"/>
                      <a:round/>
                      <a:headEnd type="none" w="med" len="med"/>
                      <a:tailEnd type="none" w="med" len="med"/>
                    </a:lnL>
                    <a:lnT w="6350" cap="flat" cmpd="sng" algn="ctr">
                      <a:solidFill>
                        <a:schemeClr val="tx1"/>
                      </a:solidFill>
                      <a:prstDash val="sysDot"/>
                      <a:round/>
                      <a:headEnd type="none" w="med" len="med"/>
                      <a:tailEnd type="none" w="med" len="med"/>
                    </a:lnT>
                    <a:solidFill>
                      <a:srgbClr val="F2F2F2"/>
                    </a:solidFill>
                  </a:tcPr>
                </a:tc>
                <a:extLst>
                  <a:ext uri="{0D108BD9-81ED-4DB2-BD59-A6C34878D82A}">
                    <a16:rowId xmlns:a16="http://schemas.microsoft.com/office/drawing/2014/main" val="3729324499"/>
                  </a:ext>
                </a:extLst>
              </a:tr>
            </a:tbl>
          </a:graphicData>
        </a:graphic>
      </p:graphicFrame>
      <p:sp>
        <p:nvSpPr>
          <p:cNvPr id="7" name="ee4pFootnotes">
            <a:extLst>
              <a:ext uri="{FF2B5EF4-FFF2-40B4-BE49-F238E27FC236}">
                <a16:creationId xmlns:a16="http://schemas.microsoft.com/office/drawing/2014/main" id="{0E41FB33-8B9E-5759-8C33-63AE5676E47D}"/>
              </a:ext>
            </a:extLst>
          </p:cNvPr>
          <p:cNvSpPr>
            <a:spLocks noChangeArrowheads="1"/>
          </p:cNvSpPr>
          <p:nvPr/>
        </p:nvSpPr>
        <p:spPr bwMode="auto">
          <a:xfrm>
            <a:off x="639525" y="6157435"/>
            <a:ext cx="9466500" cy="4154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latin typeface="Trebuchet MS" panose="020B0603020202020204" pitchFamily="34" charset="0"/>
                <a:cs typeface="Arial" pitchFamily="34" charset="0"/>
              </a:rPr>
              <a:t>Note: One-time people development ($120,000) and professional development ($24,000) investment for all 24 national center employees to be deployed in FY24</a:t>
            </a:r>
          </a:p>
          <a:p>
            <a:pPr marL="228600" indent="-228600">
              <a:lnSpc>
                <a:spcPct val="90000"/>
              </a:lnSpc>
              <a:buAutoNum type="arabicPeriod"/>
            </a:pPr>
            <a:r>
              <a:rPr lang="en-US" sz="1000">
                <a:solidFill>
                  <a:schemeClr val="bg1">
                    <a:lumMod val="50000"/>
                  </a:schemeClr>
                </a:solidFill>
                <a:latin typeface="Trebuchet MS" panose="020B0603020202020204" pitchFamily="34" charset="0"/>
                <a:cs typeface="Arial" pitchFamily="34" charset="0"/>
              </a:rPr>
              <a:t>Only counting 6-month employment for all new FTEs in FY24</a:t>
            </a:r>
          </a:p>
          <a:p>
            <a:pPr>
              <a:lnSpc>
                <a:spcPct val="90000"/>
              </a:lnSpc>
            </a:pPr>
            <a:endParaRPr lang="en-US" sz="1000">
              <a:solidFill>
                <a:schemeClr val="bg1">
                  <a:lumMod val="50000"/>
                </a:schemeClr>
              </a:solidFill>
              <a:latin typeface="Trebuchet MS" panose="020B0603020202020204" pitchFamily="34" charset="0"/>
              <a:cs typeface="Arial" pitchFamily="34" charset="0"/>
            </a:endParaRPr>
          </a:p>
        </p:txBody>
      </p:sp>
      <p:sp>
        <p:nvSpPr>
          <p:cNvPr id="3" name="Rectangle 2">
            <a:extLst>
              <a:ext uri="{FF2B5EF4-FFF2-40B4-BE49-F238E27FC236}">
                <a16:creationId xmlns:a16="http://schemas.microsoft.com/office/drawing/2014/main" id="{0B34152E-EE2A-2F07-A725-9B9771948476}"/>
              </a:ext>
            </a:extLst>
          </p:cNvPr>
          <p:cNvSpPr/>
          <p:nvPr/>
        </p:nvSpPr>
        <p:spPr>
          <a:xfrm>
            <a:off x="4903305" y="476"/>
            <a:ext cx="2385392" cy="199073"/>
          </a:xfrm>
          <a:prstGeom prst="rect">
            <a:avLst/>
          </a:prstGeom>
          <a:solidFill>
            <a:schemeClr val="accent3">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chemeClr val="accent2"/>
                </a:solidFill>
              </a:rPr>
              <a:t>For Discussion</a:t>
            </a:r>
          </a:p>
        </p:txBody>
      </p:sp>
      <p:sp>
        <p:nvSpPr>
          <p:cNvPr id="6" name="NavigationTriangle">
            <a:extLst>
              <a:ext uri="{FF2B5EF4-FFF2-40B4-BE49-F238E27FC236}">
                <a16:creationId xmlns:a16="http://schemas.microsoft.com/office/drawing/2014/main" id="{31F74AF3-1C47-24CF-2828-554C967F3DCE}"/>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8" name="NavigationText">
            <a:extLst>
              <a:ext uri="{FF2B5EF4-FFF2-40B4-BE49-F238E27FC236}">
                <a16:creationId xmlns:a16="http://schemas.microsoft.com/office/drawing/2014/main" id="{56A954FE-666E-9BB1-07D0-B5878CDF4EB3}"/>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Identify investments</a:t>
            </a:r>
          </a:p>
        </p:txBody>
      </p:sp>
      <p:sp>
        <p:nvSpPr>
          <p:cNvPr id="9" name="NavigationIcon">
            <a:extLst>
              <a:ext uri="{FF2B5EF4-FFF2-40B4-BE49-F238E27FC236}">
                <a16:creationId xmlns:a16="http://schemas.microsoft.com/office/drawing/2014/main" id="{DE1B2D43-AA78-58E8-9849-63C1EE8A850D}"/>
              </a:ext>
            </a:extLst>
          </p:cNvPr>
          <p:cNvSpPr>
            <a:spLocks noChangeAspect="1" noChangeArrowheads="1"/>
          </p:cNvSpPr>
          <p:nvPr>
            <p:custDataLst>
              <p:tags r:id="rId2"/>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4</a:t>
            </a:r>
          </a:p>
        </p:txBody>
      </p:sp>
    </p:spTree>
    <p:extLst>
      <p:ext uri="{BB962C8B-B14F-4D97-AF65-F5344CB8AC3E}">
        <p14:creationId xmlns:p14="http://schemas.microsoft.com/office/powerpoint/2010/main" val="431959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397F563-3BE7-6E0E-15A5-BCB4CE5AE4B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5" name="think-cell data - do not delete" hidden="1">
                        <a:extLst>
                          <a:ext uri="{FF2B5EF4-FFF2-40B4-BE49-F238E27FC236}">
                            <a16:creationId xmlns:a16="http://schemas.microsoft.com/office/drawing/2014/main" id="{2397F563-3BE7-6E0E-15A5-BCB4CE5AE4B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33" name="Table 33">
            <a:extLst>
              <a:ext uri="{FF2B5EF4-FFF2-40B4-BE49-F238E27FC236}">
                <a16:creationId xmlns:a16="http://schemas.microsoft.com/office/drawing/2014/main" id="{4912E1B8-BE81-6E67-B3DF-751346645947}"/>
              </a:ext>
            </a:extLst>
          </p:cNvPr>
          <p:cNvGraphicFramePr>
            <a:graphicFrameLocks noGrp="1"/>
          </p:cNvGraphicFramePr>
          <p:nvPr>
            <p:extLst>
              <p:ext uri="{D42A27DB-BD31-4B8C-83A1-F6EECF244321}">
                <p14:modId xmlns:p14="http://schemas.microsoft.com/office/powerpoint/2010/main" val="2489189726"/>
              </p:ext>
            </p:extLst>
          </p:nvPr>
        </p:nvGraphicFramePr>
        <p:xfrm>
          <a:off x="360218" y="2198837"/>
          <a:ext cx="11249891" cy="4411746"/>
        </p:xfrm>
        <a:graphic>
          <a:graphicData uri="http://schemas.openxmlformats.org/drawingml/2006/table">
            <a:tbl>
              <a:tblPr bandRow="1">
                <a:tableStyleId>{5C22544A-7EE6-4342-B048-85BDC9FD1C3A}</a:tableStyleId>
              </a:tblPr>
              <a:tblGrid>
                <a:gridCol w="1047222">
                  <a:extLst>
                    <a:ext uri="{9D8B030D-6E8A-4147-A177-3AD203B41FA5}">
                      <a16:colId xmlns:a16="http://schemas.microsoft.com/office/drawing/2014/main" val="3416408522"/>
                    </a:ext>
                  </a:extLst>
                </a:gridCol>
                <a:gridCol w="7514887">
                  <a:extLst>
                    <a:ext uri="{9D8B030D-6E8A-4147-A177-3AD203B41FA5}">
                      <a16:colId xmlns:a16="http://schemas.microsoft.com/office/drawing/2014/main" val="2740342793"/>
                    </a:ext>
                  </a:extLst>
                </a:gridCol>
                <a:gridCol w="2687782">
                  <a:extLst>
                    <a:ext uri="{9D8B030D-6E8A-4147-A177-3AD203B41FA5}">
                      <a16:colId xmlns:a16="http://schemas.microsoft.com/office/drawing/2014/main" val="3916389950"/>
                    </a:ext>
                  </a:extLst>
                </a:gridCol>
              </a:tblGrid>
              <a:tr h="1017153">
                <a:tc>
                  <a:txBody>
                    <a:bodyPr/>
                    <a:lstStyle/>
                    <a:p>
                      <a:pPr algn="r"/>
                      <a:r>
                        <a:rPr lang="en-US" sz="1400"/>
                        <a:t>Study 1</a:t>
                      </a:r>
                    </a:p>
                  </a:txBody>
                  <a:tcPr anchor="ctr">
                    <a:lnR w="12700" cap="flat" cmpd="sng" algn="ctr">
                      <a:solidFill>
                        <a:schemeClr val="bg1">
                          <a:lumMod val="65000"/>
                        </a:schemeClr>
                      </a:solidFill>
                      <a:prstDash val="solid"/>
                      <a:round/>
                      <a:headEnd type="none" w="med" len="med"/>
                      <a:tailEnd type="none" w="med" len="med"/>
                    </a:lnR>
                    <a:lnB w="12700" cap="flat" cmpd="sng" algn="ctr">
                      <a:solidFill>
                        <a:schemeClr val="bg1">
                          <a:lumMod val="85000"/>
                        </a:schemeClr>
                      </a:solidFill>
                      <a:prstDash val="sysDot"/>
                      <a:round/>
                      <a:headEnd type="none" w="med" len="med"/>
                      <a:tailEnd type="none" w="med" len="med"/>
                    </a:lnB>
                    <a:noFill/>
                  </a:tcPr>
                </a:tc>
                <a:tc>
                  <a:txBody>
                    <a:bodyPr/>
                    <a:lstStyle/>
                    <a:p>
                      <a:pPr algn="ctr"/>
                      <a:endParaRPr lang="en-US" sz="1800"/>
                    </a:p>
                  </a:txBody>
                  <a:tcPr anchor="ctr">
                    <a:lnL w="12700" cap="flat" cmpd="sng" algn="ctr">
                      <a:solidFill>
                        <a:schemeClr val="bg1">
                          <a:lumMod val="65000"/>
                        </a:schemeClr>
                      </a:solidFill>
                      <a:prstDash val="solid"/>
                      <a:round/>
                      <a:headEnd type="none" w="med" len="med"/>
                      <a:tailEnd type="none" w="med" len="med"/>
                    </a:lnL>
                    <a:lnB w="12700" cap="flat" cmpd="sng" algn="ctr">
                      <a:solidFill>
                        <a:schemeClr val="bg1">
                          <a:lumMod val="85000"/>
                        </a:schemeClr>
                      </a:solidFill>
                      <a:prstDash val="sysDot"/>
                      <a:round/>
                      <a:headEnd type="none" w="med" len="med"/>
                      <a:tailEnd type="none" w="med" len="med"/>
                    </a:lnB>
                    <a:noFill/>
                  </a:tcPr>
                </a:tc>
                <a:tc rowSpan="2">
                  <a:txBody>
                    <a:bodyPr/>
                    <a:lstStyle/>
                    <a:p>
                      <a:pPr marL="2286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One-on-one model – Two studies to demonstrate program impact using the updated assessment protocol</a:t>
                      </a:r>
                    </a:p>
                    <a:p>
                      <a:pPr marL="228600" marR="0" lvl="0" indent="-171450" algn="l">
                        <a:lnSpc>
                          <a:spcPct val="100000"/>
                        </a:lnSpc>
                        <a:spcBef>
                          <a:spcPts val="0"/>
                        </a:spcBef>
                        <a:spcAft>
                          <a:spcPts val="0"/>
                        </a:spcAft>
                        <a:buClrTx/>
                        <a:buSzTx/>
                        <a:buFont typeface="Arial" panose="020B0604020202020204" pitchFamily="34" charset="0"/>
                        <a:buChar char="•"/>
                      </a:pPr>
                      <a:r>
                        <a:rPr lang="en-US" sz="1200"/>
                        <a:t>Inclusive of virtual and hybrid</a:t>
                      </a:r>
                    </a:p>
                    <a:p>
                      <a:pPr marL="2286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Structured according to MIECHV requirements</a:t>
                      </a:r>
                    </a:p>
                  </a:txBody>
                  <a:tcPr anchor="ctr">
                    <a:lnB w="12700" cap="flat" cmpd="sng" algn="ctr">
                      <a:solidFill>
                        <a:schemeClr val="bg1">
                          <a:lumMod val="85000"/>
                        </a:schemeClr>
                      </a:solidFill>
                      <a:prstDash val="sysDot"/>
                      <a:round/>
                      <a:headEnd type="none" w="med" len="med"/>
                      <a:tailEnd type="none" w="med" len="med"/>
                    </a:lnB>
                    <a:noFill/>
                  </a:tcPr>
                </a:tc>
                <a:extLst>
                  <a:ext uri="{0D108BD9-81ED-4DB2-BD59-A6C34878D82A}">
                    <a16:rowId xmlns:a16="http://schemas.microsoft.com/office/drawing/2014/main" val="922592311"/>
                  </a:ext>
                </a:extLst>
              </a:tr>
              <a:tr h="1017153">
                <a:tc>
                  <a:txBody>
                    <a:bodyPr/>
                    <a:lstStyle/>
                    <a:p>
                      <a:pPr algn="r"/>
                      <a:r>
                        <a:rPr lang="en-US" sz="1400"/>
                        <a:t>Study 2 </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noFill/>
                  </a:tcPr>
                </a:tc>
                <a:tc>
                  <a:txBody>
                    <a:bodyPr/>
                    <a:lstStyle/>
                    <a:p>
                      <a:pPr algn="ctr"/>
                      <a:endParaRPr lang="en-US" sz="1800"/>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noFill/>
                  </a:tcPr>
                </a:tc>
                <a:tc vMerge="1">
                  <a:txBody>
                    <a:bodyPr/>
                    <a:lstStyle/>
                    <a:p>
                      <a:pPr marL="171450" indent="-171450" algn="l">
                        <a:buFont typeface="Arial" panose="020B0604020202020204" pitchFamily="34" charset="0"/>
                        <a:buChar char="•"/>
                      </a:pPr>
                      <a:r>
                        <a:rPr lang="en-US" sz="1300"/>
                        <a:t>Coaching-focused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a:t>Structured according to </a:t>
                      </a:r>
                      <a:r>
                        <a:rPr lang="en-US" sz="1300" err="1"/>
                        <a:t>MEICHV</a:t>
                      </a:r>
                      <a:r>
                        <a:rPr lang="en-US" sz="1300"/>
                        <a:t> requirements</a:t>
                      </a:r>
                    </a:p>
                  </a:txBody>
                  <a:tcPr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noFill/>
                  </a:tcPr>
                </a:tc>
                <a:extLst>
                  <a:ext uri="{0D108BD9-81ED-4DB2-BD59-A6C34878D82A}">
                    <a16:rowId xmlns:a16="http://schemas.microsoft.com/office/drawing/2014/main" val="1547670147"/>
                  </a:ext>
                </a:extLst>
              </a:tr>
              <a:tr h="1017153">
                <a:tc>
                  <a:txBody>
                    <a:bodyPr/>
                    <a:lstStyle/>
                    <a:p>
                      <a:pPr algn="r"/>
                      <a:r>
                        <a:rPr lang="en-US" sz="1400"/>
                        <a:t>HBCC</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noFill/>
                  </a:tcPr>
                </a:tc>
                <a:tc>
                  <a:txBody>
                    <a:bodyPr/>
                    <a:lstStyle/>
                    <a:p>
                      <a:pPr algn="ctr"/>
                      <a:endParaRPr lang="en-US" sz="1800"/>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noFill/>
                  </a:tcPr>
                </a:tc>
                <a:tc>
                  <a:txBody>
                    <a:bodyPr/>
                    <a:lstStyle/>
                    <a:p>
                      <a:pPr marL="228600" indent="-171450" algn="l">
                        <a:buFont typeface="Arial" panose="020B0604020202020204" pitchFamily="34" charset="0"/>
                        <a:buChar char="•"/>
                      </a:pPr>
                      <a:r>
                        <a:rPr lang="en-US" sz="1200"/>
                        <a:t>Gather and analyze existing HBCC data (prep time)</a:t>
                      </a:r>
                    </a:p>
                    <a:p>
                      <a:pPr marL="228600" indent="-171450" algn="l">
                        <a:buFont typeface="Arial" panose="020B0604020202020204" pitchFamily="34" charset="0"/>
                        <a:buChar char="•"/>
                      </a:pPr>
                      <a:r>
                        <a:rPr lang="en-US" sz="1200"/>
                        <a:t>Formative evaluation to document and codify HBCC  model</a:t>
                      </a:r>
                    </a:p>
                    <a:p>
                      <a:pPr marL="228600" indent="-171450" algn="l">
                        <a:buFont typeface="Arial" panose="020B0604020202020204" pitchFamily="34" charset="0"/>
                        <a:buChar char="•"/>
                      </a:pPr>
                      <a:r>
                        <a:rPr lang="en-US" sz="1200"/>
                        <a:t>Collection of outcome data</a:t>
                      </a:r>
                    </a:p>
                  </a:txBody>
                  <a:tcPr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noFill/>
                  </a:tcPr>
                </a:tc>
                <a:extLst>
                  <a:ext uri="{0D108BD9-81ED-4DB2-BD59-A6C34878D82A}">
                    <a16:rowId xmlns:a16="http://schemas.microsoft.com/office/drawing/2014/main" val="1471557714"/>
                  </a:ext>
                </a:extLst>
              </a:tr>
              <a:tr h="1017153">
                <a:tc>
                  <a:txBody>
                    <a:bodyPr/>
                    <a:lstStyle/>
                    <a:p>
                      <a:pPr algn="r"/>
                      <a:r>
                        <a:rPr lang="en-US" sz="1400"/>
                        <a:t>Innovation</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ysDot"/>
                      <a:round/>
                      <a:headEnd type="none" w="med" len="med"/>
                      <a:tailEnd type="none" w="med" len="med"/>
                    </a:lnT>
                    <a:noFill/>
                  </a:tcPr>
                </a:tc>
                <a:tc>
                  <a:txBody>
                    <a:bodyPr/>
                    <a:lstStyle/>
                    <a:p>
                      <a:pPr algn="ctr"/>
                      <a:endParaRPr lang="en-US" sz="1800"/>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85000"/>
                        </a:schemeClr>
                      </a:solidFill>
                      <a:prstDash val="sysDot"/>
                      <a:round/>
                      <a:headEnd type="none" w="med" len="med"/>
                      <a:tailEnd type="none" w="med" len="med"/>
                    </a:lnT>
                    <a:noFill/>
                  </a:tcPr>
                </a:tc>
                <a:tc>
                  <a:txBody>
                    <a:bodyPr/>
                    <a:lstStyle/>
                    <a:p>
                      <a:pPr marL="228600" indent="-171450" algn="l">
                        <a:buFont typeface="Arial" panose="020B0604020202020204" pitchFamily="34" charset="0"/>
                        <a:buChar char="•"/>
                      </a:pPr>
                      <a:r>
                        <a:rPr lang="en-US" sz="1200"/>
                        <a:t>Both models – Formative and process evaluations to integrate recent program innovations  (practice-based coaching, QA framework, reflection tools) into models </a:t>
                      </a:r>
                    </a:p>
                  </a:txBody>
                  <a:tcPr anchor="ctr">
                    <a:lnT w="12700" cap="flat" cmpd="sng" algn="ctr">
                      <a:solidFill>
                        <a:schemeClr val="bg1">
                          <a:lumMod val="85000"/>
                        </a:schemeClr>
                      </a:solidFill>
                      <a:prstDash val="sysDot"/>
                      <a:round/>
                      <a:headEnd type="none" w="med" len="med"/>
                      <a:tailEnd type="none" w="med" len="med"/>
                    </a:lnT>
                    <a:noFill/>
                  </a:tcPr>
                </a:tc>
                <a:extLst>
                  <a:ext uri="{0D108BD9-81ED-4DB2-BD59-A6C34878D82A}">
                    <a16:rowId xmlns:a16="http://schemas.microsoft.com/office/drawing/2014/main" val="718458120"/>
                  </a:ext>
                </a:extLst>
              </a:tr>
            </a:tbl>
          </a:graphicData>
        </a:graphic>
      </p:graphicFrame>
      <p:sp>
        <p:nvSpPr>
          <p:cNvPr id="2" name="Title 1">
            <a:extLst>
              <a:ext uri="{FF2B5EF4-FFF2-40B4-BE49-F238E27FC236}">
                <a16:creationId xmlns:a16="http://schemas.microsoft.com/office/drawing/2014/main" id="{6E3830BB-9A2A-E66A-5DD3-CB52D2DE3C44}"/>
              </a:ext>
            </a:extLst>
          </p:cNvPr>
          <p:cNvSpPr>
            <a:spLocks noGrp="1"/>
          </p:cNvSpPr>
          <p:nvPr>
            <p:ph type="title"/>
          </p:nvPr>
        </p:nvSpPr>
        <p:spPr>
          <a:xfrm>
            <a:off x="630000" y="622800"/>
            <a:ext cx="10933350" cy="664797"/>
          </a:xfrm>
        </p:spPr>
        <p:txBody>
          <a:bodyPr vert="horz"/>
          <a:lstStyle/>
          <a:p>
            <a:r>
              <a:rPr lang="en-US">
                <a:solidFill>
                  <a:schemeClr val="accent2"/>
                </a:solidFill>
              </a:rPr>
              <a:t>R&amp;D investment | </a:t>
            </a:r>
            <a:r>
              <a:rPr lang="en-US"/>
              <a:t>$1M invested across four research priorities to obtain MIECHV endorsement, assess impact, and synthesize learnings</a:t>
            </a:r>
          </a:p>
        </p:txBody>
      </p:sp>
      <p:cxnSp>
        <p:nvCxnSpPr>
          <p:cNvPr id="9" name="Straight Arrow Connector 8">
            <a:extLst>
              <a:ext uri="{FF2B5EF4-FFF2-40B4-BE49-F238E27FC236}">
                <a16:creationId xmlns:a16="http://schemas.microsoft.com/office/drawing/2014/main" id="{1DC1292B-63CA-F2BF-38A7-D38FACFAA699}"/>
              </a:ext>
            </a:extLst>
          </p:cNvPr>
          <p:cNvCxnSpPr>
            <a:cxnSpLocks/>
          </p:cNvCxnSpPr>
          <p:nvPr/>
        </p:nvCxnSpPr>
        <p:spPr>
          <a:xfrm>
            <a:off x="1524000" y="2124075"/>
            <a:ext cx="7176655" cy="0"/>
          </a:xfrm>
          <a:prstGeom prst="straightConnector1">
            <a:avLst/>
          </a:prstGeom>
          <a:ln w="19050" cap="rnd">
            <a:solidFill>
              <a:schemeClr val="tx1"/>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A519730-E7F8-6012-3148-3D7390A1F43F}"/>
              </a:ext>
            </a:extLst>
          </p:cNvPr>
          <p:cNvSpPr txBox="1"/>
          <p:nvPr/>
        </p:nvSpPr>
        <p:spPr>
          <a:xfrm>
            <a:off x="1819563" y="2492847"/>
            <a:ext cx="2299854" cy="414981"/>
          </a:xfrm>
          <a:prstGeom prst="rect">
            <a:avLst/>
          </a:prstGeom>
          <a:solidFill>
            <a:schemeClr val="accent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i="1">
                <a:solidFill>
                  <a:schemeClr val="bg1"/>
                </a:solidFill>
              </a:rPr>
              <a:t>$350K</a:t>
            </a:r>
          </a:p>
        </p:txBody>
      </p:sp>
      <p:sp>
        <p:nvSpPr>
          <p:cNvPr id="18" name="TextBox 17">
            <a:extLst>
              <a:ext uri="{FF2B5EF4-FFF2-40B4-BE49-F238E27FC236}">
                <a16:creationId xmlns:a16="http://schemas.microsoft.com/office/drawing/2014/main" id="{E51FDDE0-AA03-C346-DBC0-BFB8B4D32CEE}"/>
              </a:ext>
            </a:extLst>
          </p:cNvPr>
          <p:cNvSpPr txBox="1"/>
          <p:nvPr/>
        </p:nvSpPr>
        <p:spPr>
          <a:xfrm>
            <a:off x="2917743" y="3503364"/>
            <a:ext cx="2299854" cy="414981"/>
          </a:xfrm>
          <a:prstGeom prst="rect">
            <a:avLst/>
          </a:prstGeom>
          <a:solidFill>
            <a:schemeClr val="accent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i="1">
                <a:solidFill>
                  <a:schemeClr val="bg1"/>
                </a:solidFill>
              </a:rPr>
              <a:t>$350K</a:t>
            </a:r>
          </a:p>
        </p:txBody>
      </p:sp>
      <p:sp>
        <p:nvSpPr>
          <p:cNvPr id="21" name="TextBox 20">
            <a:extLst>
              <a:ext uri="{FF2B5EF4-FFF2-40B4-BE49-F238E27FC236}">
                <a16:creationId xmlns:a16="http://schemas.microsoft.com/office/drawing/2014/main" id="{42FA7247-E076-F9CB-2004-BC779DFF08EE}"/>
              </a:ext>
            </a:extLst>
          </p:cNvPr>
          <p:cNvSpPr txBox="1"/>
          <p:nvPr/>
        </p:nvSpPr>
        <p:spPr>
          <a:xfrm>
            <a:off x="1819564" y="5544026"/>
            <a:ext cx="4516581" cy="414981"/>
          </a:xfrm>
          <a:prstGeom prst="rect">
            <a:avLst/>
          </a:prstGeom>
          <a:solidFill>
            <a:srgbClr val="F2F2F2"/>
          </a:solidFill>
          <a:ln w="9525"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295E7E"/>
                </a:solidFill>
              </a:rPr>
              <a:t>Innovation learnings from one-on-one and HBCC research and evaluations</a:t>
            </a:r>
          </a:p>
        </p:txBody>
      </p:sp>
      <p:sp>
        <p:nvSpPr>
          <p:cNvPr id="22" name="TextBox 21">
            <a:extLst>
              <a:ext uri="{FF2B5EF4-FFF2-40B4-BE49-F238E27FC236}">
                <a16:creationId xmlns:a16="http://schemas.microsoft.com/office/drawing/2014/main" id="{2AAD4227-2369-0CD6-34CF-BE549BB8E8BF}"/>
              </a:ext>
            </a:extLst>
          </p:cNvPr>
          <p:cNvSpPr txBox="1"/>
          <p:nvPr/>
        </p:nvSpPr>
        <p:spPr>
          <a:xfrm>
            <a:off x="2364508" y="4541589"/>
            <a:ext cx="1715084" cy="414981"/>
          </a:xfrm>
          <a:prstGeom prst="rect">
            <a:avLst/>
          </a:prstGeom>
          <a:solidFill>
            <a:srgbClr val="F2F2F2"/>
          </a:solidFill>
          <a:ln w="9525"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295E7E"/>
                </a:solidFill>
              </a:rPr>
              <a:t>8 mo. prep time required </a:t>
            </a:r>
          </a:p>
        </p:txBody>
      </p:sp>
      <p:sp>
        <p:nvSpPr>
          <p:cNvPr id="23" name="TextBox 22">
            <a:extLst>
              <a:ext uri="{FF2B5EF4-FFF2-40B4-BE49-F238E27FC236}">
                <a16:creationId xmlns:a16="http://schemas.microsoft.com/office/drawing/2014/main" id="{DE850094-54C3-B5E7-2E42-DD4A887B840F}"/>
              </a:ext>
            </a:extLst>
          </p:cNvPr>
          <p:cNvSpPr txBox="1"/>
          <p:nvPr/>
        </p:nvSpPr>
        <p:spPr>
          <a:xfrm>
            <a:off x="1421537"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Aug '23</a:t>
            </a:r>
          </a:p>
        </p:txBody>
      </p:sp>
      <p:sp>
        <p:nvSpPr>
          <p:cNvPr id="24" name="TextBox 23">
            <a:extLst>
              <a:ext uri="{FF2B5EF4-FFF2-40B4-BE49-F238E27FC236}">
                <a16:creationId xmlns:a16="http://schemas.microsoft.com/office/drawing/2014/main" id="{B58499BF-BF52-C98E-791F-380F1A03ED0B}"/>
              </a:ext>
            </a:extLst>
          </p:cNvPr>
          <p:cNvSpPr txBox="1"/>
          <p:nvPr/>
        </p:nvSpPr>
        <p:spPr>
          <a:xfrm>
            <a:off x="2556485"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Feb '24</a:t>
            </a:r>
          </a:p>
        </p:txBody>
      </p:sp>
      <p:sp>
        <p:nvSpPr>
          <p:cNvPr id="25" name="TextBox 24">
            <a:extLst>
              <a:ext uri="{FF2B5EF4-FFF2-40B4-BE49-F238E27FC236}">
                <a16:creationId xmlns:a16="http://schemas.microsoft.com/office/drawing/2014/main" id="{E3BD6B99-9E06-83A1-61BB-7335A0035FCB}"/>
              </a:ext>
            </a:extLst>
          </p:cNvPr>
          <p:cNvSpPr txBox="1"/>
          <p:nvPr/>
        </p:nvSpPr>
        <p:spPr>
          <a:xfrm>
            <a:off x="3691433"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Aug '24</a:t>
            </a:r>
          </a:p>
        </p:txBody>
      </p:sp>
      <p:sp>
        <p:nvSpPr>
          <p:cNvPr id="26" name="TextBox 25">
            <a:extLst>
              <a:ext uri="{FF2B5EF4-FFF2-40B4-BE49-F238E27FC236}">
                <a16:creationId xmlns:a16="http://schemas.microsoft.com/office/drawing/2014/main" id="{3DFD0730-73BD-B199-D736-2E58386490F5}"/>
              </a:ext>
            </a:extLst>
          </p:cNvPr>
          <p:cNvSpPr txBox="1"/>
          <p:nvPr/>
        </p:nvSpPr>
        <p:spPr>
          <a:xfrm>
            <a:off x="4826381"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Feb '25</a:t>
            </a:r>
          </a:p>
        </p:txBody>
      </p:sp>
      <p:sp>
        <p:nvSpPr>
          <p:cNvPr id="27" name="TextBox 26">
            <a:extLst>
              <a:ext uri="{FF2B5EF4-FFF2-40B4-BE49-F238E27FC236}">
                <a16:creationId xmlns:a16="http://schemas.microsoft.com/office/drawing/2014/main" id="{CBE0CF3E-B041-35F9-9F33-2643100C7BEF}"/>
              </a:ext>
            </a:extLst>
          </p:cNvPr>
          <p:cNvSpPr txBox="1"/>
          <p:nvPr/>
        </p:nvSpPr>
        <p:spPr>
          <a:xfrm>
            <a:off x="5961329"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Aug '25</a:t>
            </a:r>
          </a:p>
        </p:txBody>
      </p:sp>
      <p:sp>
        <p:nvSpPr>
          <p:cNvPr id="30" name="TextBox 29">
            <a:extLst>
              <a:ext uri="{FF2B5EF4-FFF2-40B4-BE49-F238E27FC236}">
                <a16:creationId xmlns:a16="http://schemas.microsoft.com/office/drawing/2014/main" id="{E2D9F328-6DDD-3841-4BB1-186585D495C2}"/>
              </a:ext>
            </a:extLst>
          </p:cNvPr>
          <p:cNvSpPr txBox="1"/>
          <p:nvPr/>
        </p:nvSpPr>
        <p:spPr>
          <a:xfrm>
            <a:off x="7096277"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Feb '26</a:t>
            </a:r>
          </a:p>
        </p:txBody>
      </p:sp>
      <p:sp>
        <p:nvSpPr>
          <p:cNvPr id="31" name="TextBox 30">
            <a:extLst>
              <a:ext uri="{FF2B5EF4-FFF2-40B4-BE49-F238E27FC236}">
                <a16:creationId xmlns:a16="http://schemas.microsoft.com/office/drawing/2014/main" id="{57B4F8FC-ED18-E8CA-3D51-6D5015E3D845}"/>
              </a:ext>
            </a:extLst>
          </p:cNvPr>
          <p:cNvSpPr txBox="1"/>
          <p:nvPr/>
        </p:nvSpPr>
        <p:spPr>
          <a:xfrm>
            <a:off x="4137039" y="4541589"/>
            <a:ext cx="4554380" cy="414981"/>
          </a:xfrm>
          <a:prstGeom prst="rect">
            <a:avLst/>
          </a:prstGeom>
          <a:solidFill>
            <a:schemeClr val="accent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i="1">
                <a:solidFill>
                  <a:schemeClr val="bg1"/>
                </a:solidFill>
              </a:rPr>
              <a:t>$200K</a:t>
            </a:r>
          </a:p>
        </p:txBody>
      </p:sp>
      <p:sp>
        <p:nvSpPr>
          <p:cNvPr id="32" name="TextBox 31">
            <a:extLst>
              <a:ext uri="{FF2B5EF4-FFF2-40B4-BE49-F238E27FC236}">
                <a16:creationId xmlns:a16="http://schemas.microsoft.com/office/drawing/2014/main" id="{34BEF6DD-86BB-7A40-F67E-432B79358689}"/>
              </a:ext>
            </a:extLst>
          </p:cNvPr>
          <p:cNvSpPr txBox="1"/>
          <p:nvPr/>
        </p:nvSpPr>
        <p:spPr>
          <a:xfrm>
            <a:off x="6391564" y="5544026"/>
            <a:ext cx="2299854" cy="414981"/>
          </a:xfrm>
          <a:prstGeom prst="rect">
            <a:avLst/>
          </a:prstGeom>
          <a:solidFill>
            <a:schemeClr val="accent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i="1">
                <a:solidFill>
                  <a:schemeClr val="bg1"/>
                </a:solidFill>
              </a:rPr>
              <a:t>$100K</a:t>
            </a:r>
          </a:p>
        </p:txBody>
      </p:sp>
      <p:sp>
        <p:nvSpPr>
          <p:cNvPr id="34" name="TextBox 33">
            <a:extLst>
              <a:ext uri="{FF2B5EF4-FFF2-40B4-BE49-F238E27FC236}">
                <a16:creationId xmlns:a16="http://schemas.microsoft.com/office/drawing/2014/main" id="{ED914120-D3BE-0A27-6A49-A7AA06449086}"/>
              </a:ext>
            </a:extLst>
          </p:cNvPr>
          <p:cNvSpPr txBox="1"/>
          <p:nvPr/>
        </p:nvSpPr>
        <p:spPr>
          <a:xfrm>
            <a:off x="9235488" y="1771650"/>
            <a:ext cx="2146902"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solidFill>
                  <a:srgbClr val="295E7E"/>
                </a:solidFill>
              </a:rPr>
              <a:t>Research Goal </a:t>
            </a:r>
          </a:p>
        </p:txBody>
      </p:sp>
      <p:cxnSp>
        <p:nvCxnSpPr>
          <p:cNvPr id="36" name="Straight Connector 35">
            <a:extLst>
              <a:ext uri="{FF2B5EF4-FFF2-40B4-BE49-F238E27FC236}">
                <a16:creationId xmlns:a16="http://schemas.microsoft.com/office/drawing/2014/main" id="{524E870E-9AF4-17E2-6155-6485D6C182D5}"/>
              </a:ext>
            </a:extLst>
          </p:cNvPr>
          <p:cNvCxnSpPr>
            <a:cxnSpLocks/>
          </p:cNvCxnSpPr>
          <p:nvPr/>
        </p:nvCxnSpPr>
        <p:spPr>
          <a:xfrm>
            <a:off x="9042403" y="2124075"/>
            <a:ext cx="2533073" cy="0"/>
          </a:xfrm>
          <a:prstGeom prst="line">
            <a:avLst/>
          </a:prstGeom>
          <a:ln w="9525" cap="rnd">
            <a:solidFill>
              <a:schemeClr val="accent5"/>
            </a:solidFill>
            <a:prstDash val="solid"/>
            <a:round/>
            <a:tailEnd type="none"/>
          </a:ln>
        </p:spPr>
        <p:style>
          <a:lnRef idx="1">
            <a:schemeClr val="accent1"/>
          </a:lnRef>
          <a:fillRef idx="0">
            <a:schemeClr val="accent1"/>
          </a:fillRef>
          <a:effectRef idx="0">
            <a:schemeClr val="accent1"/>
          </a:effectRef>
          <a:fontRef idx="minor">
            <a:schemeClr val="tx1"/>
          </a:fontRef>
        </p:style>
      </p:cxnSp>
      <p:sp>
        <p:nvSpPr>
          <p:cNvPr id="4" name="ee4pFootnotes">
            <a:extLst>
              <a:ext uri="{FF2B5EF4-FFF2-40B4-BE49-F238E27FC236}">
                <a16:creationId xmlns:a16="http://schemas.microsoft.com/office/drawing/2014/main" id="{EF87C918-3B8C-EAD5-E89E-F97753AD203B}"/>
              </a:ext>
            </a:extLst>
          </p:cNvPr>
          <p:cNvSpPr>
            <a:spLocks noChangeArrowheads="1"/>
          </p:cNvSpPr>
          <p:nvPr/>
        </p:nvSpPr>
        <p:spPr bwMode="auto">
          <a:xfrm>
            <a:off x="630000" y="6406052"/>
            <a:ext cx="9030914" cy="153888"/>
          </a:xfrm>
          <a:prstGeom prst="rect">
            <a:avLst/>
          </a:prstGeom>
          <a:noFill/>
          <a:ln w="9525" algn="ctr">
            <a:noFill/>
            <a:miter lim="800000"/>
            <a:headEnd type="none" w="lg" len="lg"/>
            <a:tailEnd type="none" w="lg" len="lg"/>
          </a:ln>
        </p:spPr>
        <p:txBody>
          <a:bodyPr vert="horz" wrap="square" lIns="0" tIns="0" rIns="0" bIns="0" anchor="b" anchorCtr="0">
            <a:spAutoFit/>
          </a:bodyPr>
          <a:lstStyle/>
          <a:p>
            <a:pPr marR="0" algn="l" rtl="0" eaLnBrk="1" fontAlgn="auto" latinLnBrk="0" hangingPunct="1">
              <a:spcBef>
                <a:spcPts val="0"/>
              </a:spcBef>
              <a:spcAft>
                <a:spcPts val="0"/>
              </a:spcAft>
              <a:buClrTx/>
              <a:buSzPts val="1300"/>
              <a:buFont typeface="Trebuchet MS" panose="020B0603020202020204" pitchFamily="34" charset="0"/>
              <a:buChar char="​"/>
            </a:pPr>
            <a:r>
              <a:rPr lang="en-US" sz="1000">
                <a:latin typeface="Trebuchet MS" panose="020B0603020202020204" pitchFamily="34" charset="0"/>
                <a:cs typeface="Arial" pitchFamily="34" charset="0"/>
              </a:rPr>
              <a:t>Note: </a:t>
            </a:r>
            <a:r>
              <a:rPr lang="en-US" sz="1000" kern="1200">
                <a:effectLst/>
                <a:latin typeface="Trebuchet MS" panose="020B0603020202020204" pitchFamily="34" charset="0"/>
                <a:ea typeface="+mn-ea"/>
                <a:cs typeface="+mn-cs"/>
              </a:rPr>
              <a:t>Cost of research inclusive of external consultants, data analysts, incentives for study participants, and site support </a:t>
            </a:r>
            <a:endParaRPr lang="en-US" sz="1000">
              <a:effectLst/>
            </a:endParaRPr>
          </a:p>
        </p:txBody>
      </p:sp>
      <p:sp>
        <p:nvSpPr>
          <p:cNvPr id="14" name="TextBox 13">
            <a:extLst>
              <a:ext uri="{FF2B5EF4-FFF2-40B4-BE49-F238E27FC236}">
                <a16:creationId xmlns:a16="http://schemas.microsoft.com/office/drawing/2014/main" id="{31BF2351-3C9C-2207-C819-2672A8E3914E}"/>
              </a:ext>
            </a:extLst>
          </p:cNvPr>
          <p:cNvSpPr txBox="1"/>
          <p:nvPr/>
        </p:nvSpPr>
        <p:spPr>
          <a:xfrm>
            <a:off x="8231226" y="1771650"/>
            <a:ext cx="752475" cy="2381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i="1">
                <a:solidFill>
                  <a:schemeClr val="tx1"/>
                </a:solidFill>
              </a:rPr>
              <a:t>Aug '26</a:t>
            </a:r>
          </a:p>
        </p:txBody>
      </p:sp>
      <p:sp>
        <p:nvSpPr>
          <p:cNvPr id="3" name="NavigationTriangle">
            <a:extLst>
              <a:ext uri="{FF2B5EF4-FFF2-40B4-BE49-F238E27FC236}">
                <a16:creationId xmlns:a16="http://schemas.microsoft.com/office/drawing/2014/main" id="{650923A6-FE14-B012-D9DB-F0B35285AD3F}"/>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6" name="NavigationText">
            <a:extLst>
              <a:ext uri="{FF2B5EF4-FFF2-40B4-BE49-F238E27FC236}">
                <a16:creationId xmlns:a16="http://schemas.microsoft.com/office/drawing/2014/main" id="{EB2419A5-05A0-F723-0E67-6F00B631608B}"/>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Identify investments</a:t>
            </a:r>
          </a:p>
        </p:txBody>
      </p:sp>
      <p:sp>
        <p:nvSpPr>
          <p:cNvPr id="7" name="NavigationIcon">
            <a:extLst>
              <a:ext uri="{FF2B5EF4-FFF2-40B4-BE49-F238E27FC236}">
                <a16:creationId xmlns:a16="http://schemas.microsoft.com/office/drawing/2014/main" id="{057E74A2-C8B1-1928-4E1B-1DDC8339D774}"/>
              </a:ext>
            </a:extLst>
          </p:cNvPr>
          <p:cNvSpPr>
            <a:spLocks noChangeAspect="1" noChangeArrowheads="1"/>
          </p:cNvSpPr>
          <p:nvPr>
            <p:custDataLst>
              <p:tags r:id="rId2"/>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4</a:t>
            </a:r>
          </a:p>
        </p:txBody>
      </p:sp>
    </p:spTree>
    <p:extLst>
      <p:ext uri="{BB962C8B-B14F-4D97-AF65-F5344CB8AC3E}">
        <p14:creationId xmlns:p14="http://schemas.microsoft.com/office/powerpoint/2010/main" val="21706976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397F563-3BE7-6E0E-15A5-BCB4CE5AE4B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5" name="think-cell data - do not delete" hidden="1">
                        <a:extLst>
                          <a:ext uri="{FF2B5EF4-FFF2-40B4-BE49-F238E27FC236}">
                            <a16:creationId xmlns:a16="http://schemas.microsoft.com/office/drawing/2014/main" id="{2397F563-3BE7-6E0E-15A5-BCB4CE5AE4B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E3830BB-9A2A-E66A-5DD3-CB52D2DE3C44}"/>
              </a:ext>
            </a:extLst>
          </p:cNvPr>
          <p:cNvSpPr>
            <a:spLocks noGrp="1"/>
          </p:cNvSpPr>
          <p:nvPr>
            <p:ph type="title"/>
          </p:nvPr>
        </p:nvSpPr>
        <p:spPr>
          <a:xfrm>
            <a:off x="630000" y="622800"/>
            <a:ext cx="10933350" cy="664797"/>
          </a:xfrm>
        </p:spPr>
        <p:txBody>
          <a:bodyPr vert="horz"/>
          <a:lstStyle/>
          <a:p>
            <a:r>
              <a:rPr lang="en-US"/>
              <a:t>ParentChild+ tech investment | Detailed investment opportunities and cost breakdown </a:t>
            </a:r>
          </a:p>
        </p:txBody>
      </p:sp>
      <p:graphicFrame>
        <p:nvGraphicFramePr>
          <p:cNvPr id="4" name="Table 3">
            <a:extLst>
              <a:ext uri="{FF2B5EF4-FFF2-40B4-BE49-F238E27FC236}">
                <a16:creationId xmlns:a16="http://schemas.microsoft.com/office/drawing/2014/main" id="{B9B3D536-F082-358D-5AF2-37E87E758B58}"/>
              </a:ext>
            </a:extLst>
          </p:cNvPr>
          <p:cNvGraphicFramePr>
            <a:graphicFrameLocks noGrp="1"/>
          </p:cNvGraphicFramePr>
          <p:nvPr>
            <p:extLst>
              <p:ext uri="{D42A27DB-BD31-4B8C-83A1-F6EECF244321}">
                <p14:modId xmlns:p14="http://schemas.microsoft.com/office/powerpoint/2010/main" val="456388665"/>
              </p:ext>
            </p:extLst>
          </p:nvPr>
        </p:nvGraphicFramePr>
        <p:xfrm>
          <a:off x="630000" y="1434354"/>
          <a:ext cx="8021619" cy="5125702"/>
        </p:xfrm>
        <a:graphic>
          <a:graphicData uri="http://schemas.openxmlformats.org/drawingml/2006/table">
            <a:tbl>
              <a:tblPr firstRow="1">
                <a:tableStyleId>{2D5ABB26-0587-4C30-8999-92F81FD0307C}</a:tableStyleId>
              </a:tblPr>
              <a:tblGrid>
                <a:gridCol w="1823059">
                  <a:extLst>
                    <a:ext uri="{9D8B030D-6E8A-4147-A177-3AD203B41FA5}">
                      <a16:colId xmlns:a16="http://schemas.microsoft.com/office/drawing/2014/main" val="56133868"/>
                    </a:ext>
                  </a:extLst>
                </a:gridCol>
                <a:gridCol w="5121126">
                  <a:extLst>
                    <a:ext uri="{9D8B030D-6E8A-4147-A177-3AD203B41FA5}">
                      <a16:colId xmlns:a16="http://schemas.microsoft.com/office/drawing/2014/main" val="2967039367"/>
                    </a:ext>
                  </a:extLst>
                </a:gridCol>
                <a:gridCol w="1077434">
                  <a:extLst>
                    <a:ext uri="{9D8B030D-6E8A-4147-A177-3AD203B41FA5}">
                      <a16:colId xmlns:a16="http://schemas.microsoft.com/office/drawing/2014/main" val="1240073206"/>
                    </a:ext>
                  </a:extLst>
                </a:gridCol>
              </a:tblGrid>
              <a:tr h="379622">
                <a:tc>
                  <a:txBody>
                    <a:bodyPr/>
                    <a:lstStyle/>
                    <a:p>
                      <a:pPr marL="0" lvl="0" indent="0" algn="l" rtl="0" fontAlgn="base" hangingPunct="1">
                        <a:lnSpc>
                          <a:spcPct val="100000"/>
                        </a:lnSpc>
                        <a:spcBef>
                          <a:spcPct val="0"/>
                        </a:spcBef>
                        <a:spcAft>
                          <a:spcPct val="0"/>
                        </a:spcAft>
                      </a:pPr>
                      <a:r>
                        <a:rPr lang="en-US" sz="1400" b="0" i="0" u="none">
                          <a:solidFill>
                            <a:schemeClr val="tx2"/>
                          </a:solidFill>
                          <a:latin typeface="Trebuchet MS"/>
                        </a:rPr>
                        <a:t>Investment detail</a:t>
                      </a:r>
                    </a:p>
                  </a:txBody>
                  <a:tcPr marL="45720" marR="45720" anchor="b">
                    <a:lnB w="9525" cap="flat" cmpd="sng" algn="ctr">
                      <a:solidFill>
                        <a:srgbClr val="9A9A9A"/>
                      </a:solidFill>
                      <a:prstDash val="solid"/>
                      <a:round/>
                      <a:headEnd type="none" w="med" len="med"/>
                      <a:tailEnd type="none" w="med" len="med"/>
                    </a:lnB>
                  </a:tcPr>
                </a:tc>
                <a:tc>
                  <a:txBody>
                    <a:bodyPr/>
                    <a:lstStyle/>
                    <a:p>
                      <a:pPr marL="0" lvl="0" indent="0" algn="l" rtl="0" fontAlgn="base" hangingPunct="1">
                        <a:lnSpc>
                          <a:spcPct val="100000"/>
                        </a:lnSpc>
                        <a:spcBef>
                          <a:spcPct val="0"/>
                        </a:spcBef>
                        <a:spcAft>
                          <a:spcPct val="0"/>
                        </a:spcAft>
                      </a:pPr>
                      <a:r>
                        <a:rPr lang="en-US" sz="1400" b="0" i="0" u="none">
                          <a:solidFill>
                            <a:schemeClr val="tx2"/>
                          </a:solidFill>
                          <a:latin typeface="Trebuchet MS"/>
                        </a:rPr>
                        <a:t>Notes</a:t>
                      </a:r>
                    </a:p>
                  </a:txBody>
                  <a:tcPr marL="45720" marR="45720" anchor="b">
                    <a:lnB w="9525" cap="flat" cmpd="sng" algn="ctr">
                      <a:solidFill>
                        <a:srgbClr val="9A9A9A"/>
                      </a:solidFill>
                      <a:prstDash val="solid"/>
                      <a:round/>
                      <a:headEnd type="none" w="med" len="med"/>
                      <a:tailEnd type="none" w="med" len="med"/>
                    </a:lnB>
                  </a:tcPr>
                </a:tc>
                <a:tc>
                  <a:txBody>
                    <a:bodyPr/>
                    <a:lstStyle/>
                    <a:p>
                      <a:pPr marL="0" lvl="0" indent="0" algn="ctr" rtl="0" fontAlgn="base" hangingPunct="1">
                        <a:lnSpc>
                          <a:spcPct val="100000"/>
                        </a:lnSpc>
                        <a:spcBef>
                          <a:spcPct val="0"/>
                        </a:spcBef>
                        <a:spcAft>
                          <a:spcPct val="0"/>
                        </a:spcAft>
                      </a:pPr>
                      <a:r>
                        <a:rPr lang="en-US" sz="1400" b="0" i="0" u="none">
                          <a:solidFill>
                            <a:schemeClr val="tx2"/>
                          </a:solidFill>
                          <a:latin typeface="Trebuchet MS"/>
                        </a:rPr>
                        <a:t>Cost</a:t>
                      </a:r>
                    </a:p>
                  </a:txBody>
                  <a:tcPr marL="45720" marR="45720" anchor="b">
                    <a:lnB w="9525">
                      <a:solidFill>
                        <a:srgbClr val="9A9A9A"/>
                      </a:solidFill>
                      <a:prstDash val="solid"/>
                    </a:lnB>
                  </a:tcPr>
                </a:tc>
                <a:extLst>
                  <a:ext uri="{0D108BD9-81ED-4DB2-BD59-A6C34878D82A}">
                    <a16:rowId xmlns:a16="http://schemas.microsoft.com/office/drawing/2014/main" val="61654570"/>
                  </a:ext>
                </a:extLst>
              </a:tr>
              <a:tr h="209550">
                <a:tc>
                  <a:txBody>
                    <a:bodyPr/>
                    <a:lstStyle/>
                    <a:p>
                      <a:pPr marL="0" lvl="0" indent="0" algn="l" defTabSz="914400" rtl="0" eaLnBrk="1" latinLnBrk="0" hangingPunct="1">
                        <a:lnSpc>
                          <a:spcPct val="100000"/>
                        </a:lnSpc>
                        <a:spcBef>
                          <a:spcPts val="0"/>
                        </a:spcBef>
                        <a:spcAft>
                          <a:spcPts val="0"/>
                        </a:spcAft>
                        <a:buClrTx/>
                        <a:buFont typeface="Trebuchet MS" panose="020B0603020202020204" pitchFamily="34" charset="0"/>
                        <a:buChar char="​"/>
                      </a:pPr>
                      <a:r>
                        <a:rPr lang="en-US" sz="1200" kern="1200">
                          <a:solidFill>
                            <a:schemeClr val="tx1"/>
                          </a:solidFill>
                          <a:effectLst/>
                          <a:latin typeface="+mn-lt"/>
                          <a:ea typeface="+mn-ea"/>
                          <a:cs typeface="+mn-cs"/>
                        </a:rPr>
                        <a:t>Assessment Transition</a:t>
                      </a:r>
                    </a:p>
                  </a:txBody>
                  <a:tcPr marL="45720" marR="45720" anchor="ctr">
                    <a:lnL>
                      <a:noFill/>
                    </a:lnL>
                    <a:lnR>
                      <a:noFill/>
                    </a:lnR>
                    <a:lnT w="9525" cap="flat" cmpd="sng" algn="ctr">
                      <a:solidFill>
                        <a:srgbClr val="9A9A9A"/>
                      </a:solidFill>
                      <a:prstDash val="solid"/>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lvl="1" indent="-215900" algn="l" defTabSz="914400" rtl="0" eaLnBrk="1" latinLnBrk="0" hangingPunct="1">
                        <a:buClr>
                          <a:schemeClr val="tx2"/>
                        </a:buClr>
                        <a:buFont typeface="Trebuchet MS" panose="020B0603020202020204" pitchFamily="34" charset="0"/>
                        <a:buChar char="•"/>
                      </a:pPr>
                      <a:r>
                        <a:rPr lang="en-US" sz="1200" kern="1200">
                          <a:solidFill>
                            <a:schemeClr val="tx1"/>
                          </a:solidFill>
                          <a:effectLst/>
                          <a:latin typeface="+mn-lt"/>
                          <a:ea typeface="+mn-ea"/>
                          <a:cs typeface="+mn-cs"/>
                        </a:rPr>
                        <a:t>Creation of 2 additional ASQ forms in Daisy</a:t>
                      </a:r>
                    </a:p>
                  </a:txBody>
                  <a:tcPr marL="45720" marR="45720" anchor="ctr">
                    <a:lnL>
                      <a:noFill/>
                    </a:lnL>
                    <a:lnR>
                      <a:noFill/>
                    </a:lnR>
                    <a:lnT w="9525" cap="flat" cmpd="sng" algn="ctr">
                      <a:solidFill>
                        <a:srgbClr val="9A9A9A"/>
                      </a:solidFill>
                      <a:prstDash val="solid"/>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rowSpan="6">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$225,000</a:t>
                      </a:r>
                    </a:p>
                  </a:txBody>
                  <a:tcPr marL="45720" marR="45720" anchor="ctr">
                    <a:lnL>
                      <a:noFill/>
                    </a:lnL>
                    <a:lnR>
                      <a:noFill/>
                    </a:lnR>
                    <a:lnT w="9525" cap="flat" cmpd="sng" algn="ctr">
                      <a:solidFill>
                        <a:srgbClr val="9A9A9A"/>
                      </a:solidFill>
                      <a:prstDash val="solid"/>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8833852"/>
                  </a:ext>
                </a:extLst>
              </a:tr>
              <a:tr h="0">
                <a:tc>
                  <a:txBody>
                    <a:bodyPr/>
                    <a:lstStyle/>
                    <a:p>
                      <a:pPr marL="0" lvl="0" indent="0" algn="l" defTabSz="914400" rtl="0" eaLnBrk="1" latinLnBrk="0" hangingPunct="1">
                        <a:buClrTx/>
                        <a:buFont typeface="Trebuchet MS" panose="020B0603020202020204" pitchFamily="34" charset="0"/>
                        <a:buChar char="​"/>
                      </a:pPr>
                      <a:r>
                        <a:rPr lang="en-US" sz="1200" kern="1200">
                          <a:solidFill>
                            <a:schemeClr val="tx1"/>
                          </a:solidFill>
                          <a:effectLst/>
                          <a:latin typeface="+mn-lt"/>
                          <a:ea typeface="+mn-ea"/>
                          <a:cs typeface="+mn-cs"/>
                        </a:rPr>
                        <a:t>VISM Management</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lvl="1" indent="-215900" algn="l" defTabSz="914400" rtl="0" eaLnBrk="1" latinLnBrk="0" hangingPunct="1">
                        <a:buClr>
                          <a:schemeClr val="tx2"/>
                        </a:buClr>
                        <a:buFont typeface="Trebuchet MS" panose="020B0603020202020204" pitchFamily="34" charset="0"/>
                        <a:buChar char="•"/>
                      </a:pPr>
                      <a:r>
                        <a:rPr lang="en-US" sz="1200" kern="1200">
                          <a:solidFill>
                            <a:schemeClr val="tx1"/>
                          </a:solidFill>
                          <a:effectLst/>
                          <a:latin typeface="+mn-lt"/>
                          <a:ea typeface="+mn-ea"/>
                          <a:cs typeface="+mn-cs"/>
                        </a:rPr>
                        <a:t>More meaningful data fields for selection of books/toys &amp; ease of selection for end user (currently</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1785449051"/>
                  </a:ext>
                </a:extLst>
              </a:tr>
              <a:tr h="249497">
                <a:tc>
                  <a:txBody>
                    <a:bodyPr/>
                    <a:lstStyle/>
                    <a:p>
                      <a:pPr marL="0" lvl="0" indent="0" algn="l" defTabSz="914400" rtl="0" eaLnBrk="1" latinLnBrk="0" hangingPunct="1">
                        <a:buClrTx/>
                        <a:buFont typeface="Trebuchet MS" panose="020B0603020202020204" pitchFamily="34" charset="0"/>
                        <a:buChar char="​"/>
                      </a:pPr>
                      <a:r>
                        <a:rPr lang="en-US" sz="1200" kern="1200">
                          <a:solidFill>
                            <a:schemeClr val="tx1"/>
                          </a:solidFill>
                          <a:effectLst/>
                          <a:latin typeface="+mn-lt"/>
                          <a:ea typeface="+mn-ea"/>
                          <a:cs typeface="+mn-cs"/>
                        </a:rPr>
                        <a:t>CSV File Upload</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lvl="1" indent="-215900" algn="l" defTabSz="914400" rtl="0" eaLnBrk="1" latinLnBrk="0" hangingPunct="1">
                        <a:buClr>
                          <a:schemeClr val="tx2"/>
                        </a:buClr>
                        <a:buFont typeface="Trebuchet MS" panose="020B0603020202020204" pitchFamily="34" charset="0"/>
                        <a:buChar char="•"/>
                      </a:pPr>
                      <a:r>
                        <a:rPr lang="en-US" sz="1200" kern="1200">
                          <a:solidFill>
                            <a:schemeClr val="tx1"/>
                          </a:solidFill>
                          <a:effectLst/>
                          <a:latin typeface="+mn-lt"/>
                          <a:ea typeface="+mn-ea"/>
                          <a:cs typeface="+mn-cs"/>
                        </a:rPr>
                        <a:t>Reduce effort for 63% of sites currently entering data into two systems by allowing them to pull data from other database, only entering net new items in ours</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3123816617"/>
                  </a:ext>
                </a:extLst>
              </a:tr>
              <a:tr h="635530">
                <a:tc>
                  <a:txBody>
                    <a:bodyPr/>
                    <a:lstStyle/>
                    <a:p>
                      <a:pPr marL="0" lvl="0" indent="0" algn="l" defTabSz="914400" rtl="0" eaLnBrk="1" latinLnBrk="0" hangingPunct="1">
                        <a:buClrTx/>
                        <a:buFont typeface="Trebuchet MS" panose="020B0603020202020204" pitchFamily="34" charset="0"/>
                        <a:buChar char="​"/>
                      </a:pPr>
                      <a:r>
                        <a:rPr lang="en-US" sz="1200" kern="1200">
                          <a:solidFill>
                            <a:schemeClr val="tx1"/>
                          </a:solidFill>
                          <a:effectLst/>
                          <a:latin typeface="+mn-lt"/>
                          <a:ea typeface="+mn-ea"/>
                          <a:cs typeface="+mn-cs"/>
                        </a:rPr>
                        <a:t>Data Quality and Workflow Management</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lvl="1" indent="-215900" algn="l" rtl="0" eaLnBrk="1" latinLnBrk="0" hangingPunct="1">
                        <a:buClr>
                          <a:schemeClr val="tx2"/>
                        </a:buClr>
                        <a:buFont typeface="Trebuchet MS" panose="020B0603020202020204" pitchFamily="34" charset="0"/>
                        <a:buChar char="•"/>
                      </a:pPr>
                      <a:r>
                        <a:rPr lang="en-US" sz="1200" kern="1200">
                          <a:solidFill>
                            <a:schemeClr val="tx1"/>
                          </a:solidFill>
                          <a:effectLst/>
                          <a:latin typeface="+mn-lt"/>
                          <a:ea typeface="+mn-ea"/>
                          <a:cs typeface="+mn-cs"/>
                        </a:rPr>
                        <a:t>Improve user friendliness/data entry workflow (to avoid manual effort from national center e.g., calling at the end of the year, and ensure more data completeness)</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3105607499"/>
                  </a:ext>
                </a:extLst>
              </a:tr>
              <a:tr h="468173">
                <a:tc>
                  <a:txBody>
                    <a:bodyPr/>
                    <a:lstStyle/>
                    <a:p>
                      <a:pPr marL="0" lvl="0" indent="0" algn="l" defTabSz="914400" rtl="0" eaLnBrk="1" latinLnBrk="0" hangingPunct="1">
                        <a:buClrTx/>
                        <a:buFont typeface="Trebuchet MS" panose="020B0603020202020204" pitchFamily="34" charset="0"/>
                        <a:buChar char="​"/>
                      </a:pPr>
                      <a:r>
                        <a:rPr lang="en-US" sz="1200" kern="1200">
                          <a:solidFill>
                            <a:schemeClr val="tx1"/>
                          </a:solidFill>
                          <a:effectLst/>
                          <a:latin typeface="+mn-lt"/>
                          <a:ea typeface="+mn-ea"/>
                          <a:cs typeface="+mn-cs"/>
                        </a:rPr>
                        <a:t>Reporting</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lvl="1" indent="-215900" algn="l" rtl="0" eaLnBrk="1" latinLnBrk="0" hangingPunct="1">
                        <a:buClr>
                          <a:schemeClr val="tx2"/>
                        </a:buClr>
                        <a:buFont typeface="Trebuchet MS" panose="020B0603020202020204" pitchFamily="34" charset="0"/>
                        <a:buChar char="•"/>
                      </a:pPr>
                      <a:r>
                        <a:rPr lang="en-US" sz="1200" kern="1200">
                          <a:solidFill>
                            <a:schemeClr val="tx1"/>
                          </a:solidFill>
                          <a:effectLst/>
                          <a:latin typeface="+mn-lt"/>
                          <a:ea typeface="+mn-ea"/>
                          <a:cs typeface="+mn-cs"/>
                        </a:rPr>
                        <a:t>Current data and assessment needs met, but need more robust reporting for end users—should be able to get any data out that they put in. Currently need to ask national center for some reports</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4220014121"/>
                  </a:ext>
                </a:extLst>
              </a:tr>
              <a:tr h="498254">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kern="1200">
                          <a:solidFill>
                            <a:schemeClr val="tx1"/>
                          </a:solidFill>
                          <a:effectLst/>
                          <a:latin typeface="+mn-lt"/>
                          <a:ea typeface="+mn-ea"/>
                          <a:cs typeface="+mn-cs"/>
                        </a:rPr>
                        <a:t>Logic, Roles, and Permissions</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marR="0" lvl="1" indent="-215900" algn="l" rtl="0" eaLnBrk="1" fontAlgn="auto" latinLnBrk="0" hangingPunct="1">
                        <a:lnSpc>
                          <a:spcPct val="100000"/>
                        </a:lnSpc>
                        <a:spcBef>
                          <a:spcPts val="0"/>
                        </a:spcBef>
                        <a:spcAft>
                          <a:spcPts val="0"/>
                        </a:spcAft>
                        <a:buClr>
                          <a:schemeClr val="tx2"/>
                        </a:buClr>
                        <a:buSzTx/>
                        <a:buFont typeface="Trebuchet MS" panose="020B0603020202020204" pitchFamily="34" charset="0"/>
                        <a:buChar char="•"/>
                      </a:pPr>
                      <a:r>
                        <a:rPr lang="en-US" sz="1200" b="0" i="0" u="none">
                          <a:solidFill>
                            <a:schemeClr val="tx1"/>
                          </a:solidFill>
                          <a:latin typeface="+mn-lt"/>
                        </a:rPr>
                        <a:t>Audit of current logic, roles permissions and add more nuance as needed </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200" b="0" i="0" u="none">
                        <a:solidFill>
                          <a:schemeClr val="tx1"/>
                        </a:solidFill>
                        <a:latin typeface="+mn-lt"/>
                      </a:endParaRP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2492563"/>
                  </a:ext>
                </a:extLst>
              </a:tr>
              <a:tr h="498254">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Subscription to 3</a:t>
                      </a:r>
                      <a:r>
                        <a:rPr lang="en-US" sz="1200" b="0" i="0" u="none" baseline="30000">
                          <a:solidFill>
                            <a:schemeClr val="tx1"/>
                          </a:solidFill>
                          <a:latin typeface="+mn-lt"/>
                        </a:rPr>
                        <a:t>rd</a:t>
                      </a:r>
                      <a:r>
                        <a:rPr lang="en-US" sz="1200" b="0" i="0" u="none">
                          <a:solidFill>
                            <a:schemeClr val="tx1"/>
                          </a:solidFill>
                          <a:latin typeface="+mn-lt"/>
                        </a:rPr>
                        <a:t> party app for data collection</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marR="0" lvl="1" indent="-215900" algn="l" rtl="0" eaLnBrk="1" fontAlgn="auto" latinLnBrk="0" hangingPunct="1">
                        <a:lnSpc>
                          <a:spcPct val="100000"/>
                        </a:lnSpc>
                        <a:spcBef>
                          <a:spcPts val="0"/>
                        </a:spcBef>
                        <a:spcAft>
                          <a:spcPts val="0"/>
                        </a:spcAft>
                        <a:buClr>
                          <a:schemeClr val="tx2"/>
                        </a:buClr>
                        <a:buSzTx/>
                        <a:buFont typeface="Trebuchet MS" panose="020B0603020202020204" pitchFamily="34" charset="0"/>
                        <a:buChar char="•"/>
                      </a:pPr>
                      <a:r>
                        <a:rPr lang="en-US" sz="1200" b="0" i="0" u="none">
                          <a:solidFill>
                            <a:schemeClr val="tx1"/>
                          </a:solidFill>
                          <a:latin typeface="+mn-lt"/>
                        </a:rPr>
                        <a:t>Ease data collection  for </a:t>
                      </a:r>
                      <a:r>
                        <a:rPr lang="en-US" sz="1200" b="0" i="0" u="none" err="1">
                          <a:solidFill>
                            <a:schemeClr val="tx1"/>
                          </a:solidFill>
                          <a:latin typeface="+mn-lt"/>
                        </a:rPr>
                        <a:t>ParentChild</a:t>
                      </a:r>
                      <a:r>
                        <a:rPr lang="en-US" sz="1200" b="0" i="0" u="none">
                          <a:solidFill>
                            <a:schemeClr val="tx1"/>
                          </a:solidFill>
                          <a:latin typeface="+mn-lt"/>
                        </a:rPr>
                        <a:t>+ ecosystem by subscribing to 3</a:t>
                      </a:r>
                      <a:r>
                        <a:rPr lang="en-US" sz="1200" b="0" i="0" u="none" baseline="30000">
                          <a:solidFill>
                            <a:schemeClr val="tx1"/>
                          </a:solidFill>
                          <a:latin typeface="+mn-lt"/>
                        </a:rPr>
                        <a:t>rd</a:t>
                      </a:r>
                      <a:r>
                        <a:rPr lang="en-US" sz="1200" b="0" i="0" u="none">
                          <a:solidFill>
                            <a:schemeClr val="tx1"/>
                          </a:solidFill>
                          <a:latin typeface="+mn-lt"/>
                        </a:rPr>
                        <a:t> party mobile application</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$225,000</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25837"/>
                  </a:ext>
                </a:extLst>
              </a:tr>
              <a:tr h="320306">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Translation capabilities</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marR="0" lvl="1" indent="-215900" algn="l" rtl="0" eaLnBrk="1" fontAlgn="auto" latinLnBrk="0" hangingPunct="1">
                        <a:lnSpc>
                          <a:spcPct val="100000"/>
                        </a:lnSpc>
                        <a:spcBef>
                          <a:spcPts val="0"/>
                        </a:spcBef>
                        <a:spcAft>
                          <a:spcPts val="0"/>
                        </a:spcAft>
                        <a:buClr>
                          <a:schemeClr val="tx2"/>
                        </a:buClr>
                        <a:buSzTx/>
                        <a:buFont typeface="Trebuchet MS" panose="020B0603020202020204" pitchFamily="34" charset="0"/>
                        <a:buChar char="•"/>
                      </a:pPr>
                      <a:r>
                        <a:rPr lang="en-US" sz="1200" b="0" i="0" u="none">
                          <a:solidFill>
                            <a:schemeClr val="tx1"/>
                          </a:solidFill>
                          <a:latin typeface="+mn-lt"/>
                        </a:rPr>
                        <a:t>Invest in translations for 2 additional languages </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$8,550-38,000 per language</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9425542"/>
                  </a:ext>
                </a:extLst>
              </a:tr>
              <a:tr h="320306">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Public website upgrade</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323850" marR="0" lvl="1" indent="-2159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mn-lt"/>
                        </a:rPr>
                        <a:t>Improve appearance and user experience of </a:t>
                      </a:r>
                      <a:r>
                        <a:rPr lang="en-US" sz="1200" b="0" i="0" u="none" err="1">
                          <a:solidFill>
                            <a:schemeClr val="tx1"/>
                          </a:solidFill>
                          <a:latin typeface="+mn-lt"/>
                        </a:rPr>
                        <a:t>ParentChild</a:t>
                      </a:r>
                      <a:r>
                        <a:rPr lang="en-US" sz="1200" b="0" i="0" u="none">
                          <a:solidFill>
                            <a:schemeClr val="tx1"/>
                          </a:solidFill>
                          <a:latin typeface="+mn-lt"/>
                        </a:rPr>
                        <a:t>+ website</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0" i="0" u="none">
                          <a:solidFill>
                            <a:schemeClr val="tx1"/>
                          </a:solidFill>
                          <a:latin typeface="+mn-lt"/>
                        </a:rPr>
                        <a:t>$30,000</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9726956"/>
                  </a:ext>
                </a:extLst>
              </a:tr>
              <a:tr h="320306">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200" b="0" i="0" u="none">
                        <a:solidFill>
                          <a:schemeClr val="tx1"/>
                        </a:solidFill>
                        <a:latin typeface="+mn-lt"/>
                      </a:endParaRP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07950" marR="0" lvl="1" indent="0" algn="r"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None/>
                        <a:tabLst/>
                        <a:defRPr/>
                      </a:pPr>
                      <a:r>
                        <a:rPr lang="en-US" sz="1200" b="1" i="0" u="none">
                          <a:solidFill>
                            <a:schemeClr val="tx1"/>
                          </a:solidFill>
                          <a:latin typeface="+mn-lt"/>
                        </a:rPr>
                        <a:t>Total</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200" b="1" i="0" u="none">
                          <a:solidFill>
                            <a:schemeClr val="tx1"/>
                          </a:solidFill>
                          <a:latin typeface="+mn-lt"/>
                        </a:rPr>
                        <a:t>~$500,000</a:t>
                      </a:r>
                    </a:p>
                  </a:txBody>
                  <a:tcPr marL="45720" marR="45720" anchor="ctr">
                    <a:lnL>
                      <a:noFill/>
                    </a:lnL>
                    <a:lnR>
                      <a:noFill/>
                    </a:lnR>
                    <a:lnT w="6350" cap="flat" cmpd="sng" algn="ctr">
                      <a:solidFill>
                        <a:schemeClr val="tx1"/>
                      </a:solid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466014"/>
                  </a:ext>
                </a:extLst>
              </a:tr>
            </a:tbl>
          </a:graphicData>
        </a:graphic>
      </p:graphicFrame>
      <p:grpSp>
        <p:nvGrpSpPr>
          <p:cNvPr id="6" name="Group 5">
            <a:extLst>
              <a:ext uri="{FF2B5EF4-FFF2-40B4-BE49-F238E27FC236}">
                <a16:creationId xmlns:a16="http://schemas.microsoft.com/office/drawing/2014/main" id="{F65F5096-E718-3528-780E-DD682F92E2FC}"/>
              </a:ext>
            </a:extLst>
          </p:cNvPr>
          <p:cNvGrpSpPr/>
          <p:nvPr/>
        </p:nvGrpSpPr>
        <p:grpSpPr>
          <a:xfrm>
            <a:off x="8816454" y="1931087"/>
            <a:ext cx="306171" cy="4079081"/>
            <a:chOff x="5942914" y="2081213"/>
            <a:chExt cx="306171" cy="4079081"/>
          </a:xfrm>
        </p:grpSpPr>
        <p:cxnSp>
          <p:nvCxnSpPr>
            <p:cNvPr id="7" name="Straight Connector 6">
              <a:extLst>
                <a:ext uri="{FF2B5EF4-FFF2-40B4-BE49-F238E27FC236}">
                  <a16:creationId xmlns:a16="http://schemas.microsoft.com/office/drawing/2014/main" id="{82B8DABC-6CB6-1FCA-004F-4F512327FDB3}"/>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07F1E0FA-80EC-D18A-FC2E-6A88D175BA89}"/>
                </a:ext>
              </a:extLst>
            </p:cNvPr>
            <p:cNvGrpSpPr/>
            <p:nvPr/>
          </p:nvGrpSpPr>
          <p:grpSpPr>
            <a:xfrm>
              <a:off x="5942914" y="3967299"/>
              <a:ext cx="306171" cy="306910"/>
              <a:chOff x="5937564" y="3833745"/>
              <a:chExt cx="306171" cy="306910"/>
            </a:xfrm>
          </p:grpSpPr>
          <p:sp>
            <p:nvSpPr>
              <p:cNvPr id="9" name="Freeform 94">
                <a:extLst>
                  <a:ext uri="{FF2B5EF4-FFF2-40B4-BE49-F238E27FC236}">
                    <a16:creationId xmlns:a16="http://schemas.microsoft.com/office/drawing/2014/main" id="{16236709-A34F-4EBD-9C63-C29E87BAB1A3}"/>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10" name="Freeform 95">
                <a:extLst>
                  <a:ext uri="{FF2B5EF4-FFF2-40B4-BE49-F238E27FC236}">
                    <a16:creationId xmlns:a16="http://schemas.microsoft.com/office/drawing/2014/main" id="{EC3859DC-415B-0D24-56BD-CF803015F2AF}"/>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15" name="ee4pContent4">
            <a:extLst>
              <a:ext uri="{FF2B5EF4-FFF2-40B4-BE49-F238E27FC236}">
                <a16:creationId xmlns:a16="http://schemas.microsoft.com/office/drawing/2014/main" id="{A621CA5B-C1FB-1CB8-FF8E-5A3FE54B177B}"/>
              </a:ext>
            </a:extLst>
          </p:cNvPr>
          <p:cNvSpPr txBox="1"/>
          <p:nvPr/>
        </p:nvSpPr>
        <p:spPr>
          <a:xfrm>
            <a:off x="9364742" y="2379600"/>
            <a:ext cx="2198458" cy="3488400"/>
          </a:xfrm>
          <a:prstGeom prst="rect">
            <a:avLst/>
          </a:prstGeom>
          <a:ln cap="rnd">
            <a:noFill/>
          </a:ln>
        </p:spPr>
        <p:txBody>
          <a:bodyPr vert="horz" lIns="0" tIns="0" rIns="0" bIns="0" rtlCol="0" anchor="t">
            <a:noAutofit/>
          </a:bodyPr>
          <a:lstStyle>
            <a:lvl1pPr lvl="0" indent="0">
              <a:lnSpc>
                <a:spcPct val="100000"/>
              </a:lnSpc>
              <a:spcBef>
                <a:spcPts val="0"/>
              </a:spcBef>
              <a:spcAft>
                <a:spcPts val="0"/>
              </a:spcAft>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lang="en-US" sz="16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lang="en-US" sz="1600" b="1" smtClean="0">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lang="en-US" sz="1600" smtClean="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lang="en-US" sz="4400" baseline="0" smtClean="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lang="en-US" sz="5400" baseline="0" smtClean="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lang="en-US" sz="2400" baseline="0" dirty="0">
                <a:solidFill>
                  <a:schemeClr val="tx2"/>
                </a:solidFill>
                <a:latin typeface="Trebuchet MS" panose="020B0603020202020204" pitchFamily="34" charset="0"/>
                <a:sym typeface="Trebuchet MS" panose="020B0603020202020204" pitchFamily="34" charset="0"/>
              </a:defRPr>
            </a:lvl9pPr>
          </a:lstStyle>
          <a:p>
            <a:r>
              <a:rPr lang="en-US" sz="1400">
                <a:latin typeface="+mn-lt"/>
              </a:rPr>
              <a:t>As technologies continue to evolve in ways that support </a:t>
            </a:r>
            <a:r>
              <a:rPr lang="en-US" sz="1400" err="1">
                <a:latin typeface="+mn-lt"/>
              </a:rPr>
              <a:t>ParentChild</a:t>
            </a:r>
            <a:r>
              <a:rPr lang="en-US" sz="1400">
                <a:latin typeface="+mn-lt"/>
              </a:rPr>
              <a:t>+ needs, potential to shift to more off the shelf platform</a:t>
            </a:r>
          </a:p>
          <a:p>
            <a:endParaRPr lang="en-US" sz="1400">
              <a:latin typeface="+mn-lt"/>
            </a:endParaRPr>
          </a:p>
          <a:p>
            <a:r>
              <a:rPr lang="en-US" sz="1400">
                <a:latin typeface="+mn-lt"/>
              </a:rPr>
              <a:t>SaaS/SPSS could help manage deployment costs and provide access to emerging technologies (e.g., leveraging </a:t>
            </a:r>
            <a:r>
              <a:rPr lang="en-US" sz="1400" err="1">
                <a:latin typeface="+mn-lt"/>
              </a:rPr>
              <a:t>GenAI</a:t>
            </a:r>
            <a:r>
              <a:rPr lang="en-US" sz="1400">
                <a:latin typeface="+mn-lt"/>
              </a:rPr>
              <a:t> for unstructured data)</a:t>
            </a:r>
          </a:p>
          <a:p>
            <a:endParaRPr lang="en-US" sz="1400">
              <a:latin typeface="+mn-lt"/>
            </a:endParaRPr>
          </a:p>
          <a:p>
            <a:endParaRPr lang="en-US" sz="1400">
              <a:latin typeface="+mn-lt"/>
            </a:endParaRPr>
          </a:p>
        </p:txBody>
      </p:sp>
      <p:sp>
        <p:nvSpPr>
          <p:cNvPr id="19" name="ee4pHeader4">
            <a:extLst>
              <a:ext uri="{FF2B5EF4-FFF2-40B4-BE49-F238E27FC236}">
                <a16:creationId xmlns:a16="http://schemas.microsoft.com/office/drawing/2014/main" id="{E2932C11-D94B-8F38-8702-1C8FE0B58567}"/>
              </a:ext>
            </a:extLst>
          </p:cNvPr>
          <p:cNvSpPr txBox="1"/>
          <p:nvPr/>
        </p:nvSpPr>
        <p:spPr>
          <a:xfrm>
            <a:off x="9364742" y="1616400"/>
            <a:ext cx="2198458" cy="658368"/>
          </a:xfrm>
          <a:prstGeom prst="rect">
            <a:avLst/>
          </a:prstGeom>
          <a:noFill/>
          <a:ln cap="rnd">
            <a:noFill/>
          </a:ln>
        </p:spPr>
        <p:txBody>
          <a:bodyPr wrap="square" lIns="0" tIns="0" rIns="0" bIns="0" rtlCol="0" anchor="b" anchorCtr="0">
            <a:noAutofit/>
          </a:bodyPr>
          <a:lstStyle/>
          <a:p>
            <a:pPr marL="0" lvl="3"/>
            <a:r>
              <a:rPr lang="en-US" sz="1600">
                <a:solidFill>
                  <a:schemeClr val="tx2"/>
                </a:solidFill>
              </a:rPr>
              <a:t>Additional Observations</a:t>
            </a:r>
          </a:p>
        </p:txBody>
      </p:sp>
      <p:sp>
        <p:nvSpPr>
          <p:cNvPr id="11" name="NavigationTriangle">
            <a:extLst>
              <a:ext uri="{FF2B5EF4-FFF2-40B4-BE49-F238E27FC236}">
                <a16:creationId xmlns:a16="http://schemas.microsoft.com/office/drawing/2014/main" id="{F8C0C47F-D7E6-BD37-BE5C-EB5318F5FE9C}"/>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2" name="NavigationText">
            <a:extLst>
              <a:ext uri="{FF2B5EF4-FFF2-40B4-BE49-F238E27FC236}">
                <a16:creationId xmlns:a16="http://schemas.microsoft.com/office/drawing/2014/main" id="{EA6A818E-097C-E089-BD3C-BF2D4D423CEB}"/>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Identify investments</a:t>
            </a:r>
          </a:p>
        </p:txBody>
      </p:sp>
      <p:sp>
        <p:nvSpPr>
          <p:cNvPr id="13" name="NavigationIcon">
            <a:extLst>
              <a:ext uri="{FF2B5EF4-FFF2-40B4-BE49-F238E27FC236}">
                <a16:creationId xmlns:a16="http://schemas.microsoft.com/office/drawing/2014/main" id="{3119E54D-9A8C-5418-1FF0-C116D505282C}"/>
              </a:ext>
            </a:extLst>
          </p:cNvPr>
          <p:cNvSpPr>
            <a:spLocks noChangeAspect="1" noChangeArrowheads="1"/>
          </p:cNvSpPr>
          <p:nvPr>
            <p:custDataLst>
              <p:tags r:id="rId2"/>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4</a:t>
            </a:r>
          </a:p>
        </p:txBody>
      </p:sp>
    </p:spTree>
    <p:extLst>
      <p:ext uri="{BB962C8B-B14F-4D97-AF65-F5344CB8AC3E}">
        <p14:creationId xmlns:p14="http://schemas.microsoft.com/office/powerpoint/2010/main" val="3316717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748E-69CE-F6F3-2B40-F92BABFAFBD7}"/>
              </a:ext>
            </a:extLst>
          </p:cNvPr>
          <p:cNvSpPr>
            <a:spLocks noGrp="1"/>
          </p:cNvSpPr>
          <p:nvPr>
            <p:ph type="title"/>
          </p:nvPr>
        </p:nvSpPr>
        <p:spPr/>
        <p:txBody>
          <a:bodyPr/>
          <a:lstStyle/>
          <a:p>
            <a:r>
              <a:rPr lang="en-US" dirty="0"/>
              <a:t>Impacts of Investments in Research:    </a:t>
            </a:r>
          </a:p>
        </p:txBody>
      </p:sp>
      <p:sp>
        <p:nvSpPr>
          <p:cNvPr id="3" name="Text Placeholder 2">
            <a:extLst>
              <a:ext uri="{FF2B5EF4-FFF2-40B4-BE49-F238E27FC236}">
                <a16:creationId xmlns:a16="http://schemas.microsoft.com/office/drawing/2014/main" id="{9CD63DD9-6AC8-0976-9C00-A710AFF02501}"/>
              </a:ext>
            </a:extLst>
          </p:cNvPr>
          <p:cNvSpPr>
            <a:spLocks noGrp="1"/>
          </p:cNvSpPr>
          <p:nvPr>
            <p:ph type="body" sz="quarter" idx="10"/>
          </p:nvPr>
        </p:nvSpPr>
        <p:spPr>
          <a:xfrm>
            <a:off x="629399" y="1093698"/>
            <a:ext cx="10933801" cy="5315522"/>
          </a:xfrm>
        </p:spPr>
        <p:txBody>
          <a:bodyPr vert="horz" lIns="0" tIns="0" rIns="0" bIns="0" rtlCol="0" anchor="t">
            <a:noAutofit/>
          </a:bodyPr>
          <a:lstStyle/>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Address the MIECHV (Maternal</a:t>
            </a:r>
            <a:r>
              <a:rPr lang="en-US" sz="1600" dirty="0">
                <a:effectLst/>
                <a:latin typeface="Calibri"/>
                <a:ea typeface="Calibri" panose="020F0502020204030204" pitchFamily="34" charset="0"/>
                <a:cs typeface="Times New Roman"/>
              </a:rPr>
              <a:t>, Infant, and Early Childhood Home Visiting ) </a:t>
            </a:r>
            <a:r>
              <a:rPr lang="en-US" sz="1600" dirty="0">
                <a:latin typeface="Calibri"/>
                <a:ea typeface="Calibri" panose="020F0502020204030204" pitchFamily="34" charset="0"/>
                <a:cs typeface="Times New Roman"/>
              </a:rPr>
              <a:t>criteria and obtain a high rating, and, therefore, access to increased federal and state funding.  </a:t>
            </a:r>
            <a:endParaRPr lang="en-US" dirty="0"/>
          </a:p>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Provide critical insights</a:t>
            </a:r>
            <a:r>
              <a:rPr lang="en-US" sz="1600" dirty="0">
                <a:effectLst/>
                <a:latin typeface="Calibri"/>
                <a:ea typeface="Calibri" panose="020F0502020204030204" pitchFamily="34" charset="0"/>
                <a:cs typeface="Times New Roman"/>
              </a:rPr>
              <a:t> on model development, </a:t>
            </a:r>
            <a:r>
              <a:rPr lang="en-US" sz="1600" dirty="0">
                <a:latin typeface="Calibri"/>
                <a:ea typeface="Calibri" panose="020F0502020204030204" pitchFamily="34" charset="0"/>
                <a:cs typeface="Times New Roman"/>
              </a:rPr>
              <a:t>variations, quality</a:t>
            </a:r>
            <a:r>
              <a:rPr lang="en-US" sz="1600" dirty="0">
                <a:effectLst/>
                <a:latin typeface="Calibri"/>
                <a:ea typeface="Calibri" panose="020F0502020204030204" pitchFamily="34" charset="0"/>
                <a:cs typeface="Times New Roman"/>
              </a:rPr>
              <a:t> assurance, parental involvement, and practice-based coaching.</a:t>
            </a:r>
            <a:endParaRPr lang="en-US"/>
          </a:p>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Establishment of a Research</a:t>
            </a:r>
            <a:r>
              <a:rPr lang="en-US" sz="1600" dirty="0">
                <a:effectLst/>
                <a:latin typeface="Calibri"/>
                <a:ea typeface="Calibri" panose="020F0502020204030204" pitchFamily="34" charset="0"/>
                <a:cs typeface="Times New Roman"/>
              </a:rPr>
              <a:t> Advisory Board</a:t>
            </a:r>
            <a:r>
              <a:rPr lang="en-US" sz="1600" dirty="0">
                <a:latin typeface="Calibri"/>
                <a:ea typeface="Calibri" panose="020F0502020204030204" pitchFamily="34" charset="0"/>
                <a:cs typeface="Times New Roman"/>
              </a:rPr>
              <a:t> that</a:t>
            </a:r>
            <a:r>
              <a:rPr lang="en-US" sz="1600" dirty="0">
                <a:effectLst/>
                <a:latin typeface="Calibri"/>
                <a:ea typeface="Calibri" panose="020F0502020204030204" pitchFamily="34" charset="0"/>
                <a:cs typeface="Times New Roman"/>
              </a:rPr>
              <a:t> </a:t>
            </a:r>
            <a:r>
              <a:rPr lang="en-US" sz="1600" dirty="0">
                <a:latin typeface="Calibri"/>
                <a:ea typeface="Calibri" panose="020F0502020204030204" pitchFamily="34" charset="0"/>
                <a:cs typeface="Times New Roman"/>
              </a:rPr>
              <a:t>will</a:t>
            </a:r>
            <a:r>
              <a:rPr lang="en-US" sz="1600" dirty="0">
                <a:effectLst/>
                <a:latin typeface="Calibri"/>
                <a:ea typeface="Calibri" panose="020F0502020204030204" pitchFamily="34" charset="0"/>
                <a:cs typeface="Times New Roman"/>
              </a:rPr>
              <a:t> inform our decision-making processes</a:t>
            </a:r>
            <a:r>
              <a:rPr lang="en-US" sz="1600" dirty="0">
                <a:latin typeface="Calibri"/>
                <a:ea typeface="Calibri" panose="020F0502020204030204" pitchFamily="34" charset="0"/>
                <a:cs typeface="Times New Roman"/>
              </a:rPr>
              <a:t> around research designs and tools; moving forward it will help us</a:t>
            </a:r>
            <a:r>
              <a:rPr lang="en-US" sz="1600" dirty="0">
                <a:effectLst/>
                <a:latin typeface="Calibri"/>
                <a:ea typeface="Calibri" panose="020F0502020204030204" pitchFamily="34" charset="0"/>
                <a:cs typeface="Times New Roman"/>
              </a:rPr>
              <a:t> identify new research priorities and methodologies, driving innovation.</a:t>
            </a:r>
          </a:p>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With expanded Quality Assurance (QA) staff will</a:t>
            </a:r>
            <a:r>
              <a:rPr lang="en-US" sz="1600" dirty="0">
                <a:effectLst/>
                <a:latin typeface="Calibri"/>
                <a:ea typeface="Calibri" panose="020F0502020204030204" pitchFamily="34" charset="0"/>
                <a:cs typeface="Times New Roman"/>
              </a:rPr>
              <a:t> </a:t>
            </a:r>
            <a:r>
              <a:rPr lang="en-US" sz="1600" dirty="0">
                <a:latin typeface="Calibri"/>
                <a:ea typeface="Calibri" panose="020F0502020204030204" pitchFamily="34" charset="0"/>
                <a:cs typeface="Times New Roman"/>
              </a:rPr>
              <a:t>lead to</a:t>
            </a:r>
            <a:r>
              <a:rPr lang="en-US" sz="1600" dirty="0">
                <a:effectLst/>
                <a:latin typeface="Calibri"/>
                <a:ea typeface="Calibri" panose="020F0502020204030204" pitchFamily="34" charset="0"/>
                <a:cs typeface="Times New Roman"/>
              </a:rPr>
              <a:t> a more comprehensive Quality Assurance (QA) Framework</a:t>
            </a:r>
            <a:r>
              <a:rPr lang="en-US" sz="1600" dirty="0">
                <a:latin typeface="Calibri"/>
                <a:ea typeface="Calibri" panose="020F0502020204030204" pitchFamily="34" charset="0"/>
                <a:cs typeface="Times New Roman"/>
              </a:rPr>
              <a:t> by documenting</a:t>
            </a:r>
            <a:r>
              <a:rPr lang="en-US" sz="1600" dirty="0">
                <a:effectLst/>
                <a:latin typeface="Calibri"/>
                <a:ea typeface="Calibri" panose="020F0502020204030204" pitchFamily="34" charset="0"/>
                <a:cs typeface="Times New Roman"/>
              </a:rPr>
              <a:t> </a:t>
            </a:r>
            <a:r>
              <a:rPr lang="en-US" sz="1600" dirty="0">
                <a:latin typeface="Calibri"/>
                <a:ea typeface="Calibri" panose="020F0502020204030204" pitchFamily="34" charset="0"/>
                <a:cs typeface="Times New Roman"/>
              </a:rPr>
              <a:t>the </a:t>
            </a:r>
            <a:r>
              <a:rPr lang="en-US" sz="1600" dirty="0">
                <a:effectLst/>
                <a:latin typeface="Calibri"/>
                <a:ea typeface="Calibri" panose="020F0502020204030204" pitchFamily="34" charset="0"/>
                <a:cs typeface="Times New Roman"/>
              </a:rPr>
              <a:t>effectiveness of different program components and professional development strategies</a:t>
            </a:r>
            <a:r>
              <a:rPr lang="en-US" sz="1600" dirty="0">
                <a:latin typeface="Calibri"/>
                <a:ea typeface="Calibri" panose="020F0502020204030204" pitchFamily="34" charset="0"/>
                <a:cs typeface="Times New Roman"/>
              </a:rPr>
              <a:t> and enabling us to</a:t>
            </a:r>
            <a:r>
              <a:rPr lang="en-US" sz="1600" dirty="0">
                <a:effectLst/>
                <a:latin typeface="Calibri"/>
                <a:ea typeface="Calibri" panose="020F0502020204030204" pitchFamily="34" charset="0"/>
                <a:cs typeface="Times New Roman"/>
              </a:rPr>
              <a:t> establish a QA protocol that ensures consistency and quality </a:t>
            </a:r>
            <a:r>
              <a:rPr lang="en-US" sz="1600" dirty="0">
                <a:latin typeface="Calibri"/>
                <a:ea typeface="Calibri" panose="020F0502020204030204" pitchFamily="34" charset="0"/>
                <a:cs typeface="Times New Roman"/>
              </a:rPr>
              <a:t>across sites</a:t>
            </a:r>
            <a:r>
              <a:rPr lang="en-US" sz="1600" dirty="0">
                <a:effectLst/>
                <a:latin typeface="Calibri"/>
                <a:ea typeface="Calibri" panose="020F0502020204030204" pitchFamily="34" charset="0"/>
                <a:cs typeface="Times New Roman"/>
              </a:rPr>
              <a:t>.</a:t>
            </a:r>
          </a:p>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Provide</a:t>
            </a:r>
            <a:r>
              <a:rPr lang="en-US" sz="1600" dirty="0">
                <a:effectLst/>
                <a:latin typeface="Calibri"/>
                <a:ea typeface="Calibri" panose="020F0502020204030204" pitchFamily="34" charset="0"/>
                <a:cs typeface="Times New Roman"/>
              </a:rPr>
              <a:t> a platform for engagement with </a:t>
            </a:r>
            <a:r>
              <a:rPr lang="en-US" sz="1600" dirty="0">
                <a:latin typeface="Calibri"/>
                <a:ea typeface="Calibri" panose="020F0502020204030204" pitchFamily="34" charset="0"/>
                <a:cs typeface="Times New Roman"/>
              </a:rPr>
              <a:t>new stakeholders</a:t>
            </a:r>
            <a:r>
              <a:rPr lang="en-US" sz="1600" dirty="0">
                <a:effectLst/>
                <a:latin typeface="Calibri"/>
                <a:ea typeface="Calibri" panose="020F0502020204030204" pitchFamily="34" charset="0"/>
                <a:cs typeface="Times New Roman"/>
              </a:rPr>
              <a:t> from different sectors</a:t>
            </a:r>
            <a:r>
              <a:rPr lang="en-US" sz="1600" dirty="0">
                <a:latin typeface="Calibri"/>
                <a:ea typeface="Calibri" panose="020F0502020204030204" pitchFamily="34" charset="0"/>
                <a:cs typeface="Times New Roman"/>
              </a:rPr>
              <a:t> (workforce development, child care,</a:t>
            </a:r>
            <a:r>
              <a:rPr lang="en-US" sz="1600" dirty="0">
                <a:effectLst/>
                <a:latin typeface="Calibri"/>
                <a:ea typeface="Calibri" panose="020F0502020204030204" pitchFamily="34" charset="0"/>
                <a:cs typeface="Times New Roman"/>
              </a:rPr>
              <a:t> </a:t>
            </a:r>
            <a:r>
              <a:rPr lang="en-US" sz="1600" dirty="0">
                <a:latin typeface="Calibri"/>
                <a:ea typeface="Calibri" panose="020F0502020204030204" pitchFamily="34" charset="0"/>
                <a:cs typeface="Times New Roman"/>
              </a:rPr>
              <a:t>immigrant-facing organizations), </a:t>
            </a:r>
            <a:r>
              <a:rPr lang="en-US" sz="1600" dirty="0">
                <a:effectLst/>
                <a:latin typeface="Calibri"/>
                <a:ea typeface="Calibri" panose="020F0502020204030204" pitchFamily="34" charset="0"/>
                <a:cs typeface="Times New Roman"/>
              </a:rPr>
              <a:t>promoting multi-disciplinary cooperation.</a:t>
            </a:r>
          </a:p>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Enable</a:t>
            </a:r>
            <a:r>
              <a:rPr lang="en-US" sz="1600" dirty="0">
                <a:effectLst/>
                <a:latin typeface="Calibri"/>
                <a:ea typeface="Calibri" panose="020F0502020204030204" pitchFamily="34" charset="0"/>
                <a:cs typeface="Times New Roman"/>
              </a:rPr>
              <a:t> (ROI</a:t>
            </a:r>
            <a:r>
              <a:rPr lang="en-US" sz="1600" dirty="0">
                <a:latin typeface="Calibri"/>
                <a:ea typeface="Calibri" panose="020F0502020204030204" pitchFamily="34" charset="0"/>
                <a:cs typeface="Times New Roman"/>
              </a:rPr>
              <a:t>) documentation. </a:t>
            </a:r>
            <a:r>
              <a:rPr lang="en-US" sz="1600" dirty="0">
                <a:effectLst/>
                <a:latin typeface="Calibri"/>
                <a:ea typeface="Calibri" panose="020F0502020204030204" pitchFamily="34" charset="0"/>
                <a:cs typeface="Times New Roman"/>
              </a:rPr>
              <a:t>By demonstrating the effectiveness and efficiency of these initiatives, we can make a strong case for their value. </a:t>
            </a:r>
            <a:r>
              <a:rPr lang="en-US" sz="1600" dirty="0">
                <a:latin typeface="Calibri"/>
                <a:ea typeface="Calibri" panose="020F0502020204030204" pitchFamily="34" charset="0"/>
                <a:cs typeface="Times New Roman"/>
              </a:rPr>
              <a:t>Our</a:t>
            </a:r>
            <a:r>
              <a:rPr lang="en-US" sz="1600" dirty="0">
                <a:effectLst/>
                <a:latin typeface="Calibri"/>
                <a:ea typeface="Calibri" panose="020F0502020204030204" pitchFamily="34" charset="0"/>
                <a:cs typeface="Times New Roman"/>
              </a:rPr>
              <a:t> ROI isn't just monetary - it's also seen in better educational outcomes for children, more empowered parents, and more effective early learning practitioners.</a:t>
            </a:r>
          </a:p>
          <a:p>
            <a:pPr marL="285750" indent="-285750">
              <a:lnSpc>
                <a:spcPct val="107000"/>
              </a:lnSpc>
              <a:spcAft>
                <a:spcPts val="800"/>
              </a:spcAft>
              <a:buFont typeface="Wingdings" panose="05000000000000000000" pitchFamily="2" charset="2"/>
              <a:buChar char="§"/>
            </a:pPr>
            <a:r>
              <a:rPr lang="en-US" sz="1600" dirty="0">
                <a:latin typeface="Calibri"/>
                <a:ea typeface="Calibri" panose="020F0502020204030204" pitchFamily="34" charset="0"/>
                <a:cs typeface="Times New Roman"/>
              </a:rPr>
              <a:t>Attract</a:t>
            </a:r>
            <a:r>
              <a:rPr lang="en-US" sz="1600" dirty="0">
                <a:effectLst/>
                <a:latin typeface="Calibri"/>
                <a:ea typeface="Calibri" panose="020F0502020204030204" pitchFamily="34" charset="0"/>
                <a:cs typeface="Times New Roman"/>
              </a:rPr>
              <a:t> additional </a:t>
            </a:r>
            <a:r>
              <a:rPr lang="en-US" sz="1600" dirty="0">
                <a:latin typeface="Calibri"/>
                <a:ea typeface="Calibri" panose="020F0502020204030204" pitchFamily="34" charset="0"/>
                <a:cs typeface="Times New Roman"/>
              </a:rPr>
              <a:t>public and private funding</a:t>
            </a:r>
            <a:r>
              <a:rPr lang="en-US" sz="1600" dirty="0">
                <a:effectLst/>
                <a:latin typeface="Calibri"/>
                <a:ea typeface="Calibri" panose="020F0502020204030204" pitchFamily="34" charset="0"/>
                <a:cs typeface="Times New Roman"/>
              </a:rPr>
              <a:t> </a:t>
            </a:r>
            <a:r>
              <a:rPr lang="en-US" sz="1600" dirty="0">
                <a:latin typeface="Calibri"/>
                <a:ea typeface="Calibri" panose="020F0502020204030204" pitchFamily="34" charset="0"/>
                <a:cs typeface="Times New Roman"/>
              </a:rPr>
              <a:t>by</a:t>
            </a:r>
            <a:r>
              <a:rPr lang="en-US" sz="1600" dirty="0">
                <a:effectLst/>
                <a:latin typeface="Calibri"/>
                <a:ea typeface="Calibri" panose="020F0502020204030204" pitchFamily="34" charset="0"/>
                <a:cs typeface="Times New Roman"/>
              </a:rPr>
              <a:t> </a:t>
            </a:r>
            <a:r>
              <a:rPr lang="en-US" sz="1600" dirty="0">
                <a:latin typeface="Calibri"/>
                <a:ea typeface="Calibri" panose="020F0502020204030204" pitchFamily="34" charset="0"/>
                <a:cs typeface="Times New Roman"/>
              </a:rPr>
              <a:t>demonstrating</a:t>
            </a:r>
            <a:r>
              <a:rPr lang="en-US" sz="1600" dirty="0">
                <a:effectLst/>
                <a:latin typeface="Calibri"/>
                <a:ea typeface="Calibri" panose="020F0502020204030204" pitchFamily="34" charset="0"/>
                <a:cs typeface="Times New Roman"/>
              </a:rPr>
              <a:t> the potential for successful outcomes and the efficient use of resources</a:t>
            </a:r>
            <a:r>
              <a:rPr lang="en-US" sz="1600" dirty="0">
                <a:latin typeface="Calibri"/>
                <a:ea typeface="Calibri" panose="020F0502020204030204" pitchFamily="34" charset="0"/>
                <a:cs typeface="Times New Roman"/>
              </a:rPr>
              <a:t>.</a:t>
            </a:r>
            <a:endParaRPr lang="en-US" sz="1600" dirty="0">
              <a:effectLst/>
              <a:latin typeface="Calibri"/>
              <a:ea typeface="Calibri" panose="020F0502020204030204" pitchFamily="34" charset="0"/>
              <a:cs typeface="Times New Roman"/>
            </a:endParaRPr>
          </a:p>
          <a:p>
            <a:pPr marL="285750" indent="-285750">
              <a:lnSpc>
                <a:spcPct val="107000"/>
              </a:lnSpc>
              <a:spcAft>
                <a:spcPts val="800"/>
              </a:spcAft>
              <a:buFont typeface="Wingdings" panose="05000000000000000000" pitchFamily="2" charset="2"/>
              <a:buChar char="§"/>
            </a:pPr>
            <a:r>
              <a:rPr lang="en-US" sz="1600" dirty="0">
                <a:latin typeface="Calibri"/>
                <a:cs typeface="Times New Roman"/>
              </a:rPr>
              <a:t>Increase the visibility and appeal of the HBCC model, variations like hybrid, and additional supports like workforce development. </a:t>
            </a:r>
          </a:p>
          <a:p>
            <a:pPr marL="342900" indent="-342900"/>
            <a:endParaRPr lang="en-US"/>
          </a:p>
          <a:p>
            <a:pPr marL="342900" indent="-342900"/>
            <a:endParaRPr lang="en-US"/>
          </a:p>
          <a:p>
            <a:pPr marL="342900" indent="-342900"/>
            <a:endParaRPr lang="en-US"/>
          </a:p>
        </p:txBody>
      </p:sp>
    </p:spTree>
    <p:extLst>
      <p:ext uri="{BB962C8B-B14F-4D97-AF65-F5344CB8AC3E}">
        <p14:creationId xmlns:p14="http://schemas.microsoft.com/office/powerpoint/2010/main" val="1980766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D6EE809-03AC-3F2C-E7CD-04A1671B872B}"/>
              </a:ext>
            </a:extLst>
          </p:cNvPr>
          <p:cNvGraphicFramePr>
            <a:graphicFrameLocks noChangeAspect="1"/>
          </p:cNvGraphicFramePr>
          <p:nvPr>
            <p:custDataLst>
              <p:tags r:id="rId2"/>
            </p:custDataLst>
            <p:extLst>
              <p:ext uri="{D42A27DB-BD31-4B8C-83A1-F6EECF244321}">
                <p14:modId xmlns:p14="http://schemas.microsoft.com/office/powerpoint/2010/main" val="3949827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3" name="think-cell data - do not delete" hidden="1">
                        <a:extLst>
                          <a:ext uri="{FF2B5EF4-FFF2-40B4-BE49-F238E27FC236}">
                            <a16:creationId xmlns:a16="http://schemas.microsoft.com/office/drawing/2014/main" id="{5D6EE809-03AC-3F2C-E7CD-04A1671B87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dirty="0"/>
              <a:t>Draft - Updated Framing of Operating Model for External Communication</a:t>
            </a:r>
          </a:p>
        </p:txBody>
      </p:sp>
    </p:spTree>
    <p:custDataLst>
      <p:tags r:id="rId1"/>
    </p:custDataLst>
    <p:extLst>
      <p:ext uri="{BB962C8B-B14F-4D97-AF65-F5344CB8AC3E}">
        <p14:creationId xmlns:p14="http://schemas.microsoft.com/office/powerpoint/2010/main" val="1876346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9B9F177-DCD9-C731-AEED-4B7FAD812961}"/>
              </a:ext>
            </a:extLst>
          </p:cNvPr>
          <p:cNvGraphicFramePr>
            <a:graphicFrameLocks noChangeAspect="1"/>
          </p:cNvGraphicFramePr>
          <p:nvPr>
            <p:custDataLst>
              <p:tags r:id="rId1"/>
            </p:custDataLst>
            <p:extLst>
              <p:ext uri="{D42A27DB-BD31-4B8C-83A1-F6EECF244321}">
                <p14:modId xmlns:p14="http://schemas.microsoft.com/office/powerpoint/2010/main" val="8270471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5" name="think-cell data - do not delete" hidden="1">
                        <a:extLst>
                          <a:ext uri="{FF2B5EF4-FFF2-40B4-BE49-F238E27FC236}">
                            <a16:creationId xmlns:a16="http://schemas.microsoft.com/office/drawing/2014/main" id="{99B9F177-DCD9-C731-AEED-4B7FAD81296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F9FB91-801D-5C0A-318E-09D1198F26F3}"/>
              </a:ext>
            </a:extLst>
          </p:cNvPr>
          <p:cNvSpPr>
            <a:spLocks noGrp="1"/>
          </p:cNvSpPr>
          <p:nvPr>
            <p:ph type="title"/>
          </p:nvPr>
        </p:nvSpPr>
        <p:spPr>
          <a:xfrm>
            <a:off x="630000" y="622800"/>
            <a:ext cx="10933350" cy="997196"/>
          </a:xfrm>
        </p:spPr>
        <p:txBody>
          <a:bodyPr vert="horz"/>
          <a:lstStyle/>
          <a:p>
            <a:r>
              <a:rPr lang="en-US" sz="3600" b="1">
                <a:latin typeface="+mn-lt"/>
                <a:ea typeface="Calibri"/>
                <a:cs typeface="Calibri"/>
              </a:rPr>
              <a:t>Investing in our Future with an Unwavering Commitment to Equity </a:t>
            </a:r>
          </a:p>
        </p:txBody>
      </p:sp>
      <p:sp>
        <p:nvSpPr>
          <p:cNvPr id="3" name="Text Placeholder 2">
            <a:extLst>
              <a:ext uri="{FF2B5EF4-FFF2-40B4-BE49-F238E27FC236}">
                <a16:creationId xmlns:a16="http://schemas.microsoft.com/office/drawing/2014/main" id="{41AFB068-608D-287F-6C48-8C03350E3406}"/>
              </a:ext>
            </a:extLst>
          </p:cNvPr>
          <p:cNvSpPr>
            <a:spLocks noGrp="1"/>
          </p:cNvSpPr>
          <p:nvPr>
            <p:ph type="body" sz="quarter" idx="10"/>
          </p:nvPr>
        </p:nvSpPr>
        <p:spPr>
          <a:xfrm>
            <a:off x="629399" y="1996728"/>
            <a:ext cx="10933801" cy="4089131"/>
          </a:xfrm>
        </p:spPr>
        <p:txBody>
          <a:bodyPr vert="horz" lIns="0" tIns="0" rIns="0" bIns="0" rtlCol="0" anchor="t">
            <a:noAutofit/>
          </a:bodyPr>
          <a:lstStyle/>
          <a:p>
            <a:r>
              <a:rPr lang="en-US" sz="1600">
                <a:effectLst/>
                <a:cs typeface="Calibri"/>
              </a:rPr>
              <a:t>ParentChild+ </a:t>
            </a:r>
            <a:r>
              <a:rPr lang="en-US" sz="1600">
                <a:ea typeface="+mn-lt"/>
                <a:cs typeface="Calibri"/>
              </a:rPr>
              <a:t>has</a:t>
            </a:r>
            <a:r>
              <a:rPr lang="en-US" sz="1600">
                <a:cs typeface="Calibri"/>
              </a:rPr>
              <a:t> refined its</a:t>
            </a:r>
            <a:r>
              <a:rPr lang="en-US" sz="1600">
                <a:effectLst/>
                <a:cs typeface="Calibri"/>
              </a:rPr>
              <a:t> </a:t>
            </a:r>
            <a:r>
              <a:rPr lang="en-US" sz="1600">
                <a:cs typeface="Calibri"/>
              </a:rPr>
              <a:t>three strategic goals for our evidence-based school readiness models</a:t>
            </a:r>
            <a:r>
              <a:rPr lang="en-US" sz="1600">
                <a:effectLst/>
                <a:cs typeface="Calibri"/>
              </a:rPr>
              <a:t>: </a:t>
            </a:r>
            <a:r>
              <a:rPr lang="en-US" sz="1600">
                <a:cs typeface="Calibri"/>
              </a:rPr>
              <a:t>1) deliver</a:t>
            </a:r>
            <a:r>
              <a:rPr lang="en-US" sz="1600">
                <a:effectLst/>
                <a:cs typeface="Calibri"/>
              </a:rPr>
              <a:t>, measure, and innovate; </a:t>
            </a:r>
            <a:r>
              <a:rPr lang="en-US" sz="1600">
                <a:cs typeface="Calibri"/>
              </a:rPr>
              <a:t>2) implement</a:t>
            </a:r>
            <a:r>
              <a:rPr lang="en-US" sz="1600">
                <a:effectLst/>
                <a:cs typeface="Calibri"/>
              </a:rPr>
              <a:t> scale; and </a:t>
            </a:r>
            <a:r>
              <a:rPr lang="en-US" sz="1600">
                <a:cs typeface="Calibri"/>
              </a:rPr>
              <a:t>3) </a:t>
            </a:r>
            <a:r>
              <a:rPr lang="en-US" sz="1600">
                <a:effectLst/>
                <a:cs typeface="Calibri"/>
              </a:rPr>
              <a:t>expand reach and resources</a:t>
            </a:r>
            <a:r>
              <a:rPr lang="en-US" sz="1600">
                <a:cs typeface="Calibri"/>
              </a:rPr>
              <a:t>.</a:t>
            </a:r>
            <a:r>
              <a:rPr lang="en-US" sz="1600">
                <a:effectLst/>
                <a:cs typeface="Calibri"/>
              </a:rPr>
              <a:t> Our strategy seeks to invest in three core areas: securing sustainable funding sources, increasing investment in research, and scale the program through continuous improvement.</a:t>
            </a:r>
            <a:endParaRPr lang="en-US" sz="1600"/>
          </a:p>
          <a:p>
            <a:pPr marL="0" marR="0">
              <a:spcBef>
                <a:spcPts val="0"/>
              </a:spcBef>
              <a:spcAft>
                <a:spcPts val="0"/>
              </a:spcAft>
            </a:pPr>
            <a:endParaRPr lang="en-US" sz="1600"/>
          </a:p>
          <a:p>
            <a:r>
              <a:rPr lang="en-US" sz="1600">
                <a:effectLst/>
                <a:cs typeface="Calibri"/>
              </a:rPr>
              <a:t>Covid-19 initiated a surge of innovation and change within the </a:t>
            </a:r>
            <a:r>
              <a:rPr lang="en-US" sz="1600">
                <a:cs typeface="Calibri"/>
              </a:rPr>
              <a:t>ParentChild</a:t>
            </a:r>
            <a:r>
              <a:rPr lang="en-US" sz="1600">
                <a:effectLst/>
                <a:cs typeface="Calibri"/>
              </a:rPr>
              <a:t>+ network </a:t>
            </a:r>
            <a:r>
              <a:rPr lang="en-US" sz="1600">
                <a:cs typeface="Calibri"/>
              </a:rPr>
              <a:t>beginning in</a:t>
            </a:r>
            <a:r>
              <a:rPr lang="en-US" sz="1600">
                <a:effectLst/>
                <a:cs typeface="Calibri"/>
              </a:rPr>
              <a:t> 2020. We introduced virtual and hybrid versions of our 1:1 core model,</a:t>
            </a:r>
            <a:r>
              <a:rPr lang="en-US" sz="1600">
                <a:cs typeface="Calibri"/>
              </a:rPr>
              <a:t> expanded our </a:t>
            </a:r>
            <a:r>
              <a:rPr lang="en-US" sz="1600" err="1">
                <a:cs typeface="Calibri"/>
              </a:rPr>
              <a:t>HBCC</a:t>
            </a:r>
            <a:r>
              <a:rPr lang="en-US" sz="1600">
                <a:cs typeface="Calibri"/>
              </a:rPr>
              <a:t> model, and initiated workforce development approaches for both models</a:t>
            </a:r>
            <a:r>
              <a:rPr lang="en-US" sz="1600">
                <a:effectLst/>
                <a:cs typeface="Calibri"/>
              </a:rPr>
              <a:t>. The National Center has emerged as a vital </a:t>
            </a:r>
            <a:r>
              <a:rPr lang="en-US" sz="1600">
                <a:cs typeface="Calibri"/>
              </a:rPr>
              <a:t>hub for</a:t>
            </a:r>
            <a:r>
              <a:rPr lang="en-US" sz="1600">
                <a:effectLst/>
                <a:cs typeface="Calibri"/>
              </a:rPr>
              <a:t> innovation,</a:t>
            </a:r>
            <a:r>
              <a:rPr lang="en-US" sz="1600">
                <a:cs typeface="Calibri"/>
              </a:rPr>
              <a:t> research,</a:t>
            </a:r>
            <a:r>
              <a:rPr lang="en-US" sz="1600">
                <a:effectLst/>
                <a:cs typeface="Calibri"/>
              </a:rPr>
              <a:t> </a:t>
            </a:r>
            <a:r>
              <a:rPr lang="en-US" sz="1600">
                <a:cs typeface="Calibri"/>
              </a:rPr>
              <a:t>technical assistance</a:t>
            </a:r>
            <a:r>
              <a:rPr lang="en-US" sz="1600">
                <a:effectLst/>
                <a:cs typeface="Calibri"/>
              </a:rPr>
              <a:t>, training, and</a:t>
            </a:r>
            <a:r>
              <a:rPr lang="en-US" sz="1600">
                <a:cs typeface="Calibri"/>
              </a:rPr>
              <a:t> expanded resources</a:t>
            </a:r>
            <a:r>
              <a:rPr lang="en-US" sz="1600">
                <a:effectLst/>
                <a:cs typeface="Calibri"/>
              </a:rPr>
              <a:t> for sites.</a:t>
            </a:r>
            <a:endParaRPr lang="en-US" sz="1600"/>
          </a:p>
          <a:p>
            <a:pPr marL="0" marR="0">
              <a:spcBef>
                <a:spcPts val="0"/>
              </a:spcBef>
              <a:spcAft>
                <a:spcPts val="0"/>
              </a:spcAft>
            </a:pPr>
            <a:endParaRPr lang="en-US" sz="1600"/>
          </a:p>
          <a:p>
            <a:r>
              <a:rPr lang="en-US" sz="1600">
                <a:ea typeface="+mn-lt"/>
                <a:cs typeface="+mn-lt"/>
              </a:rPr>
              <a:t>The period </a:t>
            </a:r>
            <a:r>
              <a:rPr lang="en-US" sz="1600">
                <a:effectLst/>
                <a:ea typeface="+mn-lt"/>
                <a:cs typeface="+mn-lt"/>
              </a:rPr>
              <a:t>of </a:t>
            </a:r>
            <a:r>
              <a:rPr lang="en-US" sz="1600">
                <a:ea typeface="+mn-lt"/>
                <a:cs typeface="+mn-lt"/>
              </a:rPr>
              <a:t>change initiated by Covid has provided the opportunity to reflect on our plan, strengthen our</a:t>
            </a:r>
            <a:r>
              <a:rPr lang="en-US" sz="1600">
                <a:effectLst/>
                <a:ea typeface="+mn-lt"/>
                <a:cs typeface="+mn-lt"/>
              </a:rPr>
              <a:t> strategy</a:t>
            </a:r>
            <a:r>
              <a:rPr lang="en-US" sz="1600">
                <a:ea typeface="+mn-lt"/>
                <a:cs typeface="+mn-lt"/>
              </a:rPr>
              <a:t>,</a:t>
            </a:r>
            <a:r>
              <a:rPr lang="en-US" sz="1600">
                <a:effectLst/>
                <a:ea typeface="+mn-lt"/>
                <a:cs typeface="+mn-lt"/>
              </a:rPr>
              <a:t> and</a:t>
            </a:r>
            <a:r>
              <a:rPr lang="en-US" sz="1600">
                <a:ea typeface="+mn-lt"/>
                <a:cs typeface="+mn-lt"/>
              </a:rPr>
              <a:t> </a:t>
            </a:r>
            <a:r>
              <a:rPr lang="en-US" sz="1600">
                <a:effectLst/>
                <a:ea typeface="+mn-lt"/>
                <a:cs typeface="+mn-lt"/>
              </a:rPr>
              <a:t>determine where investments are </a:t>
            </a:r>
            <a:r>
              <a:rPr lang="en-US" sz="1600">
                <a:ea typeface="+mn-lt"/>
                <a:cs typeface="+mn-lt"/>
              </a:rPr>
              <a:t>most needed. </a:t>
            </a:r>
            <a:r>
              <a:rPr lang="en-US" sz="1600">
                <a:effectLst/>
                <a:cs typeface="Calibri"/>
              </a:rPr>
              <a:t>Moving forward, we will concentrate our </a:t>
            </a:r>
            <a:r>
              <a:rPr lang="en-US" sz="1600">
                <a:cs typeface="Calibri"/>
              </a:rPr>
              <a:t>investments</a:t>
            </a:r>
            <a:r>
              <a:rPr lang="en-US" sz="1600">
                <a:effectLst/>
                <a:cs typeface="Calibri"/>
              </a:rPr>
              <a:t> </a:t>
            </a:r>
            <a:r>
              <a:rPr lang="en-US" sz="1600">
                <a:cs typeface="Calibri"/>
              </a:rPr>
              <a:t>to</a:t>
            </a:r>
            <a:r>
              <a:rPr lang="en-US" sz="1600">
                <a:effectLst/>
                <a:cs typeface="Calibri"/>
              </a:rPr>
              <a:t> best support the National Center's capacity to scale innovation </a:t>
            </a:r>
            <a:r>
              <a:rPr lang="en-US" sz="1600">
                <a:cs typeface="Calibri"/>
              </a:rPr>
              <a:t>in collaboration with families, child care workers, and communities</a:t>
            </a:r>
            <a:r>
              <a:rPr lang="en-US" sz="1600">
                <a:effectLst/>
                <a:cs typeface="Calibri"/>
              </a:rPr>
              <a:t>.</a:t>
            </a:r>
            <a:endParaRPr lang="en-US" sz="1600"/>
          </a:p>
          <a:p>
            <a:pPr marL="0" marR="0">
              <a:spcBef>
                <a:spcPts val="0"/>
              </a:spcBef>
              <a:spcAft>
                <a:spcPts val="0"/>
              </a:spcAft>
            </a:pPr>
            <a:endParaRPr lang="en-US" sz="1600"/>
          </a:p>
          <a:p>
            <a:r>
              <a:rPr lang="en-US" sz="1600">
                <a:effectLst/>
                <a:cs typeface="Calibri"/>
              </a:rPr>
              <a:t>A deep-seated belief in racial </a:t>
            </a:r>
            <a:r>
              <a:rPr lang="en-US" sz="1600">
                <a:cs typeface="Calibri"/>
              </a:rPr>
              <a:t>equity</a:t>
            </a:r>
            <a:r>
              <a:rPr lang="en-US" sz="1600">
                <a:effectLst/>
                <a:cs typeface="Calibri"/>
              </a:rPr>
              <a:t> serves as the foundation of </a:t>
            </a:r>
            <a:r>
              <a:rPr lang="en-US" sz="1600">
                <a:cs typeface="Calibri"/>
              </a:rPr>
              <a:t>this</a:t>
            </a:r>
            <a:r>
              <a:rPr lang="en-US" sz="1600">
                <a:effectLst/>
                <a:cs typeface="Calibri"/>
              </a:rPr>
              <a:t> strategy and the impetus for our </a:t>
            </a:r>
            <a:r>
              <a:rPr lang="en-US" sz="1600">
                <a:cs typeface="Calibri"/>
              </a:rPr>
              <a:t>commitment to equal opportunities from the start</a:t>
            </a:r>
            <a:r>
              <a:rPr lang="en-US" sz="1600">
                <a:effectLst/>
                <a:cs typeface="Calibri"/>
              </a:rPr>
              <a:t>. As we pursue these </a:t>
            </a:r>
            <a:r>
              <a:rPr lang="en-US" sz="1600">
                <a:cs typeface="Calibri"/>
              </a:rPr>
              <a:t>three strategic</a:t>
            </a:r>
            <a:r>
              <a:rPr lang="en-US" sz="1600">
                <a:effectLst/>
                <a:cs typeface="Calibri"/>
              </a:rPr>
              <a:t> goals,</a:t>
            </a:r>
            <a:r>
              <a:rPr lang="en-US" sz="1600">
                <a:cs typeface="Calibri"/>
              </a:rPr>
              <a:t> </a:t>
            </a:r>
            <a:r>
              <a:rPr lang="en-US" sz="1600">
                <a:effectLst/>
                <a:cs typeface="Calibri"/>
              </a:rPr>
              <a:t>advancing racial equity will remain </a:t>
            </a:r>
            <a:r>
              <a:rPr lang="en-US" sz="1600">
                <a:cs typeface="Calibri"/>
              </a:rPr>
              <a:t>at the forefront</a:t>
            </a:r>
            <a:r>
              <a:rPr lang="en-US" sz="1600">
                <a:effectLst/>
                <a:cs typeface="Calibri"/>
              </a:rPr>
              <a:t> </a:t>
            </a:r>
            <a:r>
              <a:rPr lang="en-US" sz="1600">
                <a:cs typeface="Calibri"/>
              </a:rPr>
              <a:t>of all our</a:t>
            </a:r>
            <a:r>
              <a:rPr lang="en-US" sz="1600">
                <a:effectLst/>
                <a:cs typeface="Calibri"/>
              </a:rPr>
              <a:t> decisions and actions. </a:t>
            </a:r>
            <a:r>
              <a:rPr lang="en-US" sz="1600">
                <a:cs typeface="Calibri"/>
              </a:rPr>
              <a:t>By putting</a:t>
            </a:r>
            <a:r>
              <a:rPr lang="en-US" sz="1600">
                <a:effectLst/>
                <a:cs typeface="Calibri"/>
              </a:rPr>
              <a:t> our commitment to racial equity at the center of our </a:t>
            </a:r>
            <a:r>
              <a:rPr lang="en-US" sz="1600">
                <a:cs typeface="Calibri"/>
              </a:rPr>
              <a:t>early childhood and family support</a:t>
            </a:r>
            <a:r>
              <a:rPr lang="en-US" sz="1600">
                <a:effectLst/>
                <a:cs typeface="Calibri"/>
              </a:rPr>
              <a:t> </a:t>
            </a:r>
            <a:r>
              <a:rPr lang="en-US" sz="1600">
                <a:cs typeface="Calibri"/>
              </a:rPr>
              <a:t>models</a:t>
            </a:r>
            <a:r>
              <a:rPr lang="en-US" sz="1600">
                <a:effectLst/>
                <a:cs typeface="Calibri"/>
              </a:rPr>
              <a:t>, we will have a lasting impact.</a:t>
            </a:r>
            <a:endParaRPr lang="en-US" sz="1600">
              <a:effectLst/>
              <a:ea typeface="Calibri"/>
              <a:cs typeface="Calibri"/>
            </a:endParaRPr>
          </a:p>
          <a:p>
            <a:br>
              <a:rPr lang="en-US" sz="1600"/>
            </a:br>
            <a:endParaRPr lang="en-US" sz="1600"/>
          </a:p>
        </p:txBody>
      </p:sp>
    </p:spTree>
    <p:extLst>
      <p:ext uri="{BB962C8B-B14F-4D97-AF65-F5344CB8AC3E}">
        <p14:creationId xmlns:p14="http://schemas.microsoft.com/office/powerpoint/2010/main" val="14267674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extLst>
              <p:ext uri="{D42A27DB-BD31-4B8C-83A1-F6EECF244321}">
                <p14:modId xmlns:p14="http://schemas.microsoft.com/office/powerpoint/2010/main" val="29244890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sym typeface="Trebuchet MS" panose="020B0603020202020204" pitchFamily="34" charset="0"/>
            </a:endParaRPr>
          </a:p>
        </p:txBody>
      </p:sp>
      <p:sp>
        <p:nvSpPr>
          <p:cNvPr id="54" name="Title 53">
            <a:extLst>
              <a:ext uri="{FF2B5EF4-FFF2-40B4-BE49-F238E27FC236}">
                <a16:creationId xmlns:a16="http://schemas.microsoft.com/office/drawing/2014/main" id="{7071B647-BB05-9E4E-A0B5-E3DCBA6599E1}"/>
              </a:ext>
            </a:extLst>
          </p:cNvPr>
          <p:cNvSpPr>
            <a:spLocks noGrp="1"/>
          </p:cNvSpPr>
          <p:nvPr>
            <p:ph type="title"/>
          </p:nvPr>
        </p:nvSpPr>
        <p:spPr>
          <a:xfrm>
            <a:off x="630000" y="622800"/>
            <a:ext cx="10933350" cy="304699"/>
          </a:xfrm>
        </p:spPr>
        <p:txBody>
          <a:bodyPr vert="horz"/>
          <a:lstStyle/>
          <a:p>
            <a:r>
              <a:rPr lang="en-US" sz="2200" err="1">
                <a:solidFill>
                  <a:schemeClr val="accent2"/>
                </a:solidFill>
                <a:latin typeface="+mn-lt"/>
              </a:rPr>
              <a:t>ParentChild</a:t>
            </a:r>
            <a:r>
              <a:rPr lang="en-US" sz="2200">
                <a:solidFill>
                  <a:schemeClr val="accent2"/>
                </a:solidFill>
                <a:latin typeface="+mn-lt"/>
              </a:rPr>
              <a:t>+ Mission &amp; Values |</a:t>
            </a:r>
            <a:r>
              <a:rPr lang="en-US" sz="2200">
                <a:latin typeface="+mn-lt"/>
              </a:rPr>
              <a:t> Equal Possibilities From The Start</a:t>
            </a:r>
            <a:endParaRPr lang="en-US" sz="2200"/>
          </a:p>
        </p:txBody>
      </p:sp>
      <p:sp>
        <p:nvSpPr>
          <p:cNvPr id="3" name="ee4pContent1">
            <a:extLst>
              <a:ext uri="{FF2B5EF4-FFF2-40B4-BE49-F238E27FC236}">
                <a16:creationId xmlns:a16="http://schemas.microsoft.com/office/drawing/2014/main" id="{A7479C38-FD7E-BE9C-1E40-5B1E639DE0F7}"/>
              </a:ext>
            </a:extLst>
          </p:cNvPr>
          <p:cNvSpPr txBox="1"/>
          <p:nvPr/>
        </p:nvSpPr>
        <p:spPr>
          <a:xfrm>
            <a:off x="630000" y="2379600"/>
            <a:ext cx="2198458" cy="3488400"/>
          </a:xfrm>
          <a:prstGeom prst="rect">
            <a:avLst/>
          </a:prstGeom>
          <a:ln cap="rnd">
            <a:noFill/>
          </a:ln>
        </p:spPr>
        <p:txBody>
          <a:bodyPr vert="horz" lIns="0" tIns="0" rIns="0" bIns="0" rtlCol="0">
            <a:noAutofit/>
          </a:bodyPr>
          <a:lstStyle>
            <a:lvl1pPr lvl="0" indent="0">
              <a:lnSpc>
                <a:spcPct val="100000"/>
              </a:lnSpc>
              <a:spcBef>
                <a:spcPts val="0"/>
              </a:spcBef>
              <a:spcAft>
                <a:spcPts val="0"/>
              </a:spcAft>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lang="en-US" sz="12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lang="en-US" sz="16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lang="en-US" sz="1600" b="1" smtClean="0">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lang="en-US" sz="1600" smtClean="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lang="en-US" sz="4400" baseline="0" smtClean="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lang="en-US" sz="5400" baseline="0" smtClean="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lang="en-US" sz="2400" baseline="0" dirty="0">
                <a:solidFill>
                  <a:schemeClr val="tx2"/>
                </a:solidFill>
                <a:latin typeface="Trebuchet MS" panose="020B0603020202020204" pitchFamily="34" charset="0"/>
                <a:sym typeface="Trebuchet MS" panose="020B0603020202020204" pitchFamily="34" charset="0"/>
              </a:defRPr>
            </a:lvl9pPr>
          </a:lstStyle>
          <a:p>
            <a:pPr>
              <a:buFont typeface="Trebuchet MS" panose="020B0603020202020204" pitchFamily="34" charset="0"/>
              <a:buChar char="​"/>
            </a:pPr>
            <a:r>
              <a:rPr lang="en-US" sz="1600">
                <a:solidFill>
                  <a:schemeClr val="tx1"/>
                </a:solidFill>
              </a:rPr>
              <a:t>Our mission is to ensure that </a:t>
            </a:r>
            <a:r>
              <a:rPr lang="en-US" sz="1600">
                <a:solidFill>
                  <a:schemeClr val="accent2"/>
                </a:solidFill>
              </a:rPr>
              <a:t>all children regardless of their race, socio-economic status, or zip code have equal possibilities from the start </a:t>
            </a:r>
            <a:r>
              <a:rPr lang="en-US" sz="1600">
                <a:solidFill>
                  <a:schemeClr val="tx1"/>
                </a:solidFill>
              </a:rPr>
              <a:t>- we work with families, caregivers, and communities to support not only early literacy and school readiness, but early opportunities. </a:t>
            </a:r>
          </a:p>
        </p:txBody>
      </p:sp>
      <p:sp>
        <p:nvSpPr>
          <p:cNvPr id="22" name="ee4pHeader1">
            <a:extLst>
              <a:ext uri="{FF2B5EF4-FFF2-40B4-BE49-F238E27FC236}">
                <a16:creationId xmlns:a16="http://schemas.microsoft.com/office/drawing/2014/main" id="{055DBF8A-8B96-E040-A1D2-032C66072185}"/>
              </a:ext>
            </a:extLst>
          </p:cNvPr>
          <p:cNvSpPr txBox="1"/>
          <p:nvPr/>
        </p:nvSpPr>
        <p:spPr>
          <a:xfrm>
            <a:off x="630000" y="1616400"/>
            <a:ext cx="2984692" cy="658368"/>
          </a:xfrm>
          <a:prstGeom prst="rect">
            <a:avLst/>
          </a:prstGeom>
          <a:noFill/>
          <a:ln cap="rnd">
            <a:noFill/>
          </a:ln>
        </p:spPr>
        <p:txBody>
          <a:bodyPr wrap="square" lIns="0" tIns="0" rIns="0" bIns="0" rtlCol="0" anchor="b" anchorCtr="0">
            <a:noAutofit/>
          </a:bodyPr>
          <a:lstStyle/>
          <a:p>
            <a:pPr marL="0" lvl="3"/>
            <a:r>
              <a:rPr lang="en-US" sz="2200">
                <a:solidFill>
                  <a:schemeClr val="tx2"/>
                </a:solidFill>
              </a:rPr>
              <a:t>ParentChild+ Mission</a:t>
            </a:r>
          </a:p>
        </p:txBody>
      </p:sp>
      <p:grpSp>
        <p:nvGrpSpPr>
          <p:cNvPr id="189" name="Group 188">
            <a:extLst>
              <a:ext uri="{FF2B5EF4-FFF2-40B4-BE49-F238E27FC236}">
                <a16:creationId xmlns:a16="http://schemas.microsoft.com/office/drawing/2014/main" id="{7214081F-BFDB-AF60-C20D-99B7A0D46DB2}"/>
              </a:ext>
            </a:extLst>
          </p:cNvPr>
          <p:cNvGrpSpPr/>
          <p:nvPr/>
        </p:nvGrpSpPr>
        <p:grpSpPr>
          <a:xfrm>
            <a:off x="3728888" y="2081610"/>
            <a:ext cx="306171" cy="4079081"/>
            <a:chOff x="5942914" y="2081213"/>
            <a:chExt cx="306171" cy="4079081"/>
          </a:xfrm>
        </p:grpSpPr>
        <p:cxnSp>
          <p:nvCxnSpPr>
            <p:cNvPr id="190" name="Straight Connector 189">
              <a:extLst>
                <a:ext uri="{FF2B5EF4-FFF2-40B4-BE49-F238E27FC236}">
                  <a16:creationId xmlns:a16="http://schemas.microsoft.com/office/drawing/2014/main" id="{DDF36A17-8147-687C-0350-2CE2095088D7}"/>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191" name="Group 190">
              <a:extLst>
                <a:ext uri="{FF2B5EF4-FFF2-40B4-BE49-F238E27FC236}">
                  <a16:creationId xmlns:a16="http://schemas.microsoft.com/office/drawing/2014/main" id="{DD9B6BB2-DDD1-148B-371D-FDE6AC29EC9A}"/>
                </a:ext>
              </a:extLst>
            </p:cNvPr>
            <p:cNvGrpSpPr/>
            <p:nvPr/>
          </p:nvGrpSpPr>
          <p:grpSpPr>
            <a:xfrm>
              <a:off x="5942914" y="3967299"/>
              <a:ext cx="306171" cy="306910"/>
              <a:chOff x="5937564" y="3833745"/>
              <a:chExt cx="306171" cy="306910"/>
            </a:xfrm>
          </p:grpSpPr>
          <p:sp>
            <p:nvSpPr>
              <p:cNvPr id="192" name="Freeform 94">
                <a:extLst>
                  <a:ext uri="{FF2B5EF4-FFF2-40B4-BE49-F238E27FC236}">
                    <a16:creationId xmlns:a16="http://schemas.microsoft.com/office/drawing/2014/main" id="{E2844463-9B95-F0A3-8291-BF238960A644}"/>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193" name="Freeform 95">
                <a:extLst>
                  <a:ext uri="{FF2B5EF4-FFF2-40B4-BE49-F238E27FC236}">
                    <a16:creationId xmlns:a16="http://schemas.microsoft.com/office/drawing/2014/main" id="{3DFF39F0-58E0-87DB-546E-0A1F6E5E656D}"/>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119" name="TextBox 118">
            <a:extLst>
              <a:ext uri="{FF2B5EF4-FFF2-40B4-BE49-F238E27FC236}">
                <a16:creationId xmlns:a16="http://schemas.microsoft.com/office/drawing/2014/main" id="{E1B719DA-0EBC-2C65-D770-43A4D877526D}"/>
              </a:ext>
            </a:extLst>
          </p:cNvPr>
          <p:cNvSpPr txBox="1"/>
          <p:nvPr/>
        </p:nvSpPr>
        <p:spPr>
          <a:xfrm>
            <a:off x="6187890" y="5061873"/>
            <a:ext cx="1608641" cy="646331"/>
          </a:xfrm>
          <a:prstGeom prst="rect">
            <a:avLst/>
          </a:prstGeom>
          <a:noFill/>
        </p:spPr>
        <p:txBody>
          <a:bodyPr wrap="square" lIns="91440" tIns="0" rIns="91440" bIns="0" rtlCol="0" anchor="t" anchorCtr="0">
            <a:sp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Commitment to quality improvement</a:t>
            </a:r>
          </a:p>
        </p:txBody>
      </p:sp>
      <p:sp>
        <p:nvSpPr>
          <p:cNvPr id="120" name="TextBox 119">
            <a:extLst>
              <a:ext uri="{FF2B5EF4-FFF2-40B4-BE49-F238E27FC236}">
                <a16:creationId xmlns:a16="http://schemas.microsoft.com/office/drawing/2014/main" id="{E346515F-0B75-AFE9-A143-72CC8ABAF6EE}"/>
              </a:ext>
            </a:extLst>
          </p:cNvPr>
          <p:cNvSpPr txBox="1"/>
          <p:nvPr/>
        </p:nvSpPr>
        <p:spPr>
          <a:xfrm>
            <a:off x="4423567" y="5061873"/>
            <a:ext cx="1608641" cy="215444"/>
          </a:xfrm>
          <a:prstGeom prst="rect">
            <a:avLst/>
          </a:prstGeom>
          <a:noFill/>
        </p:spPr>
        <p:txBody>
          <a:bodyPr wrap="square" lIns="91440" tIns="0" rIns="91440" bIns="0" rtlCol="0" anchor="t" anchorCtr="0">
            <a:sp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Adult learning</a:t>
            </a:r>
          </a:p>
        </p:txBody>
      </p:sp>
      <p:sp>
        <p:nvSpPr>
          <p:cNvPr id="121" name="TextBox 120">
            <a:extLst>
              <a:ext uri="{FF2B5EF4-FFF2-40B4-BE49-F238E27FC236}">
                <a16:creationId xmlns:a16="http://schemas.microsoft.com/office/drawing/2014/main" id="{2E5BCE30-F4E3-B41B-0B14-0AB64CDB6370}"/>
              </a:ext>
            </a:extLst>
          </p:cNvPr>
          <p:cNvSpPr txBox="1"/>
          <p:nvPr/>
        </p:nvSpPr>
        <p:spPr>
          <a:xfrm>
            <a:off x="9683906" y="3383870"/>
            <a:ext cx="1608641" cy="257383"/>
          </a:xfrm>
          <a:prstGeom prst="rect">
            <a:avLst/>
          </a:prstGeom>
          <a:noFill/>
        </p:spPr>
        <p:txBody>
          <a:bodyPr wrap="square" lIns="91440" tIns="0" rIns="91440" bIns="0" rtlCol="0" anchor="t" anchorCtr="0">
            <a:no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Strength based approach</a:t>
            </a:r>
          </a:p>
        </p:txBody>
      </p:sp>
      <p:sp>
        <p:nvSpPr>
          <p:cNvPr id="122" name="TextBox 121">
            <a:extLst>
              <a:ext uri="{FF2B5EF4-FFF2-40B4-BE49-F238E27FC236}">
                <a16:creationId xmlns:a16="http://schemas.microsoft.com/office/drawing/2014/main" id="{32308D85-614D-049A-3C24-FA1EFF792B69}"/>
              </a:ext>
            </a:extLst>
          </p:cNvPr>
          <p:cNvSpPr txBox="1"/>
          <p:nvPr/>
        </p:nvSpPr>
        <p:spPr>
          <a:xfrm>
            <a:off x="7935897" y="3383871"/>
            <a:ext cx="1608641" cy="430887"/>
          </a:xfrm>
          <a:prstGeom prst="rect">
            <a:avLst/>
          </a:prstGeom>
          <a:noFill/>
        </p:spPr>
        <p:txBody>
          <a:bodyPr wrap="square" lIns="91440" tIns="0" rIns="91440" bIns="0" rtlCol="0" anchor="t" anchorCtr="0">
            <a:sp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Family collaboration</a:t>
            </a:r>
          </a:p>
        </p:txBody>
      </p:sp>
      <p:sp>
        <p:nvSpPr>
          <p:cNvPr id="125" name="Oval 124">
            <a:extLst>
              <a:ext uri="{FF2B5EF4-FFF2-40B4-BE49-F238E27FC236}">
                <a16:creationId xmlns:a16="http://schemas.microsoft.com/office/drawing/2014/main" id="{0A057441-D2A6-76EC-0A8B-06C7A98E86DE}"/>
              </a:ext>
            </a:extLst>
          </p:cNvPr>
          <p:cNvSpPr>
            <a:spLocks noChangeAspect="1"/>
          </p:cNvSpPr>
          <p:nvPr/>
        </p:nvSpPr>
        <p:spPr>
          <a:xfrm>
            <a:off x="8321809" y="4136654"/>
            <a:ext cx="836819" cy="836494"/>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sp>
        <p:nvSpPr>
          <p:cNvPr id="146" name="Oval 145">
            <a:extLst>
              <a:ext uri="{FF2B5EF4-FFF2-40B4-BE49-F238E27FC236}">
                <a16:creationId xmlns:a16="http://schemas.microsoft.com/office/drawing/2014/main" id="{1B689CA7-C695-F010-83C9-BD1F8D03FF1D}"/>
              </a:ext>
            </a:extLst>
          </p:cNvPr>
          <p:cNvSpPr>
            <a:spLocks noChangeAspect="1"/>
          </p:cNvSpPr>
          <p:nvPr/>
        </p:nvSpPr>
        <p:spPr>
          <a:xfrm>
            <a:off x="6573800" y="4136653"/>
            <a:ext cx="836819" cy="836494"/>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grpSp>
        <p:nvGrpSpPr>
          <p:cNvPr id="147" name="Group 146">
            <a:extLst>
              <a:ext uri="{FF2B5EF4-FFF2-40B4-BE49-F238E27FC236}">
                <a16:creationId xmlns:a16="http://schemas.microsoft.com/office/drawing/2014/main" id="{43D7635C-1BC6-5859-76AB-A054B47213DD}"/>
              </a:ext>
            </a:extLst>
          </p:cNvPr>
          <p:cNvGrpSpPr>
            <a:grpSpLocks noChangeAspect="1"/>
          </p:cNvGrpSpPr>
          <p:nvPr/>
        </p:nvGrpSpPr>
        <p:grpSpPr bwMode="auto">
          <a:xfrm>
            <a:off x="6718082" y="4280518"/>
            <a:ext cx="548256" cy="548764"/>
            <a:chOff x="1682" y="0"/>
            <a:chExt cx="4316" cy="4320"/>
          </a:xfrm>
        </p:grpSpPr>
        <p:sp>
          <p:nvSpPr>
            <p:cNvPr id="148" name="AutoShape 3">
              <a:extLst>
                <a:ext uri="{FF2B5EF4-FFF2-40B4-BE49-F238E27FC236}">
                  <a16:creationId xmlns:a16="http://schemas.microsoft.com/office/drawing/2014/main" id="{22011CAA-C014-B163-7F06-D9D04A0076BD}"/>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75757"/>
                </a:solidFill>
              </a:endParaRPr>
            </a:p>
          </p:txBody>
        </p:sp>
        <p:sp>
          <p:nvSpPr>
            <p:cNvPr id="149" name="Freeform 5">
              <a:extLst>
                <a:ext uri="{FF2B5EF4-FFF2-40B4-BE49-F238E27FC236}">
                  <a16:creationId xmlns:a16="http://schemas.microsoft.com/office/drawing/2014/main" id="{EB7CF561-B7A7-6D1B-905F-4AA096E1EF37}"/>
                </a:ext>
              </a:extLst>
            </p:cNvPr>
            <p:cNvSpPr>
              <a:spLocks noEditPoints="1"/>
            </p:cNvSpPr>
            <p:nvPr/>
          </p:nvSpPr>
          <p:spPr bwMode="auto">
            <a:xfrm>
              <a:off x="4276" y="849"/>
              <a:ext cx="1540" cy="1515"/>
            </a:xfrm>
            <a:custGeom>
              <a:avLst/>
              <a:gdLst>
                <a:gd name="T0" fmla="*/ 816 w 822"/>
                <a:gd name="T1" fmla="*/ 362 h 808"/>
                <a:gd name="T2" fmla="*/ 758 w 822"/>
                <a:gd name="T3" fmla="*/ 327 h 808"/>
                <a:gd name="T4" fmla="*/ 736 w 822"/>
                <a:gd name="T5" fmla="*/ 261 h 808"/>
                <a:gd name="T6" fmla="*/ 701 w 822"/>
                <a:gd name="T7" fmla="*/ 196 h 808"/>
                <a:gd name="T8" fmla="*/ 714 w 822"/>
                <a:gd name="T9" fmla="*/ 130 h 808"/>
                <a:gd name="T10" fmla="*/ 575 w 822"/>
                <a:gd name="T11" fmla="*/ 28 h 808"/>
                <a:gd name="T12" fmla="*/ 515 w 822"/>
                <a:gd name="T13" fmla="*/ 62 h 808"/>
                <a:gd name="T14" fmla="*/ 384 w 822"/>
                <a:gd name="T15" fmla="*/ 47 h 808"/>
                <a:gd name="T16" fmla="*/ 333 w 822"/>
                <a:gd name="T17" fmla="*/ 0 h 808"/>
                <a:gd name="T18" fmla="*/ 249 w 822"/>
                <a:gd name="T19" fmla="*/ 26 h 808"/>
                <a:gd name="T20" fmla="*/ 173 w 822"/>
                <a:gd name="T21" fmla="*/ 69 h 808"/>
                <a:gd name="T22" fmla="*/ 173 w 822"/>
                <a:gd name="T23" fmla="*/ 140 h 808"/>
                <a:gd name="T24" fmla="*/ 92 w 822"/>
                <a:gd name="T25" fmla="*/ 246 h 808"/>
                <a:gd name="T26" fmla="*/ 27 w 822"/>
                <a:gd name="T27" fmla="*/ 267 h 808"/>
                <a:gd name="T28" fmla="*/ 4 w 822"/>
                <a:gd name="T29" fmla="*/ 441 h 808"/>
                <a:gd name="T30" fmla="*/ 62 w 822"/>
                <a:gd name="T31" fmla="*/ 475 h 808"/>
                <a:gd name="T32" fmla="*/ 85 w 822"/>
                <a:gd name="T33" fmla="*/ 546 h 808"/>
                <a:gd name="T34" fmla="*/ 118 w 822"/>
                <a:gd name="T35" fmla="*/ 607 h 808"/>
                <a:gd name="T36" fmla="*/ 102 w 822"/>
                <a:gd name="T37" fmla="*/ 673 h 808"/>
                <a:gd name="T38" fmla="*/ 237 w 822"/>
                <a:gd name="T39" fmla="*/ 777 h 808"/>
                <a:gd name="T40" fmla="*/ 295 w 822"/>
                <a:gd name="T41" fmla="*/ 743 h 808"/>
                <a:gd name="T42" fmla="*/ 442 w 822"/>
                <a:gd name="T43" fmla="*/ 762 h 808"/>
                <a:gd name="T44" fmla="*/ 493 w 822"/>
                <a:gd name="T45" fmla="*/ 808 h 808"/>
                <a:gd name="T46" fmla="*/ 572 w 822"/>
                <a:gd name="T47" fmla="*/ 783 h 808"/>
                <a:gd name="T48" fmla="*/ 646 w 822"/>
                <a:gd name="T49" fmla="*/ 741 h 808"/>
                <a:gd name="T50" fmla="*/ 646 w 822"/>
                <a:gd name="T51" fmla="*/ 673 h 808"/>
                <a:gd name="T52" fmla="*/ 734 w 822"/>
                <a:gd name="T53" fmla="*/ 552 h 808"/>
                <a:gd name="T54" fmla="*/ 797 w 822"/>
                <a:gd name="T55" fmla="*/ 532 h 808"/>
                <a:gd name="T56" fmla="*/ 816 w 822"/>
                <a:gd name="T57" fmla="*/ 362 h 808"/>
                <a:gd name="T58" fmla="*/ 482 w 822"/>
                <a:gd name="T59" fmla="*/ 569 h 808"/>
                <a:gd name="T60" fmla="*/ 247 w 822"/>
                <a:gd name="T61" fmla="*/ 475 h 808"/>
                <a:gd name="T62" fmla="*/ 339 w 822"/>
                <a:gd name="T63" fmla="*/ 239 h 808"/>
                <a:gd name="T64" fmla="*/ 573 w 822"/>
                <a:gd name="T65" fmla="*/ 333 h 808"/>
                <a:gd name="T66" fmla="*/ 482 w 822"/>
                <a:gd name="T67" fmla="*/ 56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2" h="808">
                  <a:moveTo>
                    <a:pt x="816" y="362"/>
                  </a:moveTo>
                  <a:cubicBezTo>
                    <a:pt x="758" y="327"/>
                    <a:pt x="758" y="327"/>
                    <a:pt x="758" y="327"/>
                  </a:cubicBezTo>
                  <a:cubicBezTo>
                    <a:pt x="753" y="305"/>
                    <a:pt x="745" y="283"/>
                    <a:pt x="736" y="261"/>
                  </a:cubicBezTo>
                  <a:cubicBezTo>
                    <a:pt x="727" y="239"/>
                    <a:pt x="714" y="217"/>
                    <a:pt x="701" y="196"/>
                  </a:cubicBezTo>
                  <a:cubicBezTo>
                    <a:pt x="714" y="130"/>
                    <a:pt x="714" y="130"/>
                    <a:pt x="714" y="130"/>
                  </a:cubicBezTo>
                  <a:cubicBezTo>
                    <a:pt x="676" y="87"/>
                    <a:pt x="627" y="51"/>
                    <a:pt x="575" y="28"/>
                  </a:cubicBezTo>
                  <a:cubicBezTo>
                    <a:pt x="515" y="62"/>
                    <a:pt x="515" y="62"/>
                    <a:pt x="515" y="62"/>
                  </a:cubicBezTo>
                  <a:cubicBezTo>
                    <a:pt x="472" y="48"/>
                    <a:pt x="429" y="43"/>
                    <a:pt x="384" y="47"/>
                  </a:cubicBezTo>
                  <a:cubicBezTo>
                    <a:pt x="333" y="0"/>
                    <a:pt x="333" y="0"/>
                    <a:pt x="333" y="0"/>
                  </a:cubicBezTo>
                  <a:cubicBezTo>
                    <a:pt x="305" y="6"/>
                    <a:pt x="277" y="13"/>
                    <a:pt x="249" y="26"/>
                  </a:cubicBezTo>
                  <a:cubicBezTo>
                    <a:pt x="222" y="38"/>
                    <a:pt x="195" y="53"/>
                    <a:pt x="173" y="69"/>
                  </a:cubicBezTo>
                  <a:cubicBezTo>
                    <a:pt x="173" y="140"/>
                    <a:pt x="173" y="140"/>
                    <a:pt x="173" y="140"/>
                  </a:cubicBezTo>
                  <a:cubicBezTo>
                    <a:pt x="139" y="171"/>
                    <a:pt x="111" y="206"/>
                    <a:pt x="92" y="246"/>
                  </a:cubicBezTo>
                  <a:cubicBezTo>
                    <a:pt x="27" y="267"/>
                    <a:pt x="27" y="267"/>
                    <a:pt x="27" y="267"/>
                  </a:cubicBezTo>
                  <a:cubicBezTo>
                    <a:pt x="7" y="321"/>
                    <a:pt x="0" y="380"/>
                    <a:pt x="4" y="441"/>
                  </a:cubicBezTo>
                  <a:cubicBezTo>
                    <a:pt x="62" y="475"/>
                    <a:pt x="62" y="475"/>
                    <a:pt x="62" y="475"/>
                  </a:cubicBezTo>
                  <a:cubicBezTo>
                    <a:pt x="67" y="498"/>
                    <a:pt x="74" y="523"/>
                    <a:pt x="85" y="546"/>
                  </a:cubicBezTo>
                  <a:cubicBezTo>
                    <a:pt x="95" y="567"/>
                    <a:pt x="105" y="588"/>
                    <a:pt x="118" y="607"/>
                  </a:cubicBezTo>
                  <a:cubicBezTo>
                    <a:pt x="102" y="673"/>
                    <a:pt x="102" y="673"/>
                    <a:pt x="102" y="673"/>
                  </a:cubicBezTo>
                  <a:cubicBezTo>
                    <a:pt x="140" y="718"/>
                    <a:pt x="186" y="752"/>
                    <a:pt x="237" y="777"/>
                  </a:cubicBezTo>
                  <a:cubicBezTo>
                    <a:pt x="295" y="743"/>
                    <a:pt x="295" y="743"/>
                    <a:pt x="295" y="743"/>
                  </a:cubicBezTo>
                  <a:cubicBezTo>
                    <a:pt x="342" y="760"/>
                    <a:pt x="391" y="766"/>
                    <a:pt x="442" y="762"/>
                  </a:cubicBezTo>
                  <a:cubicBezTo>
                    <a:pt x="493" y="808"/>
                    <a:pt x="493" y="808"/>
                    <a:pt x="493" y="808"/>
                  </a:cubicBezTo>
                  <a:cubicBezTo>
                    <a:pt x="518" y="802"/>
                    <a:pt x="546" y="794"/>
                    <a:pt x="572" y="783"/>
                  </a:cubicBezTo>
                  <a:cubicBezTo>
                    <a:pt x="598" y="771"/>
                    <a:pt x="622" y="757"/>
                    <a:pt x="646" y="741"/>
                  </a:cubicBezTo>
                  <a:cubicBezTo>
                    <a:pt x="646" y="673"/>
                    <a:pt x="646" y="673"/>
                    <a:pt x="646" y="673"/>
                  </a:cubicBezTo>
                  <a:cubicBezTo>
                    <a:pt x="683" y="639"/>
                    <a:pt x="713" y="597"/>
                    <a:pt x="734" y="552"/>
                  </a:cubicBezTo>
                  <a:cubicBezTo>
                    <a:pt x="797" y="532"/>
                    <a:pt x="797" y="532"/>
                    <a:pt x="797" y="532"/>
                  </a:cubicBezTo>
                  <a:cubicBezTo>
                    <a:pt x="816" y="479"/>
                    <a:pt x="822" y="420"/>
                    <a:pt x="816" y="362"/>
                  </a:cubicBezTo>
                  <a:close/>
                  <a:moveTo>
                    <a:pt x="482" y="569"/>
                  </a:moveTo>
                  <a:cubicBezTo>
                    <a:pt x="391" y="610"/>
                    <a:pt x="286" y="566"/>
                    <a:pt x="247" y="475"/>
                  </a:cubicBezTo>
                  <a:cubicBezTo>
                    <a:pt x="208" y="383"/>
                    <a:pt x="249" y="278"/>
                    <a:pt x="339" y="239"/>
                  </a:cubicBezTo>
                  <a:cubicBezTo>
                    <a:pt x="430" y="199"/>
                    <a:pt x="536" y="242"/>
                    <a:pt x="573" y="333"/>
                  </a:cubicBezTo>
                  <a:cubicBezTo>
                    <a:pt x="613" y="424"/>
                    <a:pt x="572" y="531"/>
                    <a:pt x="482" y="56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75757"/>
                </a:solidFill>
              </a:endParaRPr>
            </a:p>
          </p:txBody>
        </p:sp>
        <p:sp>
          <p:nvSpPr>
            <p:cNvPr id="150" name="Freeform 6">
              <a:extLst>
                <a:ext uri="{FF2B5EF4-FFF2-40B4-BE49-F238E27FC236}">
                  <a16:creationId xmlns:a16="http://schemas.microsoft.com/office/drawing/2014/main" id="{07A436FF-354B-A308-0058-223274648304}"/>
                </a:ext>
              </a:extLst>
            </p:cNvPr>
            <p:cNvSpPr>
              <a:spLocks noEditPoints="1"/>
            </p:cNvSpPr>
            <p:nvPr/>
          </p:nvSpPr>
          <p:spPr bwMode="auto">
            <a:xfrm>
              <a:off x="1864" y="936"/>
              <a:ext cx="2551" cy="2527"/>
            </a:xfrm>
            <a:custGeom>
              <a:avLst/>
              <a:gdLst>
                <a:gd name="T0" fmla="*/ 638 w 1362"/>
                <a:gd name="T1" fmla="*/ 1242 h 1348"/>
                <a:gd name="T2" fmla="*/ 448 w 1362"/>
                <a:gd name="T3" fmla="*/ 1319 h 1348"/>
                <a:gd name="T4" fmla="*/ 352 w 1362"/>
                <a:gd name="T5" fmla="*/ 1146 h 1348"/>
                <a:gd name="T6" fmla="*/ 141 w 1362"/>
                <a:gd name="T7" fmla="*/ 1095 h 1348"/>
                <a:gd name="T8" fmla="*/ 46 w 1362"/>
                <a:gd name="T9" fmla="*/ 928 h 1348"/>
                <a:gd name="T10" fmla="*/ 0 w 1362"/>
                <a:gd name="T11" fmla="*/ 664 h 1348"/>
                <a:gd name="T12" fmla="*/ 32 w 1362"/>
                <a:gd name="T13" fmla="*/ 474 h 1348"/>
                <a:gd name="T14" fmla="*/ 212 w 1362"/>
                <a:gd name="T15" fmla="*/ 351 h 1348"/>
                <a:gd name="T16" fmla="*/ 244 w 1362"/>
                <a:gd name="T17" fmla="*/ 159 h 1348"/>
                <a:gd name="T18" fmla="*/ 451 w 1362"/>
                <a:gd name="T19" fmla="*/ 167 h 1348"/>
                <a:gd name="T20" fmla="*/ 592 w 1362"/>
                <a:gd name="T21" fmla="*/ 5 h 1348"/>
                <a:gd name="T22" fmla="*/ 784 w 1362"/>
                <a:gd name="T23" fmla="*/ 6 h 1348"/>
                <a:gd name="T24" fmla="*/ 1036 w 1362"/>
                <a:gd name="T25" fmla="*/ 98 h 1348"/>
                <a:gd name="T26" fmla="*/ 1184 w 1362"/>
                <a:gd name="T27" fmla="*/ 220 h 1348"/>
                <a:gd name="T28" fmla="*/ 1206 w 1362"/>
                <a:gd name="T29" fmla="*/ 440 h 1348"/>
                <a:gd name="T30" fmla="*/ 1351 w 1362"/>
                <a:gd name="T31" fmla="*/ 562 h 1348"/>
                <a:gd name="T32" fmla="*/ 1262 w 1362"/>
                <a:gd name="T33" fmla="*/ 724 h 1348"/>
                <a:gd name="T34" fmla="*/ 1310 w 1362"/>
                <a:gd name="T35" fmla="*/ 940 h 1348"/>
                <a:gd name="T36" fmla="*/ 1213 w 1362"/>
                <a:gd name="T37" fmla="*/ 1106 h 1348"/>
                <a:gd name="T38" fmla="*/ 1008 w 1362"/>
                <a:gd name="T39" fmla="*/ 1278 h 1348"/>
                <a:gd name="T40" fmla="*/ 828 w 1362"/>
                <a:gd name="T41" fmla="*/ 1345 h 1348"/>
                <a:gd name="T42" fmla="*/ 830 w 1362"/>
                <a:gd name="T43" fmla="*/ 1299 h 1348"/>
                <a:gd name="T44" fmla="*/ 965 w 1362"/>
                <a:gd name="T45" fmla="*/ 1122 h 1348"/>
                <a:gd name="T46" fmla="*/ 1072 w 1362"/>
                <a:gd name="T47" fmla="*/ 1038 h 1348"/>
                <a:gd name="T48" fmla="*/ 1264 w 1362"/>
                <a:gd name="T49" fmla="*/ 935 h 1348"/>
                <a:gd name="T50" fmla="*/ 1219 w 1362"/>
                <a:gd name="T51" fmla="*/ 710 h 1348"/>
                <a:gd name="T52" fmla="*/ 1308 w 1362"/>
                <a:gd name="T53" fmla="*/ 570 h 1348"/>
                <a:gd name="T54" fmla="*/ 1171 w 1362"/>
                <a:gd name="T55" fmla="*/ 469 h 1348"/>
                <a:gd name="T56" fmla="*/ 1142 w 1362"/>
                <a:gd name="T57" fmla="*/ 241 h 1348"/>
                <a:gd name="T58" fmla="*/ 915 w 1362"/>
                <a:gd name="T59" fmla="*/ 217 h 1348"/>
                <a:gd name="T60" fmla="*/ 802 w 1362"/>
                <a:gd name="T61" fmla="*/ 179 h 1348"/>
                <a:gd name="T62" fmla="*/ 610 w 1362"/>
                <a:gd name="T63" fmla="*/ 47 h 1348"/>
                <a:gd name="T64" fmla="*/ 458 w 1362"/>
                <a:gd name="T65" fmla="*/ 212 h 1348"/>
                <a:gd name="T66" fmla="*/ 272 w 1362"/>
                <a:gd name="T67" fmla="*/ 192 h 1348"/>
                <a:gd name="T68" fmla="*/ 254 w 1362"/>
                <a:gd name="T69" fmla="*/ 369 h 1348"/>
                <a:gd name="T70" fmla="*/ 70 w 1362"/>
                <a:gd name="T71" fmla="*/ 500 h 1348"/>
                <a:gd name="T72" fmla="*/ 143 w 1362"/>
                <a:gd name="T73" fmla="*/ 698 h 1348"/>
                <a:gd name="T74" fmla="*/ 170 w 1362"/>
                <a:gd name="T75" fmla="*/ 846 h 1348"/>
                <a:gd name="T76" fmla="*/ 168 w 1362"/>
                <a:gd name="T77" fmla="*/ 1058 h 1348"/>
                <a:gd name="T78" fmla="*/ 386 w 1362"/>
                <a:gd name="T79" fmla="*/ 1115 h 1348"/>
                <a:gd name="T80" fmla="*/ 463 w 1362"/>
                <a:gd name="T81" fmla="*/ 1278 h 1348"/>
                <a:gd name="T82" fmla="*/ 630 w 1362"/>
                <a:gd name="T83" fmla="*/ 1198 h 1348"/>
                <a:gd name="T84" fmla="*/ 742 w 1362"/>
                <a:gd name="T85" fmla="*/ 1197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2" h="1348">
                  <a:moveTo>
                    <a:pt x="815" y="1348"/>
                  </a:moveTo>
                  <a:cubicBezTo>
                    <a:pt x="724" y="1242"/>
                    <a:pt x="724" y="1242"/>
                    <a:pt x="724" y="1242"/>
                  </a:cubicBezTo>
                  <a:cubicBezTo>
                    <a:pt x="695" y="1244"/>
                    <a:pt x="666" y="1244"/>
                    <a:pt x="638" y="1242"/>
                  </a:cubicBezTo>
                  <a:cubicBezTo>
                    <a:pt x="547" y="1348"/>
                    <a:pt x="547" y="1348"/>
                    <a:pt x="547" y="1348"/>
                  </a:cubicBezTo>
                  <a:cubicBezTo>
                    <a:pt x="534" y="1345"/>
                    <a:pt x="534" y="1345"/>
                    <a:pt x="534" y="1345"/>
                  </a:cubicBezTo>
                  <a:cubicBezTo>
                    <a:pt x="494" y="1336"/>
                    <a:pt x="450" y="1320"/>
                    <a:pt x="448" y="1319"/>
                  </a:cubicBezTo>
                  <a:cubicBezTo>
                    <a:pt x="446" y="1318"/>
                    <a:pt x="402" y="1302"/>
                    <a:pt x="366" y="1284"/>
                  </a:cubicBezTo>
                  <a:cubicBezTo>
                    <a:pt x="354" y="1278"/>
                    <a:pt x="354" y="1278"/>
                    <a:pt x="354" y="1278"/>
                  </a:cubicBezTo>
                  <a:cubicBezTo>
                    <a:pt x="352" y="1146"/>
                    <a:pt x="352" y="1146"/>
                    <a:pt x="352" y="1146"/>
                  </a:cubicBezTo>
                  <a:cubicBezTo>
                    <a:pt x="325" y="1128"/>
                    <a:pt x="299" y="1107"/>
                    <a:pt x="275" y="1085"/>
                  </a:cubicBezTo>
                  <a:cubicBezTo>
                    <a:pt x="149" y="1105"/>
                    <a:pt x="149" y="1105"/>
                    <a:pt x="149" y="1105"/>
                  </a:cubicBezTo>
                  <a:cubicBezTo>
                    <a:pt x="141" y="1095"/>
                    <a:pt x="141" y="1095"/>
                    <a:pt x="141" y="1095"/>
                  </a:cubicBezTo>
                  <a:cubicBezTo>
                    <a:pt x="116" y="1062"/>
                    <a:pt x="93" y="1022"/>
                    <a:pt x="92" y="1020"/>
                  </a:cubicBezTo>
                  <a:cubicBezTo>
                    <a:pt x="91" y="1018"/>
                    <a:pt x="67" y="977"/>
                    <a:pt x="51" y="940"/>
                  </a:cubicBezTo>
                  <a:cubicBezTo>
                    <a:pt x="46" y="928"/>
                    <a:pt x="46" y="928"/>
                    <a:pt x="46" y="928"/>
                  </a:cubicBezTo>
                  <a:cubicBezTo>
                    <a:pt x="121" y="836"/>
                    <a:pt x="121" y="836"/>
                    <a:pt x="121" y="836"/>
                  </a:cubicBezTo>
                  <a:cubicBezTo>
                    <a:pt x="110" y="799"/>
                    <a:pt x="104" y="762"/>
                    <a:pt x="101" y="724"/>
                  </a:cubicBezTo>
                  <a:cubicBezTo>
                    <a:pt x="0" y="664"/>
                    <a:pt x="0" y="664"/>
                    <a:pt x="0" y="664"/>
                  </a:cubicBezTo>
                  <a:cubicBezTo>
                    <a:pt x="1" y="650"/>
                    <a:pt x="1" y="650"/>
                    <a:pt x="1" y="650"/>
                  </a:cubicBezTo>
                  <a:cubicBezTo>
                    <a:pt x="3" y="610"/>
                    <a:pt x="11" y="564"/>
                    <a:pt x="11" y="562"/>
                  </a:cubicBezTo>
                  <a:cubicBezTo>
                    <a:pt x="12" y="560"/>
                    <a:pt x="20" y="513"/>
                    <a:pt x="32" y="474"/>
                  </a:cubicBezTo>
                  <a:cubicBezTo>
                    <a:pt x="35" y="462"/>
                    <a:pt x="35" y="462"/>
                    <a:pt x="35" y="462"/>
                  </a:cubicBezTo>
                  <a:cubicBezTo>
                    <a:pt x="157" y="439"/>
                    <a:pt x="157" y="439"/>
                    <a:pt x="157" y="439"/>
                  </a:cubicBezTo>
                  <a:cubicBezTo>
                    <a:pt x="173" y="408"/>
                    <a:pt x="191" y="378"/>
                    <a:pt x="212" y="351"/>
                  </a:cubicBezTo>
                  <a:cubicBezTo>
                    <a:pt x="170" y="230"/>
                    <a:pt x="170" y="230"/>
                    <a:pt x="170" y="230"/>
                  </a:cubicBezTo>
                  <a:cubicBezTo>
                    <a:pt x="179" y="220"/>
                    <a:pt x="179" y="220"/>
                    <a:pt x="179" y="220"/>
                  </a:cubicBezTo>
                  <a:cubicBezTo>
                    <a:pt x="206" y="190"/>
                    <a:pt x="243" y="160"/>
                    <a:pt x="244" y="159"/>
                  </a:cubicBezTo>
                  <a:cubicBezTo>
                    <a:pt x="246" y="157"/>
                    <a:pt x="282" y="127"/>
                    <a:pt x="316" y="105"/>
                  </a:cubicBezTo>
                  <a:cubicBezTo>
                    <a:pt x="327" y="98"/>
                    <a:pt x="327" y="98"/>
                    <a:pt x="327" y="98"/>
                  </a:cubicBezTo>
                  <a:cubicBezTo>
                    <a:pt x="451" y="167"/>
                    <a:pt x="451" y="167"/>
                    <a:pt x="451" y="167"/>
                  </a:cubicBezTo>
                  <a:cubicBezTo>
                    <a:pt x="476" y="157"/>
                    <a:pt x="502" y="148"/>
                    <a:pt x="528" y="142"/>
                  </a:cubicBezTo>
                  <a:cubicBezTo>
                    <a:pt x="579" y="6"/>
                    <a:pt x="579" y="6"/>
                    <a:pt x="579" y="6"/>
                  </a:cubicBezTo>
                  <a:cubicBezTo>
                    <a:pt x="592" y="5"/>
                    <a:pt x="592" y="5"/>
                    <a:pt x="592" y="5"/>
                  </a:cubicBezTo>
                  <a:cubicBezTo>
                    <a:pt x="632" y="0"/>
                    <a:pt x="679" y="0"/>
                    <a:pt x="681" y="0"/>
                  </a:cubicBezTo>
                  <a:cubicBezTo>
                    <a:pt x="683" y="0"/>
                    <a:pt x="730" y="0"/>
                    <a:pt x="771" y="5"/>
                  </a:cubicBezTo>
                  <a:cubicBezTo>
                    <a:pt x="784" y="6"/>
                    <a:pt x="784" y="6"/>
                    <a:pt x="784" y="6"/>
                  </a:cubicBezTo>
                  <a:cubicBezTo>
                    <a:pt x="835" y="142"/>
                    <a:pt x="835" y="142"/>
                    <a:pt x="835" y="142"/>
                  </a:cubicBezTo>
                  <a:cubicBezTo>
                    <a:pt x="861" y="149"/>
                    <a:pt x="887" y="157"/>
                    <a:pt x="912" y="168"/>
                  </a:cubicBezTo>
                  <a:cubicBezTo>
                    <a:pt x="1036" y="98"/>
                    <a:pt x="1036" y="98"/>
                    <a:pt x="1036" y="98"/>
                  </a:cubicBezTo>
                  <a:cubicBezTo>
                    <a:pt x="1047" y="105"/>
                    <a:pt x="1047" y="105"/>
                    <a:pt x="1047" y="105"/>
                  </a:cubicBezTo>
                  <a:cubicBezTo>
                    <a:pt x="1081" y="128"/>
                    <a:pt x="1117" y="158"/>
                    <a:pt x="1118" y="159"/>
                  </a:cubicBezTo>
                  <a:cubicBezTo>
                    <a:pt x="1120" y="160"/>
                    <a:pt x="1156" y="191"/>
                    <a:pt x="1184" y="220"/>
                  </a:cubicBezTo>
                  <a:cubicBezTo>
                    <a:pt x="1193" y="230"/>
                    <a:pt x="1193" y="230"/>
                    <a:pt x="1193" y="230"/>
                  </a:cubicBezTo>
                  <a:cubicBezTo>
                    <a:pt x="1151" y="351"/>
                    <a:pt x="1151" y="351"/>
                    <a:pt x="1151" y="351"/>
                  </a:cubicBezTo>
                  <a:cubicBezTo>
                    <a:pt x="1172" y="379"/>
                    <a:pt x="1190" y="408"/>
                    <a:pt x="1206" y="440"/>
                  </a:cubicBezTo>
                  <a:cubicBezTo>
                    <a:pt x="1327" y="462"/>
                    <a:pt x="1327" y="462"/>
                    <a:pt x="1327" y="462"/>
                  </a:cubicBezTo>
                  <a:cubicBezTo>
                    <a:pt x="1331" y="475"/>
                    <a:pt x="1331" y="475"/>
                    <a:pt x="1331" y="475"/>
                  </a:cubicBezTo>
                  <a:cubicBezTo>
                    <a:pt x="1342" y="514"/>
                    <a:pt x="1351" y="560"/>
                    <a:pt x="1351" y="562"/>
                  </a:cubicBezTo>
                  <a:cubicBezTo>
                    <a:pt x="1351" y="564"/>
                    <a:pt x="1359" y="611"/>
                    <a:pt x="1362" y="651"/>
                  </a:cubicBezTo>
                  <a:cubicBezTo>
                    <a:pt x="1362" y="664"/>
                    <a:pt x="1362" y="664"/>
                    <a:pt x="1362" y="664"/>
                  </a:cubicBezTo>
                  <a:cubicBezTo>
                    <a:pt x="1262" y="724"/>
                    <a:pt x="1262" y="724"/>
                    <a:pt x="1262" y="724"/>
                  </a:cubicBezTo>
                  <a:cubicBezTo>
                    <a:pt x="1259" y="762"/>
                    <a:pt x="1252" y="800"/>
                    <a:pt x="1241" y="837"/>
                  </a:cubicBezTo>
                  <a:cubicBezTo>
                    <a:pt x="1316" y="928"/>
                    <a:pt x="1316" y="928"/>
                    <a:pt x="1316" y="928"/>
                  </a:cubicBezTo>
                  <a:cubicBezTo>
                    <a:pt x="1310" y="940"/>
                    <a:pt x="1310" y="940"/>
                    <a:pt x="1310" y="940"/>
                  </a:cubicBezTo>
                  <a:cubicBezTo>
                    <a:pt x="1294" y="978"/>
                    <a:pt x="1271" y="1019"/>
                    <a:pt x="1270" y="1020"/>
                  </a:cubicBezTo>
                  <a:cubicBezTo>
                    <a:pt x="1269" y="1022"/>
                    <a:pt x="1245" y="1063"/>
                    <a:pt x="1221" y="1095"/>
                  </a:cubicBezTo>
                  <a:cubicBezTo>
                    <a:pt x="1213" y="1106"/>
                    <a:pt x="1213" y="1106"/>
                    <a:pt x="1213" y="1106"/>
                  </a:cubicBezTo>
                  <a:cubicBezTo>
                    <a:pt x="1087" y="1085"/>
                    <a:pt x="1087" y="1085"/>
                    <a:pt x="1087" y="1085"/>
                  </a:cubicBezTo>
                  <a:cubicBezTo>
                    <a:pt x="1063" y="1108"/>
                    <a:pt x="1037" y="1128"/>
                    <a:pt x="1009" y="1147"/>
                  </a:cubicBezTo>
                  <a:cubicBezTo>
                    <a:pt x="1008" y="1278"/>
                    <a:pt x="1008" y="1278"/>
                    <a:pt x="1008" y="1278"/>
                  </a:cubicBezTo>
                  <a:cubicBezTo>
                    <a:pt x="996" y="1284"/>
                    <a:pt x="996" y="1284"/>
                    <a:pt x="996" y="1284"/>
                  </a:cubicBezTo>
                  <a:cubicBezTo>
                    <a:pt x="959" y="1302"/>
                    <a:pt x="915" y="1319"/>
                    <a:pt x="913" y="1319"/>
                  </a:cubicBezTo>
                  <a:cubicBezTo>
                    <a:pt x="911" y="1320"/>
                    <a:pt x="867" y="1336"/>
                    <a:pt x="828" y="1345"/>
                  </a:cubicBezTo>
                  <a:lnTo>
                    <a:pt x="815" y="1348"/>
                  </a:lnTo>
                  <a:close/>
                  <a:moveTo>
                    <a:pt x="742" y="1197"/>
                  </a:moveTo>
                  <a:cubicBezTo>
                    <a:pt x="830" y="1299"/>
                    <a:pt x="830" y="1299"/>
                    <a:pt x="830" y="1299"/>
                  </a:cubicBezTo>
                  <a:cubicBezTo>
                    <a:pt x="864" y="1290"/>
                    <a:pt x="898" y="1278"/>
                    <a:pt x="898" y="1278"/>
                  </a:cubicBezTo>
                  <a:cubicBezTo>
                    <a:pt x="899" y="1278"/>
                    <a:pt x="933" y="1265"/>
                    <a:pt x="964" y="1251"/>
                  </a:cubicBezTo>
                  <a:cubicBezTo>
                    <a:pt x="965" y="1122"/>
                    <a:pt x="965" y="1122"/>
                    <a:pt x="965" y="1122"/>
                  </a:cubicBezTo>
                  <a:cubicBezTo>
                    <a:pt x="976" y="1116"/>
                    <a:pt x="976" y="1116"/>
                    <a:pt x="976" y="1116"/>
                  </a:cubicBezTo>
                  <a:cubicBezTo>
                    <a:pt x="1008" y="1096"/>
                    <a:pt x="1037" y="1072"/>
                    <a:pt x="1064" y="1046"/>
                  </a:cubicBezTo>
                  <a:cubicBezTo>
                    <a:pt x="1072" y="1038"/>
                    <a:pt x="1072" y="1038"/>
                    <a:pt x="1072" y="1038"/>
                  </a:cubicBezTo>
                  <a:cubicBezTo>
                    <a:pt x="1193" y="1058"/>
                    <a:pt x="1193" y="1058"/>
                    <a:pt x="1193" y="1058"/>
                  </a:cubicBezTo>
                  <a:cubicBezTo>
                    <a:pt x="1213" y="1030"/>
                    <a:pt x="1232" y="999"/>
                    <a:pt x="1232" y="998"/>
                  </a:cubicBezTo>
                  <a:cubicBezTo>
                    <a:pt x="1232" y="998"/>
                    <a:pt x="1250" y="967"/>
                    <a:pt x="1264" y="935"/>
                  </a:cubicBezTo>
                  <a:cubicBezTo>
                    <a:pt x="1192" y="847"/>
                    <a:pt x="1192" y="847"/>
                    <a:pt x="1192" y="847"/>
                  </a:cubicBezTo>
                  <a:cubicBezTo>
                    <a:pt x="1196" y="835"/>
                    <a:pt x="1196" y="835"/>
                    <a:pt x="1196" y="835"/>
                  </a:cubicBezTo>
                  <a:cubicBezTo>
                    <a:pt x="1209" y="795"/>
                    <a:pt x="1217" y="753"/>
                    <a:pt x="1219" y="710"/>
                  </a:cubicBezTo>
                  <a:cubicBezTo>
                    <a:pt x="1219" y="698"/>
                    <a:pt x="1219" y="698"/>
                    <a:pt x="1219" y="698"/>
                  </a:cubicBezTo>
                  <a:cubicBezTo>
                    <a:pt x="1317" y="640"/>
                    <a:pt x="1317" y="640"/>
                    <a:pt x="1317" y="640"/>
                  </a:cubicBezTo>
                  <a:cubicBezTo>
                    <a:pt x="1314" y="606"/>
                    <a:pt x="1308" y="570"/>
                    <a:pt x="1308" y="570"/>
                  </a:cubicBezTo>
                  <a:cubicBezTo>
                    <a:pt x="1307" y="569"/>
                    <a:pt x="1301" y="534"/>
                    <a:pt x="1292" y="501"/>
                  </a:cubicBezTo>
                  <a:cubicBezTo>
                    <a:pt x="1176" y="479"/>
                    <a:pt x="1176" y="479"/>
                    <a:pt x="1176" y="479"/>
                  </a:cubicBezTo>
                  <a:cubicBezTo>
                    <a:pt x="1171" y="469"/>
                    <a:pt x="1171" y="469"/>
                    <a:pt x="1171" y="469"/>
                  </a:cubicBezTo>
                  <a:cubicBezTo>
                    <a:pt x="1154" y="433"/>
                    <a:pt x="1133" y="400"/>
                    <a:pt x="1109" y="369"/>
                  </a:cubicBezTo>
                  <a:cubicBezTo>
                    <a:pt x="1101" y="359"/>
                    <a:pt x="1101" y="359"/>
                    <a:pt x="1101" y="359"/>
                  </a:cubicBezTo>
                  <a:cubicBezTo>
                    <a:pt x="1142" y="241"/>
                    <a:pt x="1142" y="241"/>
                    <a:pt x="1142" y="241"/>
                  </a:cubicBezTo>
                  <a:cubicBezTo>
                    <a:pt x="1118" y="216"/>
                    <a:pt x="1090" y="193"/>
                    <a:pt x="1090" y="193"/>
                  </a:cubicBezTo>
                  <a:cubicBezTo>
                    <a:pt x="1090" y="193"/>
                    <a:pt x="1062" y="169"/>
                    <a:pt x="1034" y="150"/>
                  </a:cubicBezTo>
                  <a:cubicBezTo>
                    <a:pt x="915" y="217"/>
                    <a:pt x="915" y="217"/>
                    <a:pt x="915" y="217"/>
                  </a:cubicBezTo>
                  <a:cubicBezTo>
                    <a:pt x="905" y="212"/>
                    <a:pt x="905" y="212"/>
                    <a:pt x="905" y="212"/>
                  </a:cubicBezTo>
                  <a:cubicBezTo>
                    <a:pt x="875" y="199"/>
                    <a:pt x="845" y="189"/>
                    <a:pt x="813" y="182"/>
                  </a:cubicBezTo>
                  <a:cubicBezTo>
                    <a:pt x="802" y="179"/>
                    <a:pt x="802" y="179"/>
                    <a:pt x="802" y="179"/>
                  </a:cubicBezTo>
                  <a:cubicBezTo>
                    <a:pt x="752" y="47"/>
                    <a:pt x="752" y="47"/>
                    <a:pt x="752" y="47"/>
                  </a:cubicBezTo>
                  <a:cubicBezTo>
                    <a:pt x="718" y="44"/>
                    <a:pt x="682" y="44"/>
                    <a:pt x="681" y="44"/>
                  </a:cubicBezTo>
                  <a:cubicBezTo>
                    <a:pt x="681" y="44"/>
                    <a:pt x="645" y="44"/>
                    <a:pt x="610" y="47"/>
                  </a:cubicBezTo>
                  <a:cubicBezTo>
                    <a:pt x="561" y="179"/>
                    <a:pt x="561" y="179"/>
                    <a:pt x="561" y="179"/>
                  </a:cubicBezTo>
                  <a:cubicBezTo>
                    <a:pt x="549" y="182"/>
                    <a:pt x="549" y="182"/>
                    <a:pt x="549" y="182"/>
                  </a:cubicBezTo>
                  <a:cubicBezTo>
                    <a:pt x="518" y="189"/>
                    <a:pt x="488" y="199"/>
                    <a:pt x="458" y="212"/>
                  </a:cubicBezTo>
                  <a:cubicBezTo>
                    <a:pt x="448" y="217"/>
                    <a:pt x="448" y="217"/>
                    <a:pt x="448" y="217"/>
                  </a:cubicBezTo>
                  <a:cubicBezTo>
                    <a:pt x="329" y="149"/>
                    <a:pt x="329" y="149"/>
                    <a:pt x="329" y="149"/>
                  </a:cubicBezTo>
                  <a:cubicBezTo>
                    <a:pt x="300" y="169"/>
                    <a:pt x="273" y="192"/>
                    <a:pt x="272" y="192"/>
                  </a:cubicBezTo>
                  <a:cubicBezTo>
                    <a:pt x="272" y="193"/>
                    <a:pt x="244" y="216"/>
                    <a:pt x="220" y="241"/>
                  </a:cubicBezTo>
                  <a:cubicBezTo>
                    <a:pt x="262" y="359"/>
                    <a:pt x="262" y="359"/>
                    <a:pt x="262" y="359"/>
                  </a:cubicBezTo>
                  <a:cubicBezTo>
                    <a:pt x="254" y="369"/>
                    <a:pt x="254" y="369"/>
                    <a:pt x="254" y="369"/>
                  </a:cubicBezTo>
                  <a:cubicBezTo>
                    <a:pt x="229" y="399"/>
                    <a:pt x="209" y="433"/>
                    <a:pt x="192" y="468"/>
                  </a:cubicBezTo>
                  <a:cubicBezTo>
                    <a:pt x="187" y="478"/>
                    <a:pt x="187" y="478"/>
                    <a:pt x="187" y="478"/>
                  </a:cubicBezTo>
                  <a:cubicBezTo>
                    <a:pt x="70" y="500"/>
                    <a:pt x="70" y="500"/>
                    <a:pt x="70" y="500"/>
                  </a:cubicBezTo>
                  <a:cubicBezTo>
                    <a:pt x="61" y="533"/>
                    <a:pt x="55" y="569"/>
                    <a:pt x="55" y="569"/>
                  </a:cubicBezTo>
                  <a:cubicBezTo>
                    <a:pt x="55" y="570"/>
                    <a:pt x="48" y="605"/>
                    <a:pt x="45" y="640"/>
                  </a:cubicBezTo>
                  <a:cubicBezTo>
                    <a:pt x="143" y="698"/>
                    <a:pt x="143" y="698"/>
                    <a:pt x="143" y="698"/>
                  </a:cubicBezTo>
                  <a:cubicBezTo>
                    <a:pt x="144" y="709"/>
                    <a:pt x="144" y="709"/>
                    <a:pt x="144" y="709"/>
                  </a:cubicBezTo>
                  <a:cubicBezTo>
                    <a:pt x="146" y="752"/>
                    <a:pt x="154" y="794"/>
                    <a:pt x="167" y="834"/>
                  </a:cubicBezTo>
                  <a:cubicBezTo>
                    <a:pt x="170" y="846"/>
                    <a:pt x="170" y="846"/>
                    <a:pt x="170" y="846"/>
                  </a:cubicBezTo>
                  <a:cubicBezTo>
                    <a:pt x="97" y="935"/>
                    <a:pt x="97" y="935"/>
                    <a:pt x="97" y="935"/>
                  </a:cubicBezTo>
                  <a:cubicBezTo>
                    <a:pt x="112" y="966"/>
                    <a:pt x="130" y="997"/>
                    <a:pt x="130" y="998"/>
                  </a:cubicBezTo>
                  <a:cubicBezTo>
                    <a:pt x="130" y="998"/>
                    <a:pt x="148" y="1029"/>
                    <a:pt x="168" y="1058"/>
                  </a:cubicBezTo>
                  <a:cubicBezTo>
                    <a:pt x="290" y="1038"/>
                    <a:pt x="290" y="1038"/>
                    <a:pt x="290" y="1038"/>
                  </a:cubicBezTo>
                  <a:cubicBezTo>
                    <a:pt x="298" y="1045"/>
                    <a:pt x="298" y="1045"/>
                    <a:pt x="298" y="1045"/>
                  </a:cubicBezTo>
                  <a:cubicBezTo>
                    <a:pt x="324" y="1072"/>
                    <a:pt x="354" y="1095"/>
                    <a:pt x="386" y="1115"/>
                  </a:cubicBezTo>
                  <a:cubicBezTo>
                    <a:pt x="396" y="1121"/>
                    <a:pt x="396" y="1121"/>
                    <a:pt x="396" y="1121"/>
                  </a:cubicBezTo>
                  <a:cubicBezTo>
                    <a:pt x="397" y="1250"/>
                    <a:pt x="397" y="1250"/>
                    <a:pt x="397" y="1250"/>
                  </a:cubicBezTo>
                  <a:cubicBezTo>
                    <a:pt x="429" y="1265"/>
                    <a:pt x="463" y="1278"/>
                    <a:pt x="463" y="1278"/>
                  </a:cubicBezTo>
                  <a:cubicBezTo>
                    <a:pt x="463" y="1278"/>
                    <a:pt x="498" y="1290"/>
                    <a:pt x="531" y="1299"/>
                  </a:cubicBezTo>
                  <a:cubicBezTo>
                    <a:pt x="619" y="1197"/>
                    <a:pt x="619" y="1197"/>
                    <a:pt x="619" y="1197"/>
                  </a:cubicBezTo>
                  <a:cubicBezTo>
                    <a:pt x="630" y="1198"/>
                    <a:pt x="630" y="1198"/>
                    <a:pt x="630" y="1198"/>
                  </a:cubicBezTo>
                  <a:cubicBezTo>
                    <a:pt x="647" y="1199"/>
                    <a:pt x="665" y="1200"/>
                    <a:pt x="681" y="1200"/>
                  </a:cubicBezTo>
                  <a:cubicBezTo>
                    <a:pt x="698" y="1200"/>
                    <a:pt x="714" y="1199"/>
                    <a:pt x="731" y="1198"/>
                  </a:cubicBezTo>
                  <a:lnTo>
                    <a:pt x="742" y="119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75757"/>
                </a:solidFill>
              </a:endParaRPr>
            </a:p>
          </p:txBody>
        </p:sp>
        <p:sp>
          <p:nvSpPr>
            <p:cNvPr id="151" name="Oval 7">
              <a:extLst>
                <a:ext uri="{FF2B5EF4-FFF2-40B4-BE49-F238E27FC236}">
                  <a16:creationId xmlns:a16="http://schemas.microsoft.com/office/drawing/2014/main" id="{A342020F-D7B0-13E5-6276-A1AFAD447C0C}"/>
                </a:ext>
              </a:extLst>
            </p:cNvPr>
            <p:cNvSpPr>
              <a:spLocks noChangeArrowheads="1"/>
            </p:cNvSpPr>
            <p:nvPr/>
          </p:nvSpPr>
          <p:spPr bwMode="auto">
            <a:xfrm>
              <a:off x="2789" y="1864"/>
              <a:ext cx="703" cy="70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75757"/>
                </a:solidFill>
              </a:endParaRPr>
            </a:p>
          </p:txBody>
        </p:sp>
        <p:sp>
          <p:nvSpPr>
            <p:cNvPr id="152" name="Freeform 8">
              <a:extLst>
                <a:ext uri="{FF2B5EF4-FFF2-40B4-BE49-F238E27FC236}">
                  <a16:creationId xmlns:a16="http://schemas.microsoft.com/office/drawing/2014/main" id="{EF727041-2941-2175-A073-32B2E42636CA}"/>
                </a:ext>
              </a:extLst>
            </p:cNvPr>
            <p:cNvSpPr>
              <a:spLocks noEditPoints="1"/>
            </p:cNvSpPr>
            <p:nvPr/>
          </p:nvSpPr>
          <p:spPr bwMode="auto">
            <a:xfrm>
              <a:off x="2343" y="1418"/>
              <a:ext cx="1594" cy="1595"/>
            </a:xfrm>
            <a:custGeom>
              <a:avLst/>
              <a:gdLst>
                <a:gd name="T0" fmla="*/ 425 w 851"/>
                <a:gd name="T1" fmla="*/ 851 h 851"/>
                <a:gd name="T2" fmla="*/ 0 w 851"/>
                <a:gd name="T3" fmla="*/ 426 h 851"/>
                <a:gd name="T4" fmla="*/ 425 w 851"/>
                <a:gd name="T5" fmla="*/ 0 h 851"/>
                <a:gd name="T6" fmla="*/ 851 w 851"/>
                <a:gd name="T7" fmla="*/ 426 h 851"/>
                <a:gd name="T8" fmla="*/ 425 w 851"/>
                <a:gd name="T9" fmla="*/ 851 h 851"/>
                <a:gd name="T10" fmla="*/ 425 w 851"/>
                <a:gd name="T11" fmla="*/ 44 h 851"/>
                <a:gd name="T12" fmla="*/ 44 w 851"/>
                <a:gd name="T13" fmla="*/ 426 h 851"/>
                <a:gd name="T14" fmla="*/ 425 w 851"/>
                <a:gd name="T15" fmla="*/ 807 h 851"/>
                <a:gd name="T16" fmla="*/ 807 w 851"/>
                <a:gd name="T17" fmla="*/ 426 h 851"/>
                <a:gd name="T18" fmla="*/ 425 w 851"/>
                <a:gd name="T19" fmla="*/ 44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1" h="851">
                  <a:moveTo>
                    <a:pt x="425" y="851"/>
                  </a:moveTo>
                  <a:cubicBezTo>
                    <a:pt x="191" y="851"/>
                    <a:pt x="0" y="660"/>
                    <a:pt x="0" y="426"/>
                  </a:cubicBezTo>
                  <a:cubicBezTo>
                    <a:pt x="0" y="191"/>
                    <a:pt x="191" y="0"/>
                    <a:pt x="425" y="0"/>
                  </a:cubicBezTo>
                  <a:cubicBezTo>
                    <a:pt x="660" y="0"/>
                    <a:pt x="851" y="191"/>
                    <a:pt x="851" y="426"/>
                  </a:cubicBezTo>
                  <a:cubicBezTo>
                    <a:pt x="851" y="660"/>
                    <a:pt x="660" y="851"/>
                    <a:pt x="425" y="851"/>
                  </a:cubicBezTo>
                  <a:close/>
                  <a:moveTo>
                    <a:pt x="425" y="44"/>
                  </a:moveTo>
                  <a:cubicBezTo>
                    <a:pt x="215" y="44"/>
                    <a:pt x="44" y="216"/>
                    <a:pt x="44" y="426"/>
                  </a:cubicBezTo>
                  <a:cubicBezTo>
                    <a:pt x="44" y="636"/>
                    <a:pt x="215" y="807"/>
                    <a:pt x="425" y="807"/>
                  </a:cubicBezTo>
                  <a:cubicBezTo>
                    <a:pt x="636" y="807"/>
                    <a:pt x="807" y="636"/>
                    <a:pt x="807" y="426"/>
                  </a:cubicBezTo>
                  <a:cubicBezTo>
                    <a:pt x="807" y="216"/>
                    <a:pt x="636" y="44"/>
                    <a:pt x="425"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75757"/>
                </a:solidFill>
              </a:endParaRPr>
            </a:p>
          </p:txBody>
        </p:sp>
      </p:grpSp>
      <p:sp>
        <p:nvSpPr>
          <p:cNvPr id="178" name="TextBox 177">
            <a:extLst>
              <a:ext uri="{FF2B5EF4-FFF2-40B4-BE49-F238E27FC236}">
                <a16:creationId xmlns:a16="http://schemas.microsoft.com/office/drawing/2014/main" id="{63AF2333-3A3F-8E3E-22BD-BF60CB07AC13}"/>
              </a:ext>
            </a:extLst>
          </p:cNvPr>
          <p:cNvSpPr txBox="1"/>
          <p:nvPr/>
        </p:nvSpPr>
        <p:spPr>
          <a:xfrm>
            <a:off x="9683905" y="5061873"/>
            <a:ext cx="1608641" cy="430887"/>
          </a:xfrm>
          <a:prstGeom prst="rect">
            <a:avLst/>
          </a:prstGeom>
          <a:noFill/>
        </p:spPr>
        <p:txBody>
          <a:bodyPr wrap="square" lIns="91440" tIns="0" rIns="91440" bIns="0" rtlCol="0" anchor="t" anchorCtr="0">
            <a:sp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Child Led learning</a:t>
            </a:r>
          </a:p>
        </p:txBody>
      </p:sp>
      <p:sp>
        <p:nvSpPr>
          <p:cNvPr id="179" name="TextBox 178">
            <a:extLst>
              <a:ext uri="{FF2B5EF4-FFF2-40B4-BE49-F238E27FC236}">
                <a16:creationId xmlns:a16="http://schemas.microsoft.com/office/drawing/2014/main" id="{F494F601-4B1F-6BD5-B718-BBFF05D7CD33}"/>
              </a:ext>
            </a:extLst>
          </p:cNvPr>
          <p:cNvSpPr txBox="1"/>
          <p:nvPr/>
        </p:nvSpPr>
        <p:spPr>
          <a:xfrm>
            <a:off x="7935899" y="5061873"/>
            <a:ext cx="1608641" cy="257383"/>
          </a:xfrm>
          <a:prstGeom prst="rect">
            <a:avLst/>
          </a:prstGeom>
          <a:noFill/>
        </p:spPr>
        <p:txBody>
          <a:bodyPr wrap="square" lIns="91440" tIns="0" rIns="91440" bIns="0" rtlCol="0" anchor="t" anchorCtr="0">
            <a:no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Reflective practice</a:t>
            </a:r>
          </a:p>
        </p:txBody>
      </p:sp>
      <p:sp>
        <p:nvSpPr>
          <p:cNvPr id="186" name="TextBox 185">
            <a:extLst>
              <a:ext uri="{FF2B5EF4-FFF2-40B4-BE49-F238E27FC236}">
                <a16:creationId xmlns:a16="http://schemas.microsoft.com/office/drawing/2014/main" id="{BD41D831-B94C-2778-B17F-D03133E7C958}"/>
              </a:ext>
            </a:extLst>
          </p:cNvPr>
          <p:cNvSpPr txBox="1"/>
          <p:nvPr/>
        </p:nvSpPr>
        <p:spPr>
          <a:xfrm>
            <a:off x="4439880" y="3383871"/>
            <a:ext cx="1608641" cy="215444"/>
          </a:xfrm>
          <a:prstGeom prst="rect">
            <a:avLst/>
          </a:prstGeom>
          <a:noFill/>
        </p:spPr>
        <p:txBody>
          <a:bodyPr wrap="square" lIns="91440" tIns="0" rIns="91440" bIns="0" rtlCol="0" anchor="t" anchorCtr="0">
            <a:sp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Lifelong learning</a:t>
            </a:r>
          </a:p>
        </p:txBody>
      </p:sp>
      <p:sp>
        <p:nvSpPr>
          <p:cNvPr id="187" name="TextBox 186">
            <a:extLst>
              <a:ext uri="{FF2B5EF4-FFF2-40B4-BE49-F238E27FC236}">
                <a16:creationId xmlns:a16="http://schemas.microsoft.com/office/drawing/2014/main" id="{C23FB673-B622-AD3C-3AEB-58814CD9F3D2}"/>
              </a:ext>
            </a:extLst>
          </p:cNvPr>
          <p:cNvSpPr txBox="1"/>
          <p:nvPr/>
        </p:nvSpPr>
        <p:spPr>
          <a:xfrm>
            <a:off x="6187889" y="3383870"/>
            <a:ext cx="1608641" cy="430887"/>
          </a:xfrm>
          <a:prstGeom prst="rect">
            <a:avLst/>
          </a:prstGeom>
          <a:noFill/>
        </p:spPr>
        <p:txBody>
          <a:bodyPr wrap="square" lIns="91440" tIns="0" rIns="91440" bIns="0" rtlCol="0" anchor="t" anchorCtr="0">
            <a:spAutoFit/>
          </a:bodyPr>
          <a:lstStyle/>
          <a:p>
            <a:pPr algn="ctr">
              <a:buSzPct val="100000"/>
              <a:buFont typeface="Trebuchet MS" panose="020B0603020202020204" pitchFamily="34" charset="0"/>
              <a:buChar char="​"/>
            </a:pPr>
            <a:r>
              <a:rPr lang="en-US" sz="1400">
                <a:solidFill>
                  <a:schemeClr val="tx1">
                    <a:lumMod val="100000"/>
                  </a:schemeClr>
                </a:solidFill>
                <a:latin typeface="Trebuchet MS" panose="020B0603020202020204" pitchFamily="34" charset="0"/>
                <a:cs typeface="Arial" panose="020B0604020202020204" pitchFamily="34" charset="0"/>
              </a:rPr>
              <a:t>Child parent relationship </a:t>
            </a:r>
          </a:p>
        </p:txBody>
      </p:sp>
      <p:sp>
        <p:nvSpPr>
          <p:cNvPr id="123" name="Oval 122">
            <a:extLst>
              <a:ext uri="{FF2B5EF4-FFF2-40B4-BE49-F238E27FC236}">
                <a16:creationId xmlns:a16="http://schemas.microsoft.com/office/drawing/2014/main" id="{B2069751-657C-672A-AEB3-418FB0F787BA}"/>
              </a:ext>
            </a:extLst>
          </p:cNvPr>
          <p:cNvSpPr>
            <a:spLocks noChangeAspect="1"/>
          </p:cNvSpPr>
          <p:nvPr/>
        </p:nvSpPr>
        <p:spPr>
          <a:xfrm>
            <a:off x="6573800" y="2440761"/>
            <a:ext cx="836819" cy="836494"/>
          </a:xfrm>
          <a:prstGeom prst="ellipse">
            <a:avLst/>
          </a:prstGeom>
          <a:grpFill/>
          <a:ln w="1905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lnSpc>
                <a:spcPct val="95000"/>
              </a:lnSpc>
            </a:pPr>
            <a:endParaRPr lang="en-US" kern="0">
              <a:solidFill>
                <a:schemeClr val="bg1">
                  <a:lumMod val="50000"/>
                </a:schemeClr>
              </a:solidFill>
            </a:endParaRPr>
          </a:p>
        </p:txBody>
      </p:sp>
      <p:grpSp>
        <p:nvGrpSpPr>
          <p:cNvPr id="165" name="Group 164">
            <a:extLst>
              <a:ext uri="{FF2B5EF4-FFF2-40B4-BE49-F238E27FC236}">
                <a16:creationId xmlns:a16="http://schemas.microsoft.com/office/drawing/2014/main" id="{6F01B7F2-D0DA-C77E-EA90-37039EC6D99A}"/>
              </a:ext>
            </a:extLst>
          </p:cNvPr>
          <p:cNvGrpSpPr/>
          <p:nvPr/>
        </p:nvGrpSpPr>
        <p:grpSpPr>
          <a:xfrm>
            <a:off x="8321809" y="2440761"/>
            <a:ext cx="836819" cy="836494"/>
            <a:chOff x="7359801" y="1761696"/>
            <a:chExt cx="1189182" cy="1188720"/>
          </a:xfrm>
        </p:grpSpPr>
        <p:sp>
          <p:nvSpPr>
            <p:cNvPr id="166" name="Oval 165">
              <a:extLst>
                <a:ext uri="{FF2B5EF4-FFF2-40B4-BE49-F238E27FC236}">
                  <a16:creationId xmlns:a16="http://schemas.microsoft.com/office/drawing/2014/main" id="{3FE40BF7-3017-91B3-6BBD-A7C0B351FA3B}"/>
                </a:ext>
              </a:extLst>
            </p:cNvPr>
            <p:cNvSpPr>
              <a:spLocks noChangeAspect="1"/>
            </p:cNvSpPr>
            <p:nvPr/>
          </p:nvSpPr>
          <p:spPr>
            <a:xfrm>
              <a:off x="7359801" y="1761696"/>
              <a:ext cx="1189182" cy="1188720"/>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sp>
          <p:nvSpPr>
            <p:cNvPr id="168" name="AutoShape 3">
              <a:extLst>
                <a:ext uri="{FF2B5EF4-FFF2-40B4-BE49-F238E27FC236}">
                  <a16:creationId xmlns:a16="http://schemas.microsoft.com/office/drawing/2014/main" id="{8901FF2E-7309-11AF-BAC5-829B782C7B29}"/>
                </a:ext>
              </a:extLst>
            </p:cNvPr>
            <p:cNvSpPr>
              <a:spLocks noChangeAspect="1" noChangeArrowheads="1" noTextEdit="1"/>
            </p:cNvSpPr>
            <p:nvPr/>
          </p:nvSpPr>
          <p:spPr bwMode="auto">
            <a:xfrm>
              <a:off x="7564836" y="1966139"/>
              <a:ext cx="779113" cy="77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75757"/>
                </a:solidFill>
              </a:endParaRPr>
            </a:p>
          </p:txBody>
        </p:sp>
      </p:grpSp>
      <p:grpSp>
        <p:nvGrpSpPr>
          <p:cNvPr id="199" name="bcgIcons_Group Collaboration ">
            <a:extLst>
              <a:ext uri="{FF2B5EF4-FFF2-40B4-BE49-F238E27FC236}">
                <a16:creationId xmlns:a16="http://schemas.microsoft.com/office/drawing/2014/main" id="{D7A35AC6-0BFE-8C3E-D4DB-04C2C3947A01}"/>
              </a:ext>
            </a:extLst>
          </p:cNvPr>
          <p:cNvGrpSpPr>
            <a:grpSpLocks noChangeAspect="1"/>
          </p:cNvGrpSpPr>
          <p:nvPr/>
        </p:nvGrpSpPr>
        <p:grpSpPr>
          <a:xfrm>
            <a:off x="8465837" y="2584627"/>
            <a:ext cx="548763" cy="548763"/>
            <a:chOff x="5273803" y="2606803"/>
            <a:chExt cx="1645920" cy="1645920"/>
          </a:xfrm>
        </p:grpSpPr>
        <p:sp>
          <p:nvSpPr>
            <p:cNvPr id="200" name="AutoShape 23">
              <a:extLst>
                <a:ext uri="{FF2B5EF4-FFF2-40B4-BE49-F238E27FC236}">
                  <a16:creationId xmlns:a16="http://schemas.microsoft.com/office/drawing/2014/main" id="{25096857-6146-3E11-4FA0-41FB190A55ED}"/>
                </a:ext>
              </a:extLst>
            </p:cNvPr>
            <p:cNvSpPr>
              <a:spLocks noChangeAspect="1" noChangeArrowheads="1" noTextEdit="1"/>
            </p:cNvSpPr>
            <p:nvPr/>
          </p:nvSpPr>
          <p:spPr bwMode="auto">
            <a:xfrm>
              <a:off x="5273803" y="2606803"/>
              <a:ext cx="16459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01" name="Group 200">
              <a:extLst>
                <a:ext uri="{FF2B5EF4-FFF2-40B4-BE49-F238E27FC236}">
                  <a16:creationId xmlns:a16="http://schemas.microsoft.com/office/drawing/2014/main" id="{14AAAA49-6AEC-F7EA-1F1C-58A3E2515181}"/>
                </a:ext>
              </a:extLst>
            </p:cNvPr>
            <p:cNvGrpSpPr/>
            <p:nvPr/>
          </p:nvGrpSpPr>
          <p:grpSpPr>
            <a:xfrm>
              <a:off x="5484691" y="2758822"/>
              <a:ext cx="1224143" cy="1341882"/>
              <a:chOff x="5355525" y="2801969"/>
              <a:chExt cx="1522662" cy="1670659"/>
            </a:xfrm>
          </p:grpSpPr>
          <p:sp>
            <p:nvSpPr>
              <p:cNvPr id="202" name="Freeform 25">
                <a:extLst>
                  <a:ext uri="{FF2B5EF4-FFF2-40B4-BE49-F238E27FC236}">
                    <a16:creationId xmlns:a16="http://schemas.microsoft.com/office/drawing/2014/main" id="{9C52D70D-5BB3-D38A-7970-302FBB09BAF0}"/>
                  </a:ext>
                </a:extLst>
              </p:cNvPr>
              <p:cNvSpPr>
                <a:spLocks noEditPoints="1"/>
              </p:cNvSpPr>
              <p:nvPr/>
            </p:nvSpPr>
            <p:spPr bwMode="auto">
              <a:xfrm>
                <a:off x="5355525" y="3100809"/>
                <a:ext cx="1522662" cy="1371819"/>
              </a:xfrm>
              <a:custGeom>
                <a:avLst/>
                <a:gdLst>
                  <a:gd name="T0" fmla="*/ 773 w 1714"/>
                  <a:gd name="T1" fmla="*/ 454 h 1542"/>
                  <a:gd name="T2" fmla="*/ 493 w 1714"/>
                  <a:gd name="T3" fmla="*/ 368 h 1542"/>
                  <a:gd name="T4" fmla="*/ 258 w 1714"/>
                  <a:gd name="T5" fmla="*/ 0 h 1542"/>
                  <a:gd name="T6" fmla="*/ 258 w 1714"/>
                  <a:gd name="T7" fmla="*/ 517 h 1542"/>
                  <a:gd name="T8" fmla="*/ 717 w 1714"/>
                  <a:gd name="T9" fmla="*/ 548 h 1542"/>
                  <a:gd name="T10" fmla="*/ 747 w 1714"/>
                  <a:gd name="T11" fmla="*/ 540 h 1542"/>
                  <a:gd name="T12" fmla="*/ 794 w 1714"/>
                  <a:gd name="T13" fmla="*/ 492 h 1542"/>
                  <a:gd name="T14" fmla="*/ 402 w 1714"/>
                  <a:gd name="T15" fmla="*/ 273 h 1542"/>
                  <a:gd name="T16" fmla="*/ 373 w 1714"/>
                  <a:gd name="T17" fmla="*/ 331 h 1542"/>
                  <a:gd name="T18" fmla="*/ 363 w 1714"/>
                  <a:gd name="T19" fmla="*/ 367 h 1542"/>
                  <a:gd name="T20" fmla="*/ 301 w 1714"/>
                  <a:gd name="T21" fmla="*/ 423 h 1542"/>
                  <a:gd name="T22" fmla="*/ 294 w 1714"/>
                  <a:gd name="T23" fmla="*/ 430 h 1542"/>
                  <a:gd name="T24" fmla="*/ 169 w 1714"/>
                  <a:gd name="T25" fmla="*/ 402 h 1542"/>
                  <a:gd name="T26" fmla="*/ 125 w 1714"/>
                  <a:gd name="T27" fmla="*/ 167 h 1542"/>
                  <a:gd name="T28" fmla="*/ 385 w 1714"/>
                  <a:gd name="T29" fmla="*/ 107 h 1542"/>
                  <a:gd name="T30" fmla="*/ 364 w 1714"/>
                  <a:gd name="T31" fmla="*/ 151 h 1542"/>
                  <a:gd name="T32" fmla="*/ 364 w 1714"/>
                  <a:gd name="T33" fmla="*/ 186 h 1542"/>
                  <a:gd name="T34" fmla="*/ 372 w 1714"/>
                  <a:gd name="T35" fmla="*/ 218 h 1542"/>
                  <a:gd name="T36" fmla="*/ 387 w 1714"/>
                  <a:gd name="T37" fmla="*/ 246 h 1542"/>
                  <a:gd name="T38" fmla="*/ 879 w 1714"/>
                  <a:gd name="T39" fmla="*/ 1026 h 1542"/>
                  <a:gd name="T40" fmla="*/ 857 w 1714"/>
                  <a:gd name="T41" fmla="*/ 730 h 1542"/>
                  <a:gd name="T42" fmla="*/ 765 w 1714"/>
                  <a:gd name="T43" fmla="*/ 722 h 1542"/>
                  <a:gd name="T44" fmla="*/ 835 w 1714"/>
                  <a:gd name="T45" fmla="*/ 773 h 1542"/>
                  <a:gd name="T46" fmla="*/ 598 w 1714"/>
                  <a:gd name="T47" fmla="*/ 1284 h 1542"/>
                  <a:gd name="T48" fmla="*/ 1116 w 1714"/>
                  <a:gd name="T49" fmla="*/ 1284 h 1542"/>
                  <a:gd name="T50" fmla="*/ 946 w 1714"/>
                  <a:gd name="T51" fmla="*/ 1352 h 1542"/>
                  <a:gd name="T52" fmla="*/ 941 w 1714"/>
                  <a:gd name="T53" fmla="*/ 1434 h 1542"/>
                  <a:gd name="T54" fmla="*/ 822 w 1714"/>
                  <a:gd name="T55" fmla="*/ 1455 h 1542"/>
                  <a:gd name="T56" fmla="*/ 814 w 1714"/>
                  <a:gd name="T57" fmla="*/ 1396 h 1542"/>
                  <a:gd name="T58" fmla="*/ 743 w 1714"/>
                  <a:gd name="T59" fmla="*/ 1358 h 1542"/>
                  <a:gd name="T60" fmla="*/ 745 w 1714"/>
                  <a:gd name="T61" fmla="*/ 1315 h 1542"/>
                  <a:gd name="T62" fmla="*/ 728 w 1714"/>
                  <a:gd name="T63" fmla="*/ 1271 h 1542"/>
                  <a:gd name="T64" fmla="*/ 743 w 1714"/>
                  <a:gd name="T65" fmla="*/ 1243 h 1542"/>
                  <a:gd name="T66" fmla="*/ 751 w 1714"/>
                  <a:gd name="T67" fmla="*/ 1211 h 1542"/>
                  <a:gd name="T68" fmla="*/ 752 w 1714"/>
                  <a:gd name="T69" fmla="*/ 1176 h 1542"/>
                  <a:gd name="T70" fmla="*/ 730 w 1714"/>
                  <a:gd name="T71" fmla="*/ 1132 h 1542"/>
                  <a:gd name="T72" fmla="*/ 991 w 1714"/>
                  <a:gd name="T73" fmla="*/ 1192 h 1542"/>
                  <a:gd name="T74" fmla="*/ 1456 w 1714"/>
                  <a:gd name="T75" fmla="*/ 0 h 1542"/>
                  <a:gd name="T76" fmla="*/ 1221 w 1714"/>
                  <a:gd name="T77" fmla="*/ 368 h 1542"/>
                  <a:gd name="T78" fmla="*/ 965 w 1714"/>
                  <a:gd name="T79" fmla="*/ 534 h 1542"/>
                  <a:gd name="T80" fmla="*/ 984 w 1714"/>
                  <a:gd name="T81" fmla="*/ 603 h 1542"/>
                  <a:gd name="T82" fmla="*/ 1028 w 1714"/>
                  <a:gd name="T83" fmla="*/ 603 h 1542"/>
                  <a:gd name="T84" fmla="*/ 1243 w 1714"/>
                  <a:gd name="T85" fmla="*/ 406 h 1542"/>
                  <a:gd name="T86" fmla="*/ 1714 w 1714"/>
                  <a:gd name="T87" fmla="*/ 259 h 1542"/>
                  <a:gd name="T88" fmla="*/ 1514 w 1714"/>
                  <a:gd name="T89" fmla="*/ 363 h 1542"/>
                  <a:gd name="T90" fmla="*/ 1509 w 1714"/>
                  <a:gd name="T91" fmla="*/ 407 h 1542"/>
                  <a:gd name="T92" fmla="*/ 1417 w 1714"/>
                  <a:gd name="T93" fmla="*/ 427 h 1542"/>
                  <a:gd name="T94" fmla="*/ 1411 w 1714"/>
                  <a:gd name="T95" fmla="*/ 363 h 1542"/>
                  <a:gd name="T96" fmla="*/ 1346 w 1714"/>
                  <a:gd name="T97" fmla="*/ 356 h 1542"/>
                  <a:gd name="T98" fmla="*/ 1339 w 1714"/>
                  <a:gd name="T99" fmla="*/ 290 h 1542"/>
                  <a:gd name="T100" fmla="*/ 1321 w 1714"/>
                  <a:gd name="T101" fmla="*/ 246 h 1542"/>
                  <a:gd name="T102" fmla="*/ 1337 w 1714"/>
                  <a:gd name="T103" fmla="*/ 191 h 1542"/>
                  <a:gd name="T104" fmla="*/ 1343 w 1714"/>
                  <a:gd name="T105" fmla="*/ 143 h 1542"/>
                  <a:gd name="T106" fmla="*/ 1582 w 1714"/>
                  <a:gd name="T107" fmla="*/ 165 h 1542"/>
                  <a:gd name="T108" fmla="*/ 857 w 1714"/>
                  <a:gd name="T109" fmla="*/ 669 h 1542"/>
                  <a:gd name="T110" fmla="*/ 857 w 1714"/>
                  <a:gd name="T111" fmla="*/ 537 h 1542"/>
                  <a:gd name="T112" fmla="*/ 857 w 1714"/>
                  <a:gd name="T113" fmla="*/ 669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4" h="1542">
                    <a:moveTo>
                      <a:pt x="803" y="462"/>
                    </a:moveTo>
                    <a:cubicBezTo>
                      <a:pt x="797" y="451"/>
                      <a:pt x="783" y="448"/>
                      <a:pt x="773" y="454"/>
                    </a:cubicBezTo>
                    <a:cubicBezTo>
                      <a:pt x="753" y="465"/>
                      <a:pt x="735" y="481"/>
                      <a:pt x="721" y="499"/>
                    </a:cubicBezTo>
                    <a:cubicBezTo>
                      <a:pt x="493" y="368"/>
                      <a:pt x="493" y="368"/>
                      <a:pt x="493" y="368"/>
                    </a:cubicBezTo>
                    <a:cubicBezTo>
                      <a:pt x="509" y="335"/>
                      <a:pt x="517" y="298"/>
                      <a:pt x="517" y="259"/>
                    </a:cubicBezTo>
                    <a:cubicBezTo>
                      <a:pt x="517" y="116"/>
                      <a:pt x="401" y="0"/>
                      <a:pt x="258" y="0"/>
                    </a:cubicBezTo>
                    <a:cubicBezTo>
                      <a:pt x="116" y="0"/>
                      <a:pt x="0" y="116"/>
                      <a:pt x="0" y="259"/>
                    </a:cubicBezTo>
                    <a:cubicBezTo>
                      <a:pt x="0" y="402"/>
                      <a:pt x="116" y="517"/>
                      <a:pt x="258" y="517"/>
                    </a:cubicBezTo>
                    <a:cubicBezTo>
                      <a:pt x="347" y="517"/>
                      <a:pt x="424" y="473"/>
                      <a:pt x="471" y="406"/>
                    </a:cubicBezTo>
                    <a:cubicBezTo>
                      <a:pt x="717" y="548"/>
                      <a:pt x="717" y="548"/>
                      <a:pt x="717" y="548"/>
                    </a:cubicBezTo>
                    <a:cubicBezTo>
                      <a:pt x="720" y="550"/>
                      <a:pt x="724" y="551"/>
                      <a:pt x="728" y="551"/>
                    </a:cubicBezTo>
                    <a:cubicBezTo>
                      <a:pt x="735" y="551"/>
                      <a:pt x="742" y="547"/>
                      <a:pt x="747" y="540"/>
                    </a:cubicBezTo>
                    <a:cubicBezTo>
                      <a:pt x="747" y="539"/>
                      <a:pt x="747" y="539"/>
                      <a:pt x="747" y="539"/>
                    </a:cubicBezTo>
                    <a:cubicBezTo>
                      <a:pt x="758" y="519"/>
                      <a:pt x="775" y="503"/>
                      <a:pt x="794" y="492"/>
                    </a:cubicBezTo>
                    <a:cubicBezTo>
                      <a:pt x="805" y="486"/>
                      <a:pt x="809" y="473"/>
                      <a:pt x="803" y="462"/>
                    </a:cubicBezTo>
                    <a:close/>
                    <a:moveTo>
                      <a:pt x="402" y="273"/>
                    </a:moveTo>
                    <a:cubicBezTo>
                      <a:pt x="400" y="277"/>
                      <a:pt x="394" y="289"/>
                      <a:pt x="371" y="290"/>
                    </a:cubicBezTo>
                    <a:cubicBezTo>
                      <a:pt x="372" y="301"/>
                      <a:pt x="374" y="319"/>
                      <a:pt x="373" y="331"/>
                    </a:cubicBezTo>
                    <a:cubicBezTo>
                      <a:pt x="373" y="333"/>
                      <a:pt x="373" y="333"/>
                      <a:pt x="373" y="333"/>
                    </a:cubicBezTo>
                    <a:cubicBezTo>
                      <a:pt x="371" y="352"/>
                      <a:pt x="371" y="363"/>
                      <a:pt x="363" y="367"/>
                    </a:cubicBezTo>
                    <a:cubicBezTo>
                      <a:pt x="356" y="370"/>
                      <a:pt x="332" y="374"/>
                      <a:pt x="301" y="371"/>
                    </a:cubicBezTo>
                    <a:cubicBezTo>
                      <a:pt x="301" y="423"/>
                      <a:pt x="301" y="423"/>
                      <a:pt x="301" y="423"/>
                    </a:cubicBezTo>
                    <a:cubicBezTo>
                      <a:pt x="301" y="427"/>
                      <a:pt x="298" y="430"/>
                      <a:pt x="294" y="430"/>
                    </a:cubicBezTo>
                    <a:cubicBezTo>
                      <a:pt x="294" y="430"/>
                      <a:pt x="294" y="430"/>
                      <a:pt x="294" y="430"/>
                    </a:cubicBezTo>
                    <a:cubicBezTo>
                      <a:pt x="289" y="430"/>
                      <a:pt x="224" y="430"/>
                      <a:pt x="174" y="409"/>
                    </a:cubicBezTo>
                    <a:cubicBezTo>
                      <a:pt x="171" y="408"/>
                      <a:pt x="169" y="405"/>
                      <a:pt x="169" y="402"/>
                    </a:cubicBezTo>
                    <a:cubicBezTo>
                      <a:pt x="169" y="327"/>
                      <a:pt x="169" y="327"/>
                      <a:pt x="169" y="327"/>
                    </a:cubicBezTo>
                    <a:cubicBezTo>
                      <a:pt x="144" y="300"/>
                      <a:pt x="93" y="234"/>
                      <a:pt x="125" y="167"/>
                    </a:cubicBezTo>
                    <a:cubicBezTo>
                      <a:pt x="142" y="130"/>
                      <a:pt x="178" y="87"/>
                      <a:pt x="251" y="87"/>
                    </a:cubicBezTo>
                    <a:cubicBezTo>
                      <a:pt x="333" y="87"/>
                      <a:pt x="309" y="108"/>
                      <a:pt x="385" y="107"/>
                    </a:cubicBezTo>
                    <a:cubicBezTo>
                      <a:pt x="393" y="107"/>
                      <a:pt x="369" y="134"/>
                      <a:pt x="365" y="150"/>
                    </a:cubicBezTo>
                    <a:cubicBezTo>
                      <a:pt x="364" y="151"/>
                      <a:pt x="364" y="151"/>
                      <a:pt x="364" y="151"/>
                    </a:cubicBezTo>
                    <a:cubicBezTo>
                      <a:pt x="363" y="152"/>
                      <a:pt x="361" y="150"/>
                      <a:pt x="360" y="151"/>
                    </a:cubicBezTo>
                    <a:cubicBezTo>
                      <a:pt x="361" y="161"/>
                      <a:pt x="362" y="179"/>
                      <a:pt x="364" y="186"/>
                    </a:cubicBezTo>
                    <a:cubicBezTo>
                      <a:pt x="366" y="192"/>
                      <a:pt x="368" y="199"/>
                      <a:pt x="369" y="205"/>
                    </a:cubicBezTo>
                    <a:cubicBezTo>
                      <a:pt x="370" y="210"/>
                      <a:pt x="371" y="215"/>
                      <a:pt x="372" y="218"/>
                    </a:cubicBezTo>
                    <a:cubicBezTo>
                      <a:pt x="376" y="229"/>
                      <a:pt x="381" y="239"/>
                      <a:pt x="385" y="243"/>
                    </a:cubicBezTo>
                    <a:cubicBezTo>
                      <a:pt x="386" y="244"/>
                      <a:pt x="386" y="245"/>
                      <a:pt x="387" y="246"/>
                    </a:cubicBezTo>
                    <a:cubicBezTo>
                      <a:pt x="396" y="255"/>
                      <a:pt x="405" y="264"/>
                      <a:pt x="402" y="273"/>
                    </a:cubicBezTo>
                    <a:close/>
                    <a:moveTo>
                      <a:pt x="879" y="1026"/>
                    </a:moveTo>
                    <a:cubicBezTo>
                      <a:pt x="879" y="752"/>
                      <a:pt x="879" y="752"/>
                      <a:pt x="879" y="752"/>
                    </a:cubicBezTo>
                    <a:cubicBezTo>
                      <a:pt x="879" y="740"/>
                      <a:pt x="869" y="730"/>
                      <a:pt x="857" y="730"/>
                    </a:cubicBezTo>
                    <a:cubicBezTo>
                      <a:pt x="835" y="730"/>
                      <a:pt x="813" y="725"/>
                      <a:pt x="794" y="714"/>
                    </a:cubicBezTo>
                    <a:cubicBezTo>
                      <a:pt x="784" y="708"/>
                      <a:pt x="770" y="712"/>
                      <a:pt x="765" y="722"/>
                    </a:cubicBezTo>
                    <a:cubicBezTo>
                      <a:pt x="759" y="733"/>
                      <a:pt x="762" y="746"/>
                      <a:pt x="773" y="752"/>
                    </a:cubicBezTo>
                    <a:cubicBezTo>
                      <a:pt x="792" y="763"/>
                      <a:pt x="813" y="770"/>
                      <a:pt x="835" y="773"/>
                    </a:cubicBezTo>
                    <a:cubicBezTo>
                      <a:pt x="835" y="1026"/>
                      <a:pt x="835" y="1026"/>
                      <a:pt x="835" y="1026"/>
                    </a:cubicBezTo>
                    <a:cubicBezTo>
                      <a:pt x="702" y="1037"/>
                      <a:pt x="598" y="1148"/>
                      <a:pt x="598" y="1284"/>
                    </a:cubicBezTo>
                    <a:cubicBezTo>
                      <a:pt x="598" y="1427"/>
                      <a:pt x="714" y="1542"/>
                      <a:pt x="857" y="1542"/>
                    </a:cubicBezTo>
                    <a:cubicBezTo>
                      <a:pt x="1000" y="1542"/>
                      <a:pt x="1116" y="1427"/>
                      <a:pt x="1116" y="1284"/>
                    </a:cubicBezTo>
                    <a:cubicBezTo>
                      <a:pt x="1116" y="1148"/>
                      <a:pt x="1012" y="1037"/>
                      <a:pt x="879" y="1026"/>
                    </a:cubicBezTo>
                    <a:close/>
                    <a:moveTo>
                      <a:pt x="946" y="1352"/>
                    </a:moveTo>
                    <a:cubicBezTo>
                      <a:pt x="946" y="1427"/>
                      <a:pt x="946" y="1427"/>
                      <a:pt x="946" y="1427"/>
                    </a:cubicBezTo>
                    <a:cubicBezTo>
                      <a:pt x="946" y="1430"/>
                      <a:pt x="944" y="1433"/>
                      <a:pt x="941" y="1434"/>
                    </a:cubicBezTo>
                    <a:cubicBezTo>
                      <a:pt x="891" y="1455"/>
                      <a:pt x="827" y="1455"/>
                      <a:pt x="822" y="1455"/>
                    </a:cubicBezTo>
                    <a:cubicBezTo>
                      <a:pt x="822" y="1455"/>
                      <a:pt x="822" y="1455"/>
                      <a:pt x="822" y="1455"/>
                    </a:cubicBezTo>
                    <a:cubicBezTo>
                      <a:pt x="817" y="1455"/>
                      <a:pt x="814" y="1452"/>
                      <a:pt x="814" y="1448"/>
                    </a:cubicBezTo>
                    <a:cubicBezTo>
                      <a:pt x="814" y="1396"/>
                      <a:pt x="814" y="1396"/>
                      <a:pt x="814" y="1396"/>
                    </a:cubicBezTo>
                    <a:cubicBezTo>
                      <a:pt x="783" y="1399"/>
                      <a:pt x="760" y="1395"/>
                      <a:pt x="753" y="1392"/>
                    </a:cubicBezTo>
                    <a:cubicBezTo>
                      <a:pt x="745" y="1388"/>
                      <a:pt x="744" y="1377"/>
                      <a:pt x="743" y="1358"/>
                    </a:cubicBezTo>
                    <a:cubicBezTo>
                      <a:pt x="743" y="1356"/>
                      <a:pt x="743" y="1356"/>
                      <a:pt x="743" y="1356"/>
                    </a:cubicBezTo>
                    <a:cubicBezTo>
                      <a:pt x="742" y="1344"/>
                      <a:pt x="743" y="1326"/>
                      <a:pt x="745" y="1315"/>
                    </a:cubicBezTo>
                    <a:cubicBezTo>
                      <a:pt x="721" y="1314"/>
                      <a:pt x="715" y="1302"/>
                      <a:pt x="714" y="1298"/>
                    </a:cubicBezTo>
                    <a:cubicBezTo>
                      <a:pt x="711" y="1289"/>
                      <a:pt x="719" y="1280"/>
                      <a:pt x="728" y="1271"/>
                    </a:cubicBezTo>
                    <a:cubicBezTo>
                      <a:pt x="729" y="1270"/>
                      <a:pt x="730" y="1269"/>
                      <a:pt x="731" y="1268"/>
                    </a:cubicBezTo>
                    <a:cubicBezTo>
                      <a:pt x="735" y="1264"/>
                      <a:pt x="739" y="1254"/>
                      <a:pt x="743" y="1243"/>
                    </a:cubicBezTo>
                    <a:cubicBezTo>
                      <a:pt x="744" y="1240"/>
                      <a:pt x="745" y="1235"/>
                      <a:pt x="746" y="1230"/>
                    </a:cubicBezTo>
                    <a:cubicBezTo>
                      <a:pt x="748" y="1224"/>
                      <a:pt x="749" y="1217"/>
                      <a:pt x="751" y="1211"/>
                    </a:cubicBezTo>
                    <a:cubicBezTo>
                      <a:pt x="753" y="1204"/>
                      <a:pt x="755" y="1186"/>
                      <a:pt x="756" y="1176"/>
                    </a:cubicBezTo>
                    <a:cubicBezTo>
                      <a:pt x="754" y="1175"/>
                      <a:pt x="752" y="1177"/>
                      <a:pt x="752" y="1176"/>
                    </a:cubicBezTo>
                    <a:cubicBezTo>
                      <a:pt x="751" y="1176"/>
                      <a:pt x="751" y="1176"/>
                      <a:pt x="751" y="1175"/>
                    </a:cubicBezTo>
                    <a:cubicBezTo>
                      <a:pt x="747" y="1159"/>
                      <a:pt x="722" y="1132"/>
                      <a:pt x="730" y="1132"/>
                    </a:cubicBezTo>
                    <a:cubicBezTo>
                      <a:pt x="807" y="1133"/>
                      <a:pt x="783" y="1112"/>
                      <a:pt x="865" y="1112"/>
                    </a:cubicBezTo>
                    <a:cubicBezTo>
                      <a:pt x="937" y="1112"/>
                      <a:pt x="973" y="1155"/>
                      <a:pt x="991" y="1192"/>
                    </a:cubicBezTo>
                    <a:cubicBezTo>
                      <a:pt x="1022" y="1259"/>
                      <a:pt x="971" y="1325"/>
                      <a:pt x="946" y="1352"/>
                    </a:cubicBezTo>
                    <a:close/>
                    <a:moveTo>
                      <a:pt x="1456" y="0"/>
                    </a:moveTo>
                    <a:cubicBezTo>
                      <a:pt x="1313" y="0"/>
                      <a:pt x="1197" y="116"/>
                      <a:pt x="1197" y="259"/>
                    </a:cubicBezTo>
                    <a:cubicBezTo>
                      <a:pt x="1197" y="298"/>
                      <a:pt x="1205" y="335"/>
                      <a:pt x="1221" y="368"/>
                    </a:cubicBezTo>
                    <a:cubicBezTo>
                      <a:pt x="975" y="509"/>
                      <a:pt x="975" y="509"/>
                      <a:pt x="975" y="509"/>
                    </a:cubicBezTo>
                    <a:cubicBezTo>
                      <a:pt x="967" y="514"/>
                      <a:pt x="963" y="525"/>
                      <a:pt x="965" y="534"/>
                    </a:cubicBezTo>
                    <a:cubicBezTo>
                      <a:pt x="966" y="536"/>
                      <a:pt x="967" y="538"/>
                      <a:pt x="968" y="540"/>
                    </a:cubicBezTo>
                    <a:cubicBezTo>
                      <a:pt x="979" y="559"/>
                      <a:pt x="984" y="581"/>
                      <a:pt x="984" y="603"/>
                    </a:cubicBezTo>
                    <a:cubicBezTo>
                      <a:pt x="984" y="615"/>
                      <a:pt x="994" y="625"/>
                      <a:pt x="1006" y="625"/>
                    </a:cubicBezTo>
                    <a:cubicBezTo>
                      <a:pt x="1018" y="625"/>
                      <a:pt x="1028" y="615"/>
                      <a:pt x="1028" y="603"/>
                    </a:cubicBezTo>
                    <a:cubicBezTo>
                      <a:pt x="1028" y="580"/>
                      <a:pt x="1024" y="558"/>
                      <a:pt x="1015" y="537"/>
                    </a:cubicBezTo>
                    <a:cubicBezTo>
                      <a:pt x="1243" y="406"/>
                      <a:pt x="1243" y="406"/>
                      <a:pt x="1243" y="406"/>
                    </a:cubicBezTo>
                    <a:cubicBezTo>
                      <a:pt x="1290" y="473"/>
                      <a:pt x="1367" y="517"/>
                      <a:pt x="1456" y="517"/>
                    </a:cubicBezTo>
                    <a:cubicBezTo>
                      <a:pt x="1598" y="517"/>
                      <a:pt x="1714" y="402"/>
                      <a:pt x="1714" y="259"/>
                    </a:cubicBezTo>
                    <a:cubicBezTo>
                      <a:pt x="1714" y="116"/>
                      <a:pt x="1598" y="0"/>
                      <a:pt x="1456" y="0"/>
                    </a:cubicBezTo>
                    <a:close/>
                    <a:moveTo>
                      <a:pt x="1514" y="363"/>
                    </a:moveTo>
                    <a:cubicBezTo>
                      <a:pt x="1512" y="401"/>
                      <a:pt x="1512" y="401"/>
                      <a:pt x="1512" y="401"/>
                    </a:cubicBezTo>
                    <a:cubicBezTo>
                      <a:pt x="1512" y="403"/>
                      <a:pt x="1511" y="405"/>
                      <a:pt x="1509" y="407"/>
                    </a:cubicBezTo>
                    <a:cubicBezTo>
                      <a:pt x="1478" y="425"/>
                      <a:pt x="1441" y="427"/>
                      <a:pt x="1425" y="427"/>
                    </a:cubicBezTo>
                    <a:cubicBezTo>
                      <a:pt x="1421" y="427"/>
                      <a:pt x="1418" y="427"/>
                      <a:pt x="1417" y="427"/>
                    </a:cubicBezTo>
                    <a:cubicBezTo>
                      <a:pt x="1414" y="426"/>
                      <a:pt x="1411" y="423"/>
                      <a:pt x="1411" y="419"/>
                    </a:cubicBezTo>
                    <a:cubicBezTo>
                      <a:pt x="1411" y="363"/>
                      <a:pt x="1411" y="363"/>
                      <a:pt x="1411" y="363"/>
                    </a:cubicBezTo>
                    <a:cubicBezTo>
                      <a:pt x="1403" y="363"/>
                      <a:pt x="1392" y="364"/>
                      <a:pt x="1388" y="364"/>
                    </a:cubicBezTo>
                    <a:cubicBezTo>
                      <a:pt x="1358" y="364"/>
                      <a:pt x="1350" y="360"/>
                      <a:pt x="1346" y="356"/>
                    </a:cubicBezTo>
                    <a:cubicBezTo>
                      <a:pt x="1342" y="352"/>
                      <a:pt x="1338" y="344"/>
                      <a:pt x="1339" y="313"/>
                    </a:cubicBezTo>
                    <a:cubicBezTo>
                      <a:pt x="1339" y="304"/>
                      <a:pt x="1339" y="295"/>
                      <a:pt x="1339" y="290"/>
                    </a:cubicBezTo>
                    <a:cubicBezTo>
                      <a:pt x="1320" y="289"/>
                      <a:pt x="1311" y="280"/>
                      <a:pt x="1308" y="274"/>
                    </a:cubicBezTo>
                    <a:cubicBezTo>
                      <a:pt x="1305" y="266"/>
                      <a:pt x="1314" y="253"/>
                      <a:pt x="1321" y="246"/>
                    </a:cubicBezTo>
                    <a:cubicBezTo>
                      <a:pt x="1327" y="240"/>
                      <a:pt x="1332" y="231"/>
                      <a:pt x="1335" y="224"/>
                    </a:cubicBezTo>
                    <a:cubicBezTo>
                      <a:pt x="1337" y="220"/>
                      <a:pt x="1338" y="202"/>
                      <a:pt x="1337" y="191"/>
                    </a:cubicBezTo>
                    <a:cubicBezTo>
                      <a:pt x="1335" y="170"/>
                      <a:pt x="1345" y="157"/>
                      <a:pt x="1348" y="152"/>
                    </a:cubicBezTo>
                    <a:cubicBezTo>
                      <a:pt x="1347" y="149"/>
                      <a:pt x="1345" y="146"/>
                      <a:pt x="1343" y="143"/>
                    </a:cubicBezTo>
                    <a:cubicBezTo>
                      <a:pt x="1339" y="127"/>
                      <a:pt x="1373" y="90"/>
                      <a:pt x="1453" y="90"/>
                    </a:cubicBezTo>
                    <a:cubicBezTo>
                      <a:pt x="1523" y="90"/>
                      <a:pt x="1565" y="128"/>
                      <a:pt x="1582" y="165"/>
                    </a:cubicBezTo>
                    <a:cubicBezTo>
                      <a:pt x="1641" y="286"/>
                      <a:pt x="1563" y="344"/>
                      <a:pt x="1514" y="363"/>
                    </a:cubicBezTo>
                    <a:close/>
                    <a:moveTo>
                      <a:pt x="857" y="669"/>
                    </a:moveTo>
                    <a:cubicBezTo>
                      <a:pt x="821" y="669"/>
                      <a:pt x="791" y="639"/>
                      <a:pt x="791" y="603"/>
                    </a:cubicBezTo>
                    <a:cubicBezTo>
                      <a:pt x="791" y="567"/>
                      <a:pt x="821" y="537"/>
                      <a:pt x="857" y="537"/>
                    </a:cubicBezTo>
                    <a:cubicBezTo>
                      <a:pt x="893" y="537"/>
                      <a:pt x="923" y="567"/>
                      <a:pt x="923" y="603"/>
                    </a:cubicBezTo>
                    <a:cubicBezTo>
                      <a:pt x="923" y="639"/>
                      <a:pt x="893" y="669"/>
                      <a:pt x="857" y="66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26">
                <a:extLst>
                  <a:ext uri="{FF2B5EF4-FFF2-40B4-BE49-F238E27FC236}">
                    <a16:creationId xmlns:a16="http://schemas.microsoft.com/office/drawing/2014/main" id="{FFBE7FA4-D7EB-5B1D-D53E-BADCC5838053}"/>
                  </a:ext>
                </a:extLst>
              </p:cNvPr>
              <p:cNvSpPr>
                <a:spLocks noEditPoints="1"/>
              </p:cNvSpPr>
              <p:nvPr/>
            </p:nvSpPr>
            <p:spPr bwMode="auto">
              <a:xfrm>
                <a:off x="5355525" y="2801969"/>
                <a:ext cx="1522662" cy="1371819"/>
              </a:xfrm>
              <a:custGeom>
                <a:avLst/>
                <a:gdLst>
                  <a:gd name="T0" fmla="*/ 857 w 1714"/>
                  <a:gd name="T1" fmla="*/ 0 h 1542"/>
                  <a:gd name="T2" fmla="*/ 835 w 1714"/>
                  <a:gd name="T3" fmla="*/ 516 h 1542"/>
                  <a:gd name="T4" fmla="*/ 857 w 1714"/>
                  <a:gd name="T5" fmla="*/ 812 h 1542"/>
                  <a:gd name="T6" fmla="*/ 923 w 1714"/>
                  <a:gd name="T7" fmla="*/ 827 h 1542"/>
                  <a:gd name="T8" fmla="*/ 933 w 1714"/>
                  <a:gd name="T9" fmla="*/ 785 h 1542"/>
                  <a:gd name="T10" fmla="*/ 879 w 1714"/>
                  <a:gd name="T11" fmla="*/ 516 h 1542"/>
                  <a:gd name="T12" fmla="*/ 773 w 1714"/>
                  <a:gd name="T13" fmla="*/ 409 h 1542"/>
                  <a:gd name="T14" fmla="*/ 768 w 1714"/>
                  <a:gd name="T15" fmla="*/ 326 h 1542"/>
                  <a:gd name="T16" fmla="*/ 849 w 1714"/>
                  <a:gd name="T17" fmla="*/ 87 h 1542"/>
                  <a:gd name="T18" fmla="*/ 963 w 1714"/>
                  <a:gd name="T19" fmla="*/ 150 h 1542"/>
                  <a:gd name="T20" fmla="*/ 958 w 1714"/>
                  <a:gd name="T21" fmla="*/ 150 h 1542"/>
                  <a:gd name="T22" fmla="*/ 968 w 1714"/>
                  <a:gd name="T23" fmla="*/ 205 h 1542"/>
                  <a:gd name="T24" fmla="*/ 983 w 1714"/>
                  <a:gd name="T25" fmla="*/ 243 h 1542"/>
                  <a:gd name="T26" fmla="*/ 1000 w 1714"/>
                  <a:gd name="T27" fmla="*/ 273 h 1542"/>
                  <a:gd name="T28" fmla="*/ 971 w 1714"/>
                  <a:gd name="T29" fmla="*/ 331 h 1542"/>
                  <a:gd name="T30" fmla="*/ 961 w 1714"/>
                  <a:gd name="T31" fmla="*/ 367 h 1542"/>
                  <a:gd name="T32" fmla="*/ 900 w 1714"/>
                  <a:gd name="T33" fmla="*/ 423 h 1542"/>
                  <a:gd name="T34" fmla="*/ 892 w 1714"/>
                  <a:gd name="T35" fmla="*/ 430 h 1542"/>
                  <a:gd name="T36" fmla="*/ 1456 w 1714"/>
                  <a:gd name="T37" fmla="*/ 1025 h 1542"/>
                  <a:gd name="T38" fmla="*/ 997 w 1714"/>
                  <a:gd name="T39" fmla="*/ 994 h 1542"/>
                  <a:gd name="T40" fmla="*/ 967 w 1714"/>
                  <a:gd name="T41" fmla="*/ 1003 h 1542"/>
                  <a:gd name="T42" fmla="*/ 918 w 1714"/>
                  <a:gd name="T43" fmla="*/ 1077 h 1542"/>
                  <a:gd name="T44" fmla="*/ 993 w 1714"/>
                  <a:gd name="T45" fmla="*/ 1043 h 1542"/>
                  <a:gd name="T46" fmla="*/ 1197 w 1714"/>
                  <a:gd name="T47" fmla="*/ 1283 h 1542"/>
                  <a:gd name="T48" fmla="*/ 1714 w 1714"/>
                  <a:gd name="T49" fmla="*/ 1283 h 1542"/>
                  <a:gd name="T50" fmla="*/ 1545 w 1714"/>
                  <a:gd name="T51" fmla="*/ 1351 h 1542"/>
                  <a:gd name="T52" fmla="*/ 1540 w 1714"/>
                  <a:gd name="T53" fmla="*/ 1434 h 1542"/>
                  <a:gd name="T54" fmla="*/ 1420 w 1714"/>
                  <a:gd name="T55" fmla="*/ 1455 h 1542"/>
                  <a:gd name="T56" fmla="*/ 1413 w 1714"/>
                  <a:gd name="T57" fmla="*/ 1395 h 1542"/>
                  <a:gd name="T58" fmla="*/ 1341 w 1714"/>
                  <a:gd name="T59" fmla="*/ 1358 h 1542"/>
                  <a:gd name="T60" fmla="*/ 1343 w 1714"/>
                  <a:gd name="T61" fmla="*/ 1315 h 1542"/>
                  <a:gd name="T62" fmla="*/ 1327 w 1714"/>
                  <a:gd name="T63" fmla="*/ 1271 h 1542"/>
                  <a:gd name="T64" fmla="*/ 1342 w 1714"/>
                  <a:gd name="T65" fmla="*/ 1243 h 1542"/>
                  <a:gd name="T66" fmla="*/ 1350 w 1714"/>
                  <a:gd name="T67" fmla="*/ 1211 h 1542"/>
                  <a:gd name="T68" fmla="*/ 1350 w 1714"/>
                  <a:gd name="T69" fmla="*/ 1176 h 1542"/>
                  <a:gd name="T70" fmla="*/ 1329 w 1714"/>
                  <a:gd name="T71" fmla="*/ 1131 h 1542"/>
                  <a:gd name="T72" fmla="*/ 1589 w 1714"/>
                  <a:gd name="T73" fmla="*/ 1192 h 1542"/>
                  <a:gd name="T74" fmla="*/ 748 w 1714"/>
                  <a:gd name="T75" fmla="*/ 1006 h 1542"/>
                  <a:gd name="T76" fmla="*/ 730 w 1714"/>
                  <a:gd name="T77" fmla="*/ 939 h 1542"/>
                  <a:gd name="T78" fmla="*/ 686 w 1714"/>
                  <a:gd name="T79" fmla="*/ 939 h 1542"/>
                  <a:gd name="T80" fmla="*/ 471 w 1714"/>
                  <a:gd name="T81" fmla="*/ 1136 h 1542"/>
                  <a:gd name="T82" fmla="*/ 0 w 1714"/>
                  <a:gd name="T83" fmla="*/ 1283 h 1542"/>
                  <a:gd name="T84" fmla="*/ 517 w 1714"/>
                  <a:gd name="T85" fmla="*/ 1283 h 1542"/>
                  <a:gd name="T86" fmla="*/ 739 w 1714"/>
                  <a:gd name="T87" fmla="*/ 1033 h 1542"/>
                  <a:gd name="T88" fmla="*/ 406 w 1714"/>
                  <a:gd name="T89" fmla="*/ 1299 h 1542"/>
                  <a:gd name="T90" fmla="*/ 375 w 1714"/>
                  <a:gd name="T91" fmla="*/ 1337 h 1542"/>
                  <a:gd name="T92" fmla="*/ 326 w 1714"/>
                  <a:gd name="T93" fmla="*/ 1388 h 1542"/>
                  <a:gd name="T94" fmla="*/ 303 w 1714"/>
                  <a:gd name="T95" fmla="*/ 1444 h 1542"/>
                  <a:gd name="T96" fmla="*/ 289 w 1714"/>
                  <a:gd name="T97" fmla="*/ 1452 h 1542"/>
                  <a:gd name="T98" fmla="*/ 202 w 1714"/>
                  <a:gd name="T99" fmla="*/ 1425 h 1542"/>
                  <a:gd name="T100" fmla="*/ 132 w 1714"/>
                  <a:gd name="T101" fmla="*/ 1189 h 1542"/>
                  <a:gd name="T102" fmla="*/ 371 w 1714"/>
                  <a:gd name="T103" fmla="*/ 1168 h 1542"/>
                  <a:gd name="T104" fmla="*/ 377 w 1714"/>
                  <a:gd name="T105" fmla="*/ 1216 h 1542"/>
                  <a:gd name="T106" fmla="*/ 393 w 1714"/>
                  <a:gd name="T107" fmla="*/ 1271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14" h="1542">
                    <a:moveTo>
                      <a:pt x="1116" y="258"/>
                    </a:moveTo>
                    <a:cubicBezTo>
                      <a:pt x="1116" y="115"/>
                      <a:pt x="1000" y="0"/>
                      <a:pt x="857" y="0"/>
                    </a:cubicBezTo>
                    <a:cubicBezTo>
                      <a:pt x="714" y="0"/>
                      <a:pt x="598" y="115"/>
                      <a:pt x="598" y="258"/>
                    </a:cubicBezTo>
                    <a:cubicBezTo>
                      <a:pt x="598" y="394"/>
                      <a:pt x="702" y="505"/>
                      <a:pt x="835" y="516"/>
                    </a:cubicBezTo>
                    <a:cubicBezTo>
                      <a:pt x="835" y="790"/>
                      <a:pt x="835" y="790"/>
                      <a:pt x="835" y="790"/>
                    </a:cubicBezTo>
                    <a:cubicBezTo>
                      <a:pt x="835" y="802"/>
                      <a:pt x="845" y="812"/>
                      <a:pt x="857" y="812"/>
                    </a:cubicBezTo>
                    <a:cubicBezTo>
                      <a:pt x="877" y="812"/>
                      <a:pt x="896" y="816"/>
                      <a:pt x="913" y="825"/>
                    </a:cubicBezTo>
                    <a:cubicBezTo>
                      <a:pt x="916" y="826"/>
                      <a:pt x="920" y="827"/>
                      <a:pt x="923" y="827"/>
                    </a:cubicBezTo>
                    <a:cubicBezTo>
                      <a:pt x="931" y="827"/>
                      <a:pt x="939" y="823"/>
                      <a:pt x="943" y="815"/>
                    </a:cubicBezTo>
                    <a:cubicBezTo>
                      <a:pt x="948" y="804"/>
                      <a:pt x="944" y="791"/>
                      <a:pt x="933" y="785"/>
                    </a:cubicBezTo>
                    <a:cubicBezTo>
                      <a:pt x="916" y="777"/>
                      <a:pt x="898" y="771"/>
                      <a:pt x="879" y="769"/>
                    </a:cubicBezTo>
                    <a:cubicBezTo>
                      <a:pt x="879" y="516"/>
                      <a:pt x="879" y="516"/>
                      <a:pt x="879" y="516"/>
                    </a:cubicBezTo>
                    <a:cubicBezTo>
                      <a:pt x="1012" y="505"/>
                      <a:pt x="1116" y="394"/>
                      <a:pt x="1116" y="258"/>
                    </a:cubicBezTo>
                    <a:close/>
                    <a:moveTo>
                      <a:pt x="773" y="409"/>
                    </a:moveTo>
                    <a:cubicBezTo>
                      <a:pt x="770" y="408"/>
                      <a:pt x="768" y="405"/>
                      <a:pt x="768" y="402"/>
                    </a:cubicBezTo>
                    <a:cubicBezTo>
                      <a:pt x="768" y="326"/>
                      <a:pt x="768" y="326"/>
                      <a:pt x="768" y="326"/>
                    </a:cubicBezTo>
                    <a:cubicBezTo>
                      <a:pt x="743" y="300"/>
                      <a:pt x="692" y="234"/>
                      <a:pt x="723" y="167"/>
                    </a:cubicBezTo>
                    <a:cubicBezTo>
                      <a:pt x="741" y="130"/>
                      <a:pt x="777" y="87"/>
                      <a:pt x="849" y="87"/>
                    </a:cubicBezTo>
                    <a:cubicBezTo>
                      <a:pt x="931" y="87"/>
                      <a:pt x="907" y="108"/>
                      <a:pt x="984" y="106"/>
                    </a:cubicBezTo>
                    <a:cubicBezTo>
                      <a:pt x="992" y="106"/>
                      <a:pt x="967" y="133"/>
                      <a:pt x="963" y="150"/>
                    </a:cubicBezTo>
                    <a:cubicBezTo>
                      <a:pt x="963" y="151"/>
                      <a:pt x="963" y="151"/>
                      <a:pt x="962" y="151"/>
                    </a:cubicBezTo>
                    <a:cubicBezTo>
                      <a:pt x="962" y="151"/>
                      <a:pt x="960" y="150"/>
                      <a:pt x="958" y="150"/>
                    </a:cubicBezTo>
                    <a:cubicBezTo>
                      <a:pt x="959" y="160"/>
                      <a:pt x="961" y="179"/>
                      <a:pt x="963" y="186"/>
                    </a:cubicBezTo>
                    <a:cubicBezTo>
                      <a:pt x="965" y="191"/>
                      <a:pt x="966" y="198"/>
                      <a:pt x="968" y="205"/>
                    </a:cubicBezTo>
                    <a:cubicBezTo>
                      <a:pt x="969" y="210"/>
                      <a:pt x="970" y="215"/>
                      <a:pt x="971" y="218"/>
                    </a:cubicBezTo>
                    <a:cubicBezTo>
                      <a:pt x="975" y="229"/>
                      <a:pt x="979" y="238"/>
                      <a:pt x="983" y="243"/>
                    </a:cubicBezTo>
                    <a:cubicBezTo>
                      <a:pt x="984" y="244"/>
                      <a:pt x="985" y="245"/>
                      <a:pt x="986" y="246"/>
                    </a:cubicBezTo>
                    <a:cubicBezTo>
                      <a:pt x="995" y="255"/>
                      <a:pt x="1003" y="264"/>
                      <a:pt x="1000" y="273"/>
                    </a:cubicBezTo>
                    <a:cubicBezTo>
                      <a:pt x="999" y="277"/>
                      <a:pt x="993" y="289"/>
                      <a:pt x="969" y="290"/>
                    </a:cubicBezTo>
                    <a:cubicBezTo>
                      <a:pt x="971" y="300"/>
                      <a:pt x="972" y="319"/>
                      <a:pt x="971" y="331"/>
                    </a:cubicBezTo>
                    <a:cubicBezTo>
                      <a:pt x="971" y="333"/>
                      <a:pt x="971" y="333"/>
                      <a:pt x="971" y="333"/>
                    </a:cubicBezTo>
                    <a:cubicBezTo>
                      <a:pt x="970" y="352"/>
                      <a:pt x="969" y="362"/>
                      <a:pt x="961" y="367"/>
                    </a:cubicBezTo>
                    <a:cubicBezTo>
                      <a:pt x="954" y="370"/>
                      <a:pt x="931" y="373"/>
                      <a:pt x="900" y="370"/>
                    </a:cubicBezTo>
                    <a:cubicBezTo>
                      <a:pt x="900" y="423"/>
                      <a:pt x="900" y="423"/>
                      <a:pt x="900" y="423"/>
                    </a:cubicBezTo>
                    <a:cubicBezTo>
                      <a:pt x="900" y="427"/>
                      <a:pt x="897" y="430"/>
                      <a:pt x="892" y="430"/>
                    </a:cubicBezTo>
                    <a:cubicBezTo>
                      <a:pt x="892" y="430"/>
                      <a:pt x="892" y="430"/>
                      <a:pt x="892" y="430"/>
                    </a:cubicBezTo>
                    <a:cubicBezTo>
                      <a:pt x="887" y="430"/>
                      <a:pt x="823" y="430"/>
                      <a:pt x="773" y="409"/>
                    </a:cubicBezTo>
                    <a:close/>
                    <a:moveTo>
                      <a:pt x="1456" y="1025"/>
                    </a:moveTo>
                    <a:cubicBezTo>
                      <a:pt x="1367" y="1025"/>
                      <a:pt x="1290" y="1069"/>
                      <a:pt x="1243" y="1136"/>
                    </a:cubicBezTo>
                    <a:cubicBezTo>
                      <a:pt x="997" y="994"/>
                      <a:pt x="997" y="994"/>
                      <a:pt x="997" y="994"/>
                    </a:cubicBezTo>
                    <a:cubicBezTo>
                      <a:pt x="987" y="988"/>
                      <a:pt x="974" y="992"/>
                      <a:pt x="967" y="1002"/>
                    </a:cubicBezTo>
                    <a:cubicBezTo>
                      <a:pt x="967" y="1003"/>
                      <a:pt x="967" y="1003"/>
                      <a:pt x="967" y="1003"/>
                    </a:cubicBezTo>
                    <a:cubicBezTo>
                      <a:pt x="957" y="1021"/>
                      <a:pt x="942" y="1036"/>
                      <a:pt x="925" y="1047"/>
                    </a:cubicBezTo>
                    <a:cubicBezTo>
                      <a:pt x="914" y="1053"/>
                      <a:pt x="911" y="1067"/>
                      <a:pt x="918" y="1077"/>
                    </a:cubicBezTo>
                    <a:cubicBezTo>
                      <a:pt x="924" y="1088"/>
                      <a:pt x="938" y="1091"/>
                      <a:pt x="948" y="1084"/>
                    </a:cubicBezTo>
                    <a:cubicBezTo>
                      <a:pt x="965" y="1073"/>
                      <a:pt x="981" y="1059"/>
                      <a:pt x="993" y="1043"/>
                    </a:cubicBezTo>
                    <a:cubicBezTo>
                      <a:pt x="1221" y="1174"/>
                      <a:pt x="1221" y="1174"/>
                      <a:pt x="1221" y="1174"/>
                    </a:cubicBezTo>
                    <a:cubicBezTo>
                      <a:pt x="1205" y="1207"/>
                      <a:pt x="1197" y="1244"/>
                      <a:pt x="1197" y="1283"/>
                    </a:cubicBezTo>
                    <a:cubicBezTo>
                      <a:pt x="1197" y="1426"/>
                      <a:pt x="1313" y="1542"/>
                      <a:pt x="1456" y="1542"/>
                    </a:cubicBezTo>
                    <a:cubicBezTo>
                      <a:pt x="1598" y="1542"/>
                      <a:pt x="1714" y="1426"/>
                      <a:pt x="1714" y="1283"/>
                    </a:cubicBezTo>
                    <a:cubicBezTo>
                      <a:pt x="1714" y="1140"/>
                      <a:pt x="1598" y="1025"/>
                      <a:pt x="1456" y="1025"/>
                    </a:cubicBezTo>
                    <a:close/>
                    <a:moveTo>
                      <a:pt x="1545" y="1351"/>
                    </a:moveTo>
                    <a:cubicBezTo>
                      <a:pt x="1545" y="1427"/>
                      <a:pt x="1545" y="1427"/>
                      <a:pt x="1545" y="1427"/>
                    </a:cubicBezTo>
                    <a:cubicBezTo>
                      <a:pt x="1545" y="1430"/>
                      <a:pt x="1543" y="1433"/>
                      <a:pt x="1540" y="1434"/>
                    </a:cubicBezTo>
                    <a:cubicBezTo>
                      <a:pt x="1490" y="1455"/>
                      <a:pt x="1425" y="1455"/>
                      <a:pt x="1420" y="1455"/>
                    </a:cubicBezTo>
                    <a:cubicBezTo>
                      <a:pt x="1420" y="1455"/>
                      <a:pt x="1420" y="1455"/>
                      <a:pt x="1420" y="1455"/>
                    </a:cubicBezTo>
                    <a:cubicBezTo>
                      <a:pt x="1416" y="1455"/>
                      <a:pt x="1413" y="1452"/>
                      <a:pt x="1413" y="1448"/>
                    </a:cubicBezTo>
                    <a:cubicBezTo>
                      <a:pt x="1413" y="1395"/>
                      <a:pt x="1413" y="1395"/>
                      <a:pt x="1413" y="1395"/>
                    </a:cubicBezTo>
                    <a:cubicBezTo>
                      <a:pt x="1382" y="1398"/>
                      <a:pt x="1358" y="1395"/>
                      <a:pt x="1351" y="1392"/>
                    </a:cubicBezTo>
                    <a:cubicBezTo>
                      <a:pt x="1343" y="1387"/>
                      <a:pt x="1343" y="1377"/>
                      <a:pt x="1341" y="1358"/>
                    </a:cubicBezTo>
                    <a:cubicBezTo>
                      <a:pt x="1341" y="1356"/>
                      <a:pt x="1341" y="1356"/>
                      <a:pt x="1341" y="1356"/>
                    </a:cubicBezTo>
                    <a:cubicBezTo>
                      <a:pt x="1340" y="1344"/>
                      <a:pt x="1342" y="1325"/>
                      <a:pt x="1343" y="1315"/>
                    </a:cubicBezTo>
                    <a:cubicBezTo>
                      <a:pt x="1320" y="1314"/>
                      <a:pt x="1314" y="1302"/>
                      <a:pt x="1312" y="1298"/>
                    </a:cubicBezTo>
                    <a:cubicBezTo>
                      <a:pt x="1309" y="1289"/>
                      <a:pt x="1318" y="1280"/>
                      <a:pt x="1327" y="1271"/>
                    </a:cubicBezTo>
                    <a:cubicBezTo>
                      <a:pt x="1328" y="1270"/>
                      <a:pt x="1328" y="1269"/>
                      <a:pt x="1329" y="1268"/>
                    </a:cubicBezTo>
                    <a:cubicBezTo>
                      <a:pt x="1333" y="1263"/>
                      <a:pt x="1338" y="1254"/>
                      <a:pt x="1342" y="1243"/>
                    </a:cubicBezTo>
                    <a:cubicBezTo>
                      <a:pt x="1343" y="1240"/>
                      <a:pt x="1344" y="1235"/>
                      <a:pt x="1345" y="1230"/>
                    </a:cubicBezTo>
                    <a:cubicBezTo>
                      <a:pt x="1346" y="1223"/>
                      <a:pt x="1348" y="1216"/>
                      <a:pt x="1350" y="1211"/>
                    </a:cubicBezTo>
                    <a:cubicBezTo>
                      <a:pt x="1352" y="1204"/>
                      <a:pt x="1353" y="1185"/>
                      <a:pt x="1354" y="1175"/>
                    </a:cubicBezTo>
                    <a:cubicBezTo>
                      <a:pt x="1353" y="1175"/>
                      <a:pt x="1351" y="1176"/>
                      <a:pt x="1350" y="1176"/>
                    </a:cubicBezTo>
                    <a:cubicBezTo>
                      <a:pt x="1350" y="1176"/>
                      <a:pt x="1350" y="1176"/>
                      <a:pt x="1349" y="1175"/>
                    </a:cubicBezTo>
                    <a:cubicBezTo>
                      <a:pt x="1345" y="1158"/>
                      <a:pt x="1321" y="1131"/>
                      <a:pt x="1329" y="1131"/>
                    </a:cubicBezTo>
                    <a:cubicBezTo>
                      <a:pt x="1405" y="1133"/>
                      <a:pt x="1381" y="1112"/>
                      <a:pt x="1463" y="1112"/>
                    </a:cubicBezTo>
                    <a:cubicBezTo>
                      <a:pt x="1536" y="1112"/>
                      <a:pt x="1572" y="1155"/>
                      <a:pt x="1589" y="1192"/>
                    </a:cubicBezTo>
                    <a:cubicBezTo>
                      <a:pt x="1621" y="1259"/>
                      <a:pt x="1570" y="1325"/>
                      <a:pt x="1545" y="1351"/>
                    </a:cubicBezTo>
                    <a:close/>
                    <a:moveTo>
                      <a:pt x="748" y="1006"/>
                    </a:moveTo>
                    <a:cubicBezTo>
                      <a:pt x="748" y="1004"/>
                      <a:pt x="747" y="1003"/>
                      <a:pt x="746" y="1002"/>
                    </a:cubicBezTo>
                    <a:cubicBezTo>
                      <a:pt x="735" y="983"/>
                      <a:pt x="730" y="961"/>
                      <a:pt x="730" y="939"/>
                    </a:cubicBezTo>
                    <a:cubicBezTo>
                      <a:pt x="730" y="927"/>
                      <a:pt x="720" y="917"/>
                      <a:pt x="708" y="917"/>
                    </a:cubicBezTo>
                    <a:cubicBezTo>
                      <a:pt x="696" y="917"/>
                      <a:pt x="686" y="927"/>
                      <a:pt x="686" y="939"/>
                    </a:cubicBezTo>
                    <a:cubicBezTo>
                      <a:pt x="686" y="962"/>
                      <a:pt x="690" y="984"/>
                      <a:pt x="699" y="1005"/>
                    </a:cubicBezTo>
                    <a:cubicBezTo>
                      <a:pt x="471" y="1136"/>
                      <a:pt x="471" y="1136"/>
                      <a:pt x="471" y="1136"/>
                    </a:cubicBezTo>
                    <a:cubicBezTo>
                      <a:pt x="424" y="1069"/>
                      <a:pt x="347" y="1025"/>
                      <a:pt x="258" y="1025"/>
                    </a:cubicBezTo>
                    <a:cubicBezTo>
                      <a:pt x="116" y="1025"/>
                      <a:pt x="0" y="1140"/>
                      <a:pt x="0" y="1283"/>
                    </a:cubicBezTo>
                    <a:cubicBezTo>
                      <a:pt x="0" y="1426"/>
                      <a:pt x="116" y="1542"/>
                      <a:pt x="258" y="1542"/>
                    </a:cubicBezTo>
                    <a:cubicBezTo>
                      <a:pt x="401" y="1542"/>
                      <a:pt x="517" y="1426"/>
                      <a:pt x="517" y="1283"/>
                    </a:cubicBezTo>
                    <a:cubicBezTo>
                      <a:pt x="517" y="1244"/>
                      <a:pt x="509" y="1207"/>
                      <a:pt x="493" y="1174"/>
                    </a:cubicBezTo>
                    <a:cubicBezTo>
                      <a:pt x="739" y="1033"/>
                      <a:pt x="739" y="1033"/>
                      <a:pt x="739" y="1033"/>
                    </a:cubicBezTo>
                    <a:cubicBezTo>
                      <a:pt x="748" y="1027"/>
                      <a:pt x="752" y="1016"/>
                      <a:pt x="748" y="1006"/>
                    </a:cubicBezTo>
                    <a:close/>
                    <a:moveTo>
                      <a:pt x="406" y="1299"/>
                    </a:moveTo>
                    <a:cubicBezTo>
                      <a:pt x="403" y="1305"/>
                      <a:pt x="394" y="1314"/>
                      <a:pt x="375" y="1314"/>
                    </a:cubicBezTo>
                    <a:cubicBezTo>
                      <a:pt x="375" y="1320"/>
                      <a:pt x="375" y="1329"/>
                      <a:pt x="375" y="1337"/>
                    </a:cubicBezTo>
                    <a:cubicBezTo>
                      <a:pt x="376" y="1368"/>
                      <a:pt x="372" y="1377"/>
                      <a:pt x="368" y="1381"/>
                    </a:cubicBezTo>
                    <a:cubicBezTo>
                      <a:pt x="364" y="1384"/>
                      <a:pt x="356" y="1389"/>
                      <a:pt x="326" y="1388"/>
                    </a:cubicBezTo>
                    <a:cubicBezTo>
                      <a:pt x="322" y="1388"/>
                      <a:pt x="311" y="1388"/>
                      <a:pt x="303" y="1387"/>
                    </a:cubicBezTo>
                    <a:cubicBezTo>
                      <a:pt x="303" y="1444"/>
                      <a:pt x="303" y="1444"/>
                      <a:pt x="303" y="1444"/>
                    </a:cubicBezTo>
                    <a:cubicBezTo>
                      <a:pt x="303" y="1448"/>
                      <a:pt x="300" y="1451"/>
                      <a:pt x="297" y="1451"/>
                    </a:cubicBezTo>
                    <a:cubicBezTo>
                      <a:pt x="296" y="1451"/>
                      <a:pt x="293" y="1452"/>
                      <a:pt x="289" y="1452"/>
                    </a:cubicBezTo>
                    <a:cubicBezTo>
                      <a:pt x="273" y="1452"/>
                      <a:pt x="236" y="1449"/>
                      <a:pt x="205" y="1431"/>
                    </a:cubicBezTo>
                    <a:cubicBezTo>
                      <a:pt x="203" y="1430"/>
                      <a:pt x="202" y="1428"/>
                      <a:pt x="202" y="1425"/>
                    </a:cubicBezTo>
                    <a:cubicBezTo>
                      <a:pt x="200" y="1388"/>
                      <a:pt x="200" y="1388"/>
                      <a:pt x="200" y="1388"/>
                    </a:cubicBezTo>
                    <a:cubicBezTo>
                      <a:pt x="151" y="1368"/>
                      <a:pt x="73" y="1311"/>
                      <a:pt x="132" y="1189"/>
                    </a:cubicBezTo>
                    <a:cubicBezTo>
                      <a:pt x="149" y="1153"/>
                      <a:pt x="191" y="1115"/>
                      <a:pt x="261" y="1115"/>
                    </a:cubicBezTo>
                    <a:cubicBezTo>
                      <a:pt x="341" y="1115"/>
                      <a:pt x="375" y="1152"/>
                      <a:pt x="371" y="1168"/>
                    </a:cubicBezTo>
                    <a:cubicBezTo>
                      <a:pt x="369" y="1171"/>
                      <a:pt x="367" y="1174"/>
                      <a:pt x="366" y="1177"/>
                    </a:cubicBezTo>
                    <a:cubicBezTo>
                      <a:pt x="369" y="1182"/>
                      <a:pt x="379" y="1195"/>
                      <a:pt x="377" y="1216"/>
                    </a:cubicBezTo>
                    <a:cubicBezTo>
                      <a:pt x="376" y="1226"/>
                      <a:pt x="377" y="1245"/>
                      <a:pt x="379" y="1248"/>
                    </a:cubicBezTo>
                    <a:cubicBezTo>
                      <a:pt x="382" y="1255"/>
                      <a:pt x="387" y="1265"/>
                      <a:pt x="393" y="1271"/>
                    </a:cubicBezTo>
                    <a:cubicBezTo>
                      <a:pt x="400" y="1278"/>
                      <a:pt x="409" y="1291"/>
                      <a:pt x="406" y="1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73" name="Oval 172">
            <a:extLst>
              <a:ext uri="{FF2B5EF4-FFF2-40B4-BE49-F238E27FC236}">
                <a16:creationId xmlns:a16="http://schemas.microsoft.com/office/drawing/2014/main" id="{D5620B60-7810-A5F0-837A-9815CCE9DFC2}"/>
              </a:ext>
            </a:extLst>
          </p:cNvPr>
          <p:cNvSpPr>
            <a:spLocks noChangeAspect="1"/>
          </p:cNvSpPr>
          <p:nvPr/>
        </p:nvSpPr>
        <p:spPr>
          <a:xfrm>
            <a:off x="10069818" y="2440761"/>
            <a:ext cx="836819" cy="836494"/>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grpSp>
        <p:nvGrpSpPr>
          <p:cNvPr id="205" name="bcgIcons_Flexed muscle ">
            <a:extLst>
              <a:ext uri="{FF2B5EF4-FFF2-40B4-BE49-F238E27FC236}">
                <a16:creationId xmlns:a16="http://schemas.microsoft.com/office/drawing/2014/main" id="{FCA52DE0-5A7A-E89E-4D01-845C904692CF}"/>
              </a:ext>
            </a:extLst>
          </p:cNvPr>
          <p:cNvGrpSpPr>
            <a:grpSpLocks noChangeAspect="1"/>
          </p:cNvGrpSpPr>
          <p:nvPr/>
        </p:nvGrpSpPr>
        <p:grpSpPr>
          <a:xfrm>
            <a:off x="10213845" y="2584627"/>
            <a:ext cx="548763" cy="548763"/>
            <a:chOff x="5273675" y="2606675"/>
            <a:chExt cx="1644650" cy="1644650"/>
          </a:xfrm>
        </p:grpSpPr>
        <p:sp>
          <p:nvSpPr>
            <p:cNvPr id="206" name="AutoShape 121">
              <a:extLst>
                <a:ext uri="{FF2B5EF4-FFF2-40B4-BE49-F238E27FC236}">
                  <a16:creationId xmlns:a16="http://schemas.microsoft.com/office/drawing/2014/main" id="{DCF20F43-E21C-5B6D-8B9C-F0C323FE6734}"/>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07" name="Group 206">
              <a:extLst>
                <a:ext uri="{FF2B5EF4-FFF2-40B4-BE49-F238E27FC236}">
                  <a16:creationId xmlns:a16="http://schemas.microsoft.com/office/drawing/2014/main" id="{99EBAB4C-413B-C609-AB59-57F9CD56DDCD}"/>
                </a:ext>
              </a:extLst>
            </p:cNvPr>
            <p:cNvGrpSpPr/>
            <p:nvPr/>
          </p:nvGrpSpPr>
          <p:grpSpPr>
            <a:xfrm>
              <a:off x="5613400" y="2879725"/>
              <a:ext cx="962025" cy="1096963"/>
              <a:chOff x="5613400" y="2879725"/>
              <a:chExt cx="962025" cy="1096963"/>
            </a:xfrm>
          </p:grpSpPr>
          <p:sp>
            <p:nvSpPr>
              <p:cNvPr id="208" name="Freeform 123">
                <a:extLst>
                  <a:ext uri="{FF2B5EF4-FFF2-40B4-BE49-F238E27FC236}">
                    <a16:creationId xmlns:a16="http://schemas.microsoft.com/office/drawing/2014/main" id="{E6F9F0BD-C22A-3FE5-2813-8A766173B471}"/>
                  </a:ext>
                </a:extLst>
              </p:cNvPr>
              <p:cNvSpPr>
                <a:spLocks noEditPoints="1"/>
              </p:cNvSpPr>
              <p:nvPr/>
            </p:nvSpPr>
            <p:spPr bwMode="auto">
              <a:xfrm>
                <a:off x="5613400" y="2879725"/>
                <a:ext cx="962025" cy="1096963"/>
              </a:xfrm>
              <a:custGeom>
                <a:avLst/>
                <a:gdLst>
                  <a:gd name="T0" fmla="*/ 435 w 1346"/>
                  <a:gd name="T1" fmla="*/ 61 h 1536"/>
                  <a:gd name="T2" fmla="*/ 236 w 1346"/>
                  <a:gd name="T3" fmla="*/ 156 h 1536"/>
                  <a:gd name="T4" fmla="*/ 165 w 1346"/>
                  <a:gd name="T5" fmla="*/ 345 h 1536"/>
                  <a:gd name="T6" fmla="*/ 65 w 1346"/>
                  <a:gd name="T7" fmla="*/ 922 h 1536"/>
                  <a:gd name="T8" fmla="*/ 118 w 1346"/>
                  <a:gd name="T9" fmla="*/ 1343 h 1536"/>
                  <a:gd name="T10" fmla="*/ 225 w 1346"/>
                  <a:gd name="T11" fmla="*/ 1445 h 1536"/>
                  <a:gd name="T12" fmla="*/ 252 w 1346"/>
                  <a:gd name="T13" fmla="*/ 1446 h 1536"/>
                  <a:gd name="T14" fmla="*/ 318 w 1346"/>
                  <a:gd name="T15" fmla="*/ 1441 h 1536"/>
                  <a:gd name="T16" fmla="*/ 480 w 1346"/>
                  <a:gd name="T17" fmla="*/ 1465 h 1536"/>
                  <a:gd name="T18" fmla="*/ 690 w 1346"/>
                  <a:gd name="T19" fmla="*/ 1493 h 1536"/>
                  <a:gd name="T20" fmla="*/ 971 w 1346"/>
                  <a:gd name="T21" fmla="*/ 1449 h 1536"/>
                  <a:gd name="T22" fmla="*/ 1128 w 1346"/>
                  <a:gd name="T23" fmla="*/ 1416 h 1536"/>
                  <a:gd name="T24" fmla="*/ 1233 w 1346"/>
                  <a:gd name="T25" fmla="*/ 1403 h 1536"/>
                  <a:gd name="T26" fmla="*/ 1287 w 1346"/>
                  <a:gd name="T27" fmla="*/ 1388 h 1536"/>
                  <a:gd name="T28" fmla="*/ 1302 w 1346"/>
                  <a:gd name="T29" fmla="*/ 846 h 1536"/>
                  <a:gd name="T30" fmla="*/ 1156 w 1346"/>
                  <a:gd name="T31" fmla="*/ 752 h 1536"/>
                  <a:gd name="T32" fmla="*/ 965 w 1346"/>
                  <a:gd name="T33" fmla="*/ 862 h 1536"/>
                  <a:gd name="T34" fmla="*/ 628 w 1346"/>
                  <a:gd name="T35" fmla="*/ 875 h 1536"/>
                  <a:gd name="T36" fmla="*/ 510 w 1346"/>
                  <a:gd name="T37" fmla="*/ 715 h 1536"/>
                  <a:gd name="T38" fmla="*/ 459 w 1346"/>
                  <a:gd name="T39" fmla="*/ 639 h 1536"/>
                  <a:gd name="T40" fmla="*/ 455 w 1346"/>
                  <a:gd name="T41" fmla="*/ 412 h 1536"/>
                  <a:gd name="T42" fmla="*/ 510 w 1346"/>
                  <a:gd name="T43" fmla="*/ 400 h 1536"/>
                  <a:gd name="T44" fmla="*/ 579 w 1346"/>
                  <a:gd name="T45" fmla="*/ 409 h 1536"/>
                  <a:gd name="T46" fmla="*/ 676 w 1346"/>
                  <a:gd name="T47" fmla="*/ 316 h 1536"/>
                  <a:gd name="T48" fmla="*/ 695 w 1346"/>
                  <a:gd name="T49" fmla="*/ 278 h 1536"/>
                  <a:gd name="T50" fmla="*/ 624 w 1346"/>
                  <a:gd name="T51" fmla="*/ 112 h 1536"/>
                  <a:gd name="T52" fmla="*/ 497 w 1346"/>
                  <a:gd name="T53" fmla="*/ 43 h 1536"/>
                  <a:gd name="T54" fmla="*/ 615 w 1346"/>
                  <a:gd name="T55" fmla="*/ 50 h 1536"/>
                  <a:gd name="T56" fmla="*/ 718 w 1346"/>
                  <a:gd name="T57" fmla="*/ 135 h 1536"/>
                  <a:gd name="T58" fmla="*/ 727 w 1346"/>
                  <a:gd name="T59" fmla="*/ 307 h 1536"/>
                  <a:gd name="T60" fmla="*/ 696 w 1346"/>
                  <a:gd name="T61" fmla="*/ 393 h 1536"/>
                  <a:gd name="T62" fmla="*/ 553 w 1346"/>
                  <a:gd name="T63" fmla="*/ 449 h 1536"/>
                  <a:gd name="T64" fmla="*/ 497 w 1346"/>
                  <a:gd name="T65" fmla="*/ 444 h 1536"/>
                  <a:gd name="T66" fmla="*/ 495 w 1346"/>
                  <a:gd name="T67" fmla="*/ 615 h 1536"/>
                  <a:gd name="T68" fmla="*/ 542 w 1346"/>
                  <a:gd name="T69" fmla="*/ 687 h 1536"/>
                  <a:gd name="T70" fmla="*/ 808 w 1346"/>
                  <a:gd name="T71" fmla="*/ 796 h 1536"/>
                  <a:gd name="T72" fmla="*/ 948 w 1346"/>
                  <a:gd name="T73" fmla="*/ 809 h 1536"/>
                  <a:gd name="T74" fmla="*/ 1288 w 1346"/>
                  <a:gd name="T75" fmla="*/ 744 h 1536"/>
                  <a:gd name="T76" fmla="*/ 1346 w 1346"/>
                  <a:gd name="T77" fmla="*/ 1342 h 1536"/>
                  <a:gd name="T78" fmla="*/ 1247 w 1346"/>
                  <a:gd name="T79" fmla="*/ 1446 h 1536"/>
                  <a:gd name="T80" fmla="*/ 1214 w 1346"/>
                  <a:gd name="T81" fmla="*/ 1444 h 1536"/>
                  <a:gd name="T82" fmla="*/ 1088 w 1346"/>
                  <a:gd name="T83" fmla="*/ 1469 h 1536"/>
                  <a:gd name="T84" fmla="*/ 745 w 1346"/>
                  <a:gd name="T85" fmla="*/ 1533 h 1536"/>
                  <a:gd name="T86" fmla="*/ 513 w 1346"/>
                  <a:gd name="T87" fmla="*/ 1514 h 1536"/>
                  <a:gd name="T88" fmla="*/ 430 w 1346"/>
                  <a:gd name="T89" fmla="*/ 1499 h 1536"/>
                  <a:gd name="T90" fmla="*/ 282 w 1346"/>
                  <a:gd name="T91" fmla="*/ 1487 h 1536"/>
                  <a:gd name="T92" fmla="*/ 229 w 1346"/>
                  <a:gd name="T93" fmla="*/ 1488 h 1536"/>
                  <a:gd name="T94" fmla="*/ 115 w 1346"/>
                  <a:gd name="T95" fmla="*/ 1451 h 1536"/>
                  <a:gd name="T96" fmla="*/ 54 w 1346"/>
                  <a:gd name="T97" fmla="*/ 1259 h 1536"/>
                  <a:gd name="T98" fmla="*/ 24 w 1346"/>
                  <a:gd name="T99" fmla="*/ 912 h 1536"/>
                  <a:gd name="T100" fmla="*/ 122 w 1346"/>
                  <a:gd name="T101" fmla="*/ 338 h 1536"/>
                  <a:gd name="T102" fmla="*/ 203 w 1346"/>
                  <a:gd name="T103" fmla="*/ 128 h 1536"/>
                  <a:gd name="T104" fmla="*/ 414 w 1346"/>
                  <a:gd name="T105" fmla="*/ 23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6" h="1536">
                    <a:moveTo>
                      <a:pt x="497" y="43"/>
                    </a:moveTo>
                    <a:cubicBezTo>
                      <a:pt x="476" y="43"/>
                      <a:pt x="456" y="49"/>
                      <a:pt x="435" y="61"/>
                    </a:cubicBezTo>
                    <a:cubicBezTo>
                      <a:pt x="419" y="69"/>
                      <a:pt x="399" y="76"/>
                      <a:pt x="373" y="81"/>
                    </a:cubicBezTo>
                    <a:cubicBezTo>
                      <a:pt x="316" y="91"/>
                      <a:pt x="270" y="116"/>
                      <a:pt x="236" y="156"/>
                    </a:cubicBezTo>
                    <a:cubicBezTo>
                      <a:pt x="207" y="190"/>
                      <a:pt x="187" y="234"/>
                      <a:pt x="175" y="291"/>
                    </a:cubicBezTo>
                    <a:cubicBezTo>
                      <a:pt x="171" y="311"/>
                      <a:pt x="168" y="329"/>
                      <a:pt x="165" y="345"/>
                    </a:cubicBezTo>
                    <a:cubicBezTo>
                      <a:pt x="153" y="414"/>
                      <a:pt x="142" y="483"/>
                      <a:pt x="132" y="549"/>
                    </a:cubicBezTo>
                    <a:cubicBezTo>
                      <a:pt x="114" y="672"/>
                      <a:pt x="95" y="800"/>
                      <a:pt x="65" y="922"/>
                    </a:cubicBezTo>
                    <a:cubicBezTo>
                      <a:pt x="40" y="1024"/>
                      <a:pt x="26" y="1133"/>
                      <a:pt x="90" y="1236"/>
                    </a:cubicBezTo>
                    <a:cubicBezTo>
                      <a:pt x="110" y="1266"/>
                      <a:pt x="115" y="1300"/>
                      <a:pt x="118" y="1343"/>
                    </a:cubicBezTo>
                    <a:cubicBezTo>
                      <a:pt x="121" y="1374"/>
                      <a:pt x="124" y="1401"/>
                      <a:pt x="146" y="1421"/>
                    </a:cubicBezTo>
                    <a:cubicBezTo>
                      <a:pt x="167" y="1441"/>
                      <a:pt x="194" y="1444"/>
                      <a:pt x="225" y="1445"/>
                    </a:cubicBezTo>
                    <a:cubicBezTo>
                      <a:pt x="227" y="1445"/>
                      <a:pt x="229" y="1445"/>
                      <a:pt x="232" y="1446"/>
                    </a:cubicBezTo>
                    <a:cubicBezTo>
                      <a:pt x="238" y="1446"/>
                      <a:pt x="245" y="1446"/>
                      <a:pt x="252" y="1446"/>
                    </a:cubicBezTo>
                    <a:cubicBezTo>
                      <a:pt x="260" y="1446"/>
                      <a:pt x="267" y="1446"/>
                      <a:pt x="274" y="1445"/>
                    </a:cubicBezTo>
                    <a:cubicBezTo>
                      <a:pt x="288" y="1442"/>
                      <a:pt x="303" y="1441"/>
                      <a:pt x="318" y="1441"/>
                    </a:cubicBezTo>
                    <a:cubicBezTo>
                      <a:pt x="357" y="1441"/>
                      <a:pt x="397" y="1449"/>
                      <a:pt x="438" y="1457"/>
                    </a:cubicBezTo>
                    <a:cubicBezTo>
                      <a:pt x="452" y="1459"/>
                      <a:pt x="466" y="1462"/>
                      <a:pt x="480" y="1465"/>
                    </a:cubicBezTo>
                    <a:cubicBezTo>
                      <a:pt x="494" y="1467"/>
                      <a:pt x="508" y="1470"/>
                      <a:pt x="521" y="1472"/>
                    </a:cubicBezTo>
                    <a:cubicBezTo>
                      <a:pt x="575" y="1482"/>
                      <a:pt x="631" y="1493"/>
                      <a:pt x="690" y="1493"/>
                    </a:cubicBezTo>
                    <a:cubicBezTo>
                      <a:pt x="707" y="1493"/>
                      <a:pt x="724" y="1492"/>
                      <a:pt x="740" y="1490"/>
                    </a:cubicBezTo>
                    <a:cubicBezTo>
                      <a:pt x="819" y="1481"/>
                      <a:pt x="896" y="1465"/>
                      <a:pt x="971" y="1449"/>
                    </a:cubicBezTo>
                    <a:cubicBezTo>
                      <a:pt x="1007" y="1441"/>
                      <a:pt x="1043" y="1434"/>
                      <a:pt x="1080" y="1427"/>
                    </a:cubicBezTo>
                    <a:cubicBezTo>
                      <a:pt x="1097" y="1424"/>
                      <a:pt x="1113" y="1420"/>
                      <a:pt x="1128" y="1416"/>
                    </a:cubicBezTo>
                    <a:cubicBezTo>
                      <a:pt x="1158" y="1408"/>
                      <a:pt x="1187" y="1401"/>
                      <a:pt x="1214" y="1401"/>
                    </a:cubicBezTo>
                    <a:cubicBezTo>
                      <a:pt x="1220" y="1401"/>
                      <a:pt x="1227" y="1402"/>
                      <a:pt x="1233" y="1403"/>
                    </a:cubicBezTo>
                    <a:cubicBezTo>
                      <a:pt x="1238" y="1403"/>
                      <a:pt x="1243" y="1404"/>
                      <a:pt x="1247" y="1404"/>
                    </a:cubicBezTo>
                    <a:cubicBezTo>
                      <a:pt x="1268" y="1404"/>
                      <a:pt x="1280" y="1395"/>
                      <a:pt x="1287" y="1388"/>
                    </a:cubicBezTo>
                    <a:cubicBezTo>
                      <a:pt x="1303" y="1372"/>
                      <a:pt x="1303" y="1352"/>
                      <a:pt x="1303" y="1342"/>
                    </a:cubicBezTo>
                    <a:cubicBezTo>
                      <a:pt x="1302" y="1173"/>
                      <a:pt x="1302" y="1003"/>
                      <a:pt x="1302" y="846"/>
                    </a:cubicBezTo>
                    <a:cubicBezTo>
                      <a:pt x="1302" y="835"/>
                      <a:pt x="1302" y="801"/>
                      <a:pt x="1267" y="782"/>
                    </a:cubicBezTo>
                    <a:cubicBezTo>
                      <a:pt x="1233" y="762"/>
                      <a:pt x="1194" y="752"/>
                      <a:pt x="1156" y="752"/>
                    </a:cubicBezTo>
                    <a:cubicBezTo>
                      <a:pt x="1089" y="752"/>
                      <a:pt x="1024" y="783"/>
                      <a:pt x="981" y="836"/>
                    </a:cubicBezTo>
                    <a:cubicBezTo>
                      <a:pt x="976" y="842"/>
                      <a:pt x="969" y="851"/>
                      <a:pt x="965" y="862"/>
                    </a:cubicBezTo>
                    <a:cubicBezTo>
                      <a:pt x="914" y="847"/>
                      <a:pt x="860" y="838"/>
                      <a:pt x="808" y="838"/>
                    </a:cubicBezTo>
                    <a:cubicBezTo>
                      <a:pt x="743" y="838"/>
                      <a:pt x="683" y="851"/>
                      <a:pt x="628" y="875"/>
                    </a:cubicBezTo>
                    <a:cubicBezTo>
                      <a:pt x="611" y="882"/>
                      <a:pt x="595" y="891"/>
                      <a:pt x="580" y="900"/>
                    </a:cubicBezTo>
                    <a:cubicBezTo>
                      <a:pt x="574" y="837"/>
                      <a:pt x="559" y="771"/>
                      <a:pt x="510" y="715"/>
                    </a:cubicBezTo>
                    <a:cubicBezTo>
                      <a:pt x="498" y="701"/>
                      <a:pt x="488" y="685"/>
                      <a:pt x="477" y="667"/>
                    </a:cubicBezTo>
                    <a:cubicBezTo>
                      <a:pt x="471" y="658"/>
                      <a:pt x="466" y="648"/>
                      <a:pt x="459" y="639"/>
                    </a:cubicBezTo>
                    <a:cubicBezTo>
                      <a:pt x="447" y="620"/>
                      <a:pt x="442" y="599"/>
                      <a:pt x="445" y="575"/>
                    </a:cubicBezTo>
                    <a:cubicBezTo>
                      <a:pt x="451" y="524"/>
                      <a:pt x="454" y="471"/>
                      <a:pt x="455" y="412"/>
                    </a:cubicBezTo>
                    <a:cubicBezTo>
                      <a:pt x="460" y="411"/>
                      <a:pt x="466" y="409"/>
                      <a:pt x="471" y="407"/>
                    </a:cubicBezTo>
                    <a:cubicBezTo>
                      <a:pt x="483" y="402"/>
                      <a:pt x="496" y="400"/>
                      <a:pt x="510" y="400"/>
                    </a:cubicBezTo>
                    <a:cubicBezTo>
                      <a:pt x="525" y="400"/>
                      <a:pt x="541" y="402"/>
                      <a:pt x="564" y="407"/>
                    </a:cubicBezTo>
                    <a:cubicBezTo>
                      <a:pt x="568" y="409"/>
                      <a:pt x="573" y="409"/>
                      <a:pt x="579" y="409"/>
                    </a:cubicBezTo>
                    <a:cubicBezTo>
                      <a:pt x="610" y="409"/>
                      <a:pt x="645" y="387"/>
                      <a:pt x="662" y="366"/>
                    </a:cubicBezTo>
                    <a:cubicBezTo>
                      <a:pt x="680" y="345"/>
                      <a:pt x="678" y="325"/>
                      <a:pt x="676" y="316"/>
                    </a:cubicBezTo>
                    <a:cubicBezTo>
                      <a:pt x="674" y="306"/>
                      <a:pt x="677" y="301"/>
                      <a:pt x="693" y="280"/>
                    </a:cubicBezTo>
                    <a:cubicBezTo>
                      <a:pt x="693" y="280"/>
                      <a:pt x="693" y="280"/>
                      <a:pt x="695" y="278"/>
                    </a:cubicBezTo>
                    <a:cubicBezTo>
                      <a:pt x="725" y="241"/>
                      <a:pt x="722" y="199"/>
                      <a:pt x="688" y="165"/>
                    </a:cubicBezTo>
                    <a:cubicBezTo>
                      <a:pt x="667" y="145"/>
                      <a:pt x="645" y="128"/>
                      <a:pt x="624" y="112"/>
                    </a:cubicBezTo>
                    <a:cubicBezTo>
                      <a:pt x="611" y="102"/>
                      <a:pt x="599" y="92"/>
                      <a:pt x="587" y="82"/>
                    </a:cubicBezTo>
                    <a:cubicBezTo>
                      <a:pt x="568" y="65"/>
                      <a:pt x="537" y="43"/>
                      <a:pt x="497" y="43"/>
                    </a:cubicBezTo>
                    <a:close/>
                    <a:moveTo>
                      <a:pt x="497" y="0"/>
                    </a:moveTo>
                    <a:cubicBezTo>
                      <a:pt x="558" y="0"/>
                      <a:pt x="601" y="38"/>
                      <a:pt x="615" y="50"/>
                    </a:cubicBezTo>
                    <a:cubicBezTo>
                      <a:pt x="626" y="59"/>
                      <a:pt x="638" y="68"/>
                      <a:pt x="650" y="78"/>
                    </a:cubicBezTo>
                    <a:cubicBezTo>
                      <a:pt x="672" y="95"/>
                      <a:pt x="696" y="113"/>
                      <a:pt x="718" y="135"/>
                    </a:cubicBezTo>
                    <a:cubicBezTo>
                      <a:pt x="768" y="185"/>
                      <a:pt x="772" y="250"/>
                      <a:pt x="728" y="305"/>
                    </a:cubicBezTo>
                    <a:cubicBezTo>
                      <a:pt x="728" y="305"/>
                      <a:pt x="728" y="305"/>
                      <a:pt x="727" y="307"/>
                    </a:cubicBezTo>
                    <a:cubicBezTo>
                      <a:pt x="723" y="311"/>
                      <a:pt x="721" y="314"/>
                      <a:pt x="719" y="316"/>
                    </a:cubicBezTo>
                    <a:cubicBezTo>
                      <a:pt x="722" y="335"/>
                      <a:pt x="720" y="363"/>
                      <a:pt x="696" y="393"/>
                    </a:cubicBezTo>
                    <a:cubicBezTo>
                      <a:pt x="672" y="422"/>
                      <a:pt x="625" y="452"/>
                      <a:pt x="579" y="452"/>
                    </a:cubicBezTo>
                    <a:cubicBezTo>
                      <a:pt x="570" y="452"/>
                      <a:pt x="562" y="451"/>
                      <a:pt x="553" y="449"/>
                    </a:cubicBezTo>
                    <a:cubicBezTo>
                      <a:pt x="535" y="444"/>
                      <a:pt x="521" y="442"/>
                      <a:pt x="510" y="442"/>
                    </a:cubicBezTo>
                    <a:cubicBezTo>
                      <a:pt x="505" y="442"/>
                      <a:pt x="501" y="443"/>
                      <a:pt x="497" y="444"/>
                    </a:cubicBezTo>
                    <a:cubicBezTo>
                      <a:pt x="496" y="492"/>
                      <a:pt x="493" y="537"/>
                      <a:pt x="488" y="580"/>
                    </a:cubicBezTo>
                    <a:cubicBezTo>
                      <a:pt x="486" y="594"/>
                      <a:pt x="488" y="605"/>
                      <a:pt x="495" y="615"/>
                    </a:cubicBezTo>
                    <a:cubicBezTo>
                      <a:pt x="502" y="625"/>
                      <a:pt x="508" y="635"/>
                      <a:pt x="514" y="645"/>
                    </a:cubicBezTo>
                    <a:cubicBezTo>
                      <a:pt x="523" y="661"/>
                      <a:pt x="533" y="676"/>
                      <a:pt x="542" y="687"/>
                    </a:cubicBezTo>
                    <a:cubicBezTo>
                      <a:pt x="583" y="734"/>
                      <a:pt x="603" y="786"/>
                      <a:pt x="614" y="835"/>
                    </a:cubicBezTo>
                    <a:cubicBezTo>
                      <a:pt x="672" y="809"/>
                      <a:pt x="738" y="796"/>
                      <a:pt x="808" y="796"/>
                    </a:cubicBezTo>
                    <a:cubicBezTo>
                      <a:pt x="853" y="796"/>
                      <a:pt x="900" y="801"/>
                      <a:pt x="945" y="812"/>
                    </a:cubicBezTo>
                    <a:cubicBezTo>
                      <a:pt x="946" y="811"/>
                      <a:pt x="947" y="810"/>
                      <a:pt x="948" y="809"/>
                    </a:cubicBezTo>
                    <a:cubicBezTo>
                      <a:pt x="1000" y="746"/>
                      <a:pt x="1076" y="709"/>
                      <a:pt x="1156" y="709"/>
                    </a:cubicBezTo>
                    <a:cubicBezTo>
                      <a:pt x="1202" y="709"/>
                      <a:pt x="1247" y="721"/>
                      <a:pt x="1288" y="744"/>
                    </a:cubicBezTo>
                    <a:cubicBezTo>
                      <a:pt x="1314" y="759"/>
                      <a:pt x="1345" y="788"/>
                      <a:pt x="1345" y="846"/>
                    </a:cubicBezTo>
                    <a:cubicBezTo>
                      <a:pt x="1345" y="1003"/>
                      <a:pt x="1345" y="1173"/>
                      <a:pt x="1346" y="1342"/>
                    </a:cubicBezTo>
                    <a:cubicBezTo>
                      <a:pt x="1346" y="1355"/>
                      <a:pt x="1346" y="1390"/>
                      <a:pt x="1317" y="1419"/>
                    </a:cubicBezTo>
                    <a:cubicBezTo>
                      <a:pt x="1299" y="1437"/>
                      <a:pt x="1275" y="1446"/>
                      <a:pt x="1247" y="1446"/>
                    </a:cubicBezTo>
                    <a:cubicBezTo>
                      <a:pt x="1241" y="1446"/>
                      <a:pt x="1234" y="1446"/>
                      <a:pt x="1227" y="1445"/>
                    </a:cubicBezTo>
                    <a:cubicBezTo>
                      <a:pt x="1223" y="1444"/>
                      <a:pt x="1218" y="1444"/>
                      <a:pt x="1214" y="1444"/>
                    </a:cubicBezTo>
                    <a:cubicBezTo>
                      <a:pt x="1192" y="1444"/>
                      <a:pt x="1166" y="1451"/>
                      <a:pt x="1139" y="1457"/>
                    </a:cubicBezTo>
                    <a:cubicBezTo>
                      <a:pt x="1123" y="1461"/>
                      <a:pt x="1106" y="1465"/>
                      <a:pt x="1088" y="1469"/>
                    </a:cubicBezTo>
                    <a:cubicBezTo>
                      <a:pt x="1053" y="1475"/>
                      <a:pt x="1016" y="1483"/>
                      <a:pt x="981" y="1491"/>
                    </a:cubicBezTo>
                    <a:cubicBezTo>
                      <a:pt x="904" y="1507"/>
                      <a:pt x="826" y="1523"/>
                      <a:pt x="745" y="1533"/>
                    </a:cubicBezTo>
                    <a:cubicBezTo>
                      <a:pt x="727" y="1535"/>
                      <a:pt x="709" y="1536"/>
                      <a:pt x="690" y="1536"/>
                    </a:cubicBezTo>
                    <a:cubicBezTo>
                      <a:pt x="627" y="1536"/>
                      <a:pt x="569" y="1525"/>
                      <a:pt x="513" y="1514"/>
                    </a:cubicBezTo>
                    <a:cubicBezTo>
                      <a:pt x="500" y="1512"/>
                      <a:pt x="486" y="1509"/>
                      <a:pt x="473" y="1507"/>
                    </a:cubicBezTo>
                    <a:cubicBezTo>
                      <a:pt x="458" y="1504"/>
                      <a:pt x="444" y="1501"/>
                      <a:pt x="430" y="1499"/>
                    </a:cubicBezTo>
                    <a:cubicBezTo>
                      <a:pt x="390" y="1491"/>
                      <a:pt x="353" y="1484"/>
                      <a:pt x="318" y="1484"/>
                    </a:cubicBezTo>
                    <a:cubicBezTo>
                      <a:pt x="305" y="1484"/>
                      <a:pt x="293" y="1485"/>
                      <a:pt x="282" y="1487"/>
                    </a:cubicBezTo>
                    <a:cubicBezTo>
                      <a:pt x="272" y="1488"/>
                      <a:pt x="263" y="1489"/>
                      <a:pt x="252" y="1489"/>
                    </a:cubicBezTo>
                    <a:cubicBezTo>
                      <a:pt x="243" y="1489"/>
                      <a:pt x="235" y="1489"/>
                      <a:pt x="229" y="1488"/>
                    </a:cubicBezTo>
                    <a:cubicBezTo>
                      <a:pt x="227" y="1488"/>
                      <a:pt x="225" y="1488"/>
                      <a:pt x="223" y="1488"/>
                    </a:cubicBezTo>
                    <a:cubicBezTo>
                      <a:pt x="193" y="1486"/>
                      <a:pt x="149" y="1484"/>
                      <a:pt x="115" y="1451"/>
                    </a:cubicBezTo>
                    <a:cubicBezTo>
                      <a:pt x="81" y="1418"/>
                      <a:pt x="78" y="1375"/>
                      <a:pt x="76" y="1346"/>
                    </a:cubicBezTo>
                    <a:cubicBezTo>
                      <a:pt x="73" y="1310"/>
                      <a:pt x="69" y="1281"/>
                      <a:pt x="54" y="1259"/>
                    </a:cubicBezTo>
                    <a:cubicBezTo>
                      <a:pt x="21" y="1205"/>
                      <a:pt x="3" y="1146"/>
                      <a:pt x="2" y="1080"/>
                    </a:cubicBezTo>
                    <a:cubicBezTo>
                      <a:pt x="0" y="1018"/>
                      <a:pt x="13" y="958"/>
                      <a:pt x="24" y="912"/>
                    </a:cubicBezTo>
                    <a:cubicBezTo>
                      <a:pt x="53" y="791"/>
                      <a:pt x="72" y="665"/>
                      <a:pt x="90" y="543"/>
                    </a:cubicBezTo>
                    <a:cubicBezTo>
                      <a:pt x="100" y="476"/>
                      <a:pt x="110" y="407"/>
                      <a:pt x="122" y="338"/>
                    </a:cubicBezTo>
                    <a:cubicBezTo>
                      <a:pt x="125" y="321"/>
                      <a:pt x="128" y="303"/>
                      <a:pt x="133" y="282"/>
                    </a:cubicBezTo>
                    <a:cubicBezTo>
                      <a:pt x="146" y="218"/>
                      <a:pt x="169" y="168"/>
                      <a:pt x="203" y="128"/>
                    </a:cubicBezTo>
                    <a:cubicBezTo>
                      <a:pt x="244" y="81"/>
                      <a:pt x="298" y="51"/>
                      <a:pt x="365" y="38"/>
                    </a:cubicBezTo>
                    <a:cubicBezTo>
                      <a:pt x="386" y="35"/>
                      <a:pt x="403" y="29"/>
                      <a:pt x="414" y="23"/>
                    </a:cubicBezTo>
                    <a:cubicBezTo>
                      <a:pt x="441" y="8"/>
                      <a:pt x="469" y="0"/>
                      <a:pt x="49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Freeform 124">
                <a:extLst>
                  <a:ext uri="{FF2B5EF4-FFF2-40B4-BE49-F238E27FC236}">
                    <a16:creationId xmlns:a16="http://schemas.microsoft.com/office/drawing/2014/main" id="{8BAC6F44-2FCE-BDE4-59FA-C759F6B94023}"/>
                  </a:ext>
                </a:extLst>
              </p:cNvPr>
              <p:cNvSpPr>
                <a:spLocks/>
              </p:cNvSpPr>
              <p:nvPr/>
            </p:nvSpPr>
            <p:spPr bwMode="auto">
              <a:xfrm>
                <a:off x="5664200" y="2935288"/>
                <a:ext cx="849313" cy="982663"/>
              </a:xfrm>
              <a:custGeom>
                <a:avLst/>
                <a:gdLst>
                  <a:gd name="T0" fmla="*/ 359 w 1189"/>
                  <a:gd name="T1" fmla="*/ 291 h 1378"/>
                  <a:gd name="T2" fmla="*/ 342 w 1189"/>
                  <a:gd name="T3" fmla="*/ 303 h 1378"/>
                  <a:gd name="T4" fmla="*/ 333 w 1189"/>
                  <a:gd name="T5" fmla="*/ 493 h 1378"/>
                  <a:gd name="T6" fmla="*/ 354 w 1189"/>
                  <a:gd name="T7" fmla="*/ 585 h 1378"/>
                  <a:gd name="T8" fmla="*/ 408 w 1189"/>
                  <a:gd name="T9" fmla="*/ 666 h 1378"/>
                  <a:gd name="T10" fmla="*/ 470 w 1189"/>
                  <a:gd name="T11" fmla="*/ 846 h 1378"/>
                  <a:gd name="T12" fmla="*/ 454 w 1189"/>
                  <a:gd name="T13" fmla="*/ 892 h 1378"/>
                  <a:gd name="T14" fmla="*/ 405 w 1189"/>
                  <a:gd name="T15" fmla="*/ 954 h 1378"/>
                  <a:gd name="T16" fmla="*/ 400 w 1189"/>
                  <a:gd name="T17" fmla="*/ 961 h 1378"/>
                  <a:gd name="T18" fmla="*/ 421 w 1189"/>
                  <a:gd name="T19" fmla="*/ 974 h 1378"/>
                  <a:gd name="T20" fmla="*/ 436 w 1189"/>
                  <a:gd name="T21" fmla="*/ 954 h 1378"/>
                  <a:gd name="T22" fmla="*/ 889 w 1189"/>
                  <a:gd name="T23" fmla="*/ 828 h 1378"/>
                  <a:gd name="T24" fmla="*/ 979 w 1189"/>
                  <a:gd name="T25" fmla="*/ 903 h 1378"/>
                  <a:gd name="T26" fmla="*/ 1002 w 1189"/>
                  <a:gd name="T27" fmla="*/ 895 h 1378"/>
                  <a:gd name="T28" fmla="*/ 949 w 1189"/>
                  <a:gd name="T29" fmla="*/ 825 h 1378"/>
                  <a:gd name="T30" fmla="*/ 943 w 1189"/>
                  <a:gd name="T31" fmla="*/ 786 h 1378"/>
                  <a:gd name="T32" fmla="*/ 1175 w 1189"/>
                  <a:gd name="T33" fmla="*/ 742 h 1378"/>
                  <a:gd name="T34" fmla="*/ 1188 w 1189"/>
                  <a:gd name="T35" fmla="*/ 769 h 1378"/>
                  <a:gd name="T36" fmla="*/ 1189 w 1189"/>
                  <a:gd name="T37" fmla="*/ 1263 h 1378"/>
                  <a:gd name="T38" fmla="*/ 1168 w 1189"/>
                  <a:gd name="T39" fmla="*/ 1281 h 1378"/>
                  <a:gd name="T40" fmla="*/ 1000 w 1189"/>
                  <a:gd name="T41" fmla="*/ 1306 h 1378"/>
                  <a:gd name="T42" fmla="*/ 664 w 1189"/>
                  <a:gd name="T43" fmla="*/ 1369 h 1378"/>
                  <a:gd name="T44" fmla="*/ 418 w 1189"/>
                  <a:gd name="T45" fmla="*/ 1344 h 1378"/>
                  <a:gd name="T46" fmla="*/ 196 w 1189"/>
                  <a:gd name="T47" fmla="*/ 1324 h 1378"/>
                  <a:gd name="T48" fmla="*/ 156 w 1189"/>
                  <a:gd name="T49" fmla="*/ 1324 h 1378"/>
                  <a:gd name="T50" fmla="*/ 91 w 1189"/>
                  <a:gd name="T51" fmla="*/ 1261 h 1378"/>
                  <a:gd name="T52" fmla="*/ 57 w 1189"/>
                  <a:gd name="T53" fmla="*/ 1134 h 1378"/>
                  <a:gd name="T54" fmla="*/ 37 w 1189"/>
                  <a:gd name="T55" fmla="*/ 855 h 1378"/>
                  <a:gd name="T56" fmla="*/ 136 w 1189"/>
                  <a:gd name="T57" fmla="*/ 277 h 1378"/>
                  <a:gd name="T58" fmla="*/ 146 w 1189"/>
                  <a:gd name="T59" fmla="*/ 224 h 1378"/>
                  <a:gd name="T60" fmla="*/ 311 w 1189"/>
                  <a:gd name="T61" fmla="*/ 48 h 1378"/>
                  <a:gd name="T62" fmla="*/ 386 w 1189"/>
                  <a:gd name="T63" fmla="*/ 23 h 1378"/>
                  <a:gd name="T64" fmla="*/ 489 w 1189"/>
                  <a:gd name="T65" fmla="*/ 40 h 1378"/>
                  <a:gd name="T66" fmla="*/ 587 w 1189"/>
                  <a:gd name="T67" fmla="*/ 120 h 1378"/>
                  <a:gd name="T68" fmla="*/ 591 w 1189"/>
                  <a:gd name="T69" fmla="*/ 176 h 1378"/>
                  <a:gd name="T70" fmla="*/ 564 w 1189"/>
                  <a:gd name="T71" fmla="*/ 249 h 1378"/>
                  <a:gd name="T72" fmla="*/ 504 w 1189"/>
                  <a:gd name="T73" fmla="*/ 289 h 1378"/>
                  <a:gd name="T74" fmla="*/ 384 w 1189"/>
                  <a:gd name="T75" fmla="*/ 291 h 1378"/>
                  <a:gd name="T76" fmla="*/ 359 w 1189"/>
                  <a:gd name="T77" fmla="*/ 291 h 1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89" h="1378">
                    <a:moveTo>
                      <a:pt x="359" y="291"/>
                    </a:moveTo>
                    <a:cubicBezTo>
                      <a:pt x="351" y="287"/>
                      <a:pt x="342" y="294"/>
                      <a:pt x="342" y="303"/>
                    </a:cubicBezTo>
                    <a:cubicBezTo>
                      <a:pt x="343" y="369"/>
                      <a:pt x="340" y="431"/>
                      <a:pt x="333" y="493"/>
                    </a:cubicBezTo>
                    <a:cubicBezTo>
                      <a:pt x="329" y="526"/>
                      <a:pt x="335" y="557"/>
                      <a:pt x="354" y="585"/>
                    </a:cubicBezTo>
                    <a:cubicBezTo>
                      <a:pt x="372" y="612"/>
                      <a:pt x="387" y="642"/>
                      <a:pt x="408" y="666"/>
                    </a:cubicBezTo>
                    <a:cubicBezTo>
                      <a:pt x="454" y="718"/>
                      <a:pt x="464" y="781"/>
                      <a:pt x="470" y="846"/>
                    </a:cubicBezTo>
                    <a:cubicBezTo>
                      <a:pt x="471" y="865"/>
                      <a:pt x="466" y="878"/>
                      <a:pt x="454" y="892"/>
                    </a:cubicBezTo>
                    <a:cubicBezTo>
                      <a:pt x="437" y="912"/>
                      <a:pt x="422" y="934"/>
                      <a:pt x="405" y="954"/>
                    </a:cubicBezTo>
                    <a:cubicBezTo>
                      <a:pt x="403" y="956"/>
                      <a:pt x="402" y="959"/>
                      <a:pt x="400" y="961"/>
                    </a:cubicBezTo>
                    <a:cubicBezTo>
                      <a:pt x="392" y="973"/>
                      <a:pt x="412" y="987"/>
                      <a:pt x="421" y="974"/>
                    </a:cubicBezTo>
                    <a:cubicBezTo>
                      <a:pt x="426" y="967"/>
                      <a:pt x="431" y="961"/>
                      <a:pt x="436" y="954"/>
                    </a:cubicBezTo>
                    <a:cubicBezTo>
                      <a:pt x="553" y="785"/>
                      <a:pt x="756" y="785"/>
                      <a:pt x="889" y="828"/>
                    </a:cubicBezTo>
                    <a:cubicBezTo>
                      <a:pt x="929" y="841"/>
                      <a:pt x="957" y="867"/>
                      <a:pt x="979" y="903"/>
                    </a:cubicBezTo>
                    <a:cubicBezTo>
                      <a:pt x="986" y="915"/>
                      <a:pt x="1004" y="908"/>
                      <a:pt x="1002" y="895"/>
                    </a:cubicBezTo>
                    <a:cubicBezTo>
                      <a:pt x="996" y="864"/>
                      <a:pt x="979" y="841"/>
                      <a:pt x="949" y="825"/>
                    </a:cubicBezTo>
                    <a:cubicBezTo>
                      <a:pt x="925" y="813"/>
                      <a:pt x="930" y="803"/>
                      <a:pt x="943" y="786"/>
                    </a:cubicBezTo>
                    <a:cubicBezTo>
                      <a:pt x="1000" y="716"/>
                      <a:pt x="1095" y="697"/>
                      <a:pt x="1175" y="742"/>
                    </a:cubicBezTo>
                    <a:cubicBezTo>
                      <a:pt x="1187" y="749"/>
                      <a:pt x="1188" y="757"/>
                      <a:pt x="1188" y="769"/>
                    </a:cubicBezTo>
                    <a:cubicBezTo>
                      <a:pt x="1188" y="934"/>
                      <a:pt x="1189" y="1098"/>
                      <a:pt x="1189" y="1263"/>
                    </a:cubicBezTo>
                    <a:cubicBezTo>
                      <a:pt x="1189" y="1279"/>
                      <a:pt x="1188" y="1284"/>
                      <a:pt x="1168" y="1281"/>
                    </a:cubicBezTo>
                    <a:cubicBezTo>
                      <a:pt x="1110" y="1273"/>
                      <a:pt x="1056" y="1295"/>
                      <a:pt x="1000" y="1306"/>
                    </a:cubicBezTo>
                    <a:cubicBezTo>
                      <a:pt x="888" y="1327"/>
                      <a:pt x="778" y="1355"/>
                      <a:pt x="664" y="1369"/>
                    </a:cubicBezTo>
                    <a:cubicBezTo>
                      <a:pt x="580" y="1378"/>
                      <a:pt x="499" y="1358"/>
                      <a:pt x="418" y="1344"/>
                    </a:cubicBezTo>
                    <a:cubicBezTo>
                      <a:pt x="344" y="1331"/>
                      <a:pt x="272" y="1310"/>
                      <a:pt x="196" y="1324"/>
                    </a:cubicBezTo>
                    <a:cubicBezTo>
                      <a:pt x="183" y="1326"/>
                      <a:pt x="169" y="1324"/>
                      <a:pt x="156" y="1324"/>
                    </a:cubicBezTo>
                    <a:cubicBezTo>
                      <a:pt x="102" y="1321"/>
                      <a:pt x="95" y="1314"/>
                      <a:pt x="91" y="1261"/>
                    </a:cubicBezTo>
                    <a:cubicBezTo>
                      <a:pt x="88" y="1216"/>
                      <a:pt x="81" y="1173"/>
                      <a:pt x="57" y="1134"/>
                    </a:cubicBezTo>
                    <a:cubicBezTo>
                      <a:pt x="0" y="1044"/>
                      <a:pt x="14" y="949"/>
                      <a:pt x="37" y="855"/>
                    </a:cubicBezTo>
                    <a:cubicBezTo>
                      <a:pt x="83" y="664"/>
                      <a:pt x="102" y="469"/>
                      <a:pt x="136" y="277"/>
                    </a:cubicBezTo>
                    <a:cubicBezTo>
                      <a:pt x="139" y="259"/>
                      <a:pt x="143" y="241"/>
                      <a:pt x="146" y="224"/>
                    </a:cubicBezTo>
                    <a:cubicBezTo>
                      <a:pt x="165" y="133"/>
                      <a:pt x="210" y="66"/>
                      <a:pt x="311" y="48"/>
                    </a:cubicBezTo>
                    <a:cubicBezTo>
                      <a:pt x="336" y="43"/>
                      <a:pt x="363" y="36"/>
                      <a:pt x="386" y="23"/>
                    </a:cubicBezTo>
                    <a:cubicBezTo>
                      <a:pt x="426" y="0"/>
                      <a:pt x="457" y="12"/>
                      <a:pt x="489" y="40"/>
                    </a:cubicBezTo>
                    <a:cubicBezTo>
                      <a:pt x="521" y="67"/>
                      <a:pt x="557" y="90"/>
                      <a:pt x="587" y="120"/>
                    </a:cubicBezTo>
                    <a:cubicBezTo>
                      <a:pt x="605" y="138"/>
                      <a:pt x="608" y="155"/>
                      <a:pt x="591" y="176"/>
                    </a:cubicBezTo>
                    <a:cubicBezTo>
                      <a:pt x="574" y="197"/>
                      <a:pt x="556" y="218"/>
                      <a:pt x="564" y="249"/>
                    </a:cubicBezTo>
                    <a:cubicBezTo>
                      <a:pt x="567" y="265"/>
                      <a:pt x="524" y="294"/>
                      <a:pt x="504" y="289"/>
                    </a:cubicBezTo>
                    <a:cubicBezTo>
                      <a:pt x="464" y="279"/>
                      <a:pt x="424" y="274"/>
                      <a:pt x="384" y="291"/>
                    </a:cubicBezTo>
                    <a:cubicBezTo>
                      <a:pt x="375" y="294"/>
                      <a:pt x="367" y="294"/>
                      <a:pt x="359" y="29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54" name="Oval 153">
            <a:extLst>
              <a:ext uri="{FF2B5EF4-FFF2-40B4-BE49-F238E27FC236}">
                <a16:creationId xmlns:a16="http://schemas.microsoft.com/office/drawing/2014/main" id="{07E7ED9A-5D4F-7BB8-A396-7795D0814392}"/>
              </a:ext>
            </a:extLst>
          </p:cNvPr>
          <p:cNvSpPr>
            <a:spLocks noChangeAspect="1"/>
          </p:cNvSpPr>
          <p:nvPr/>
        </p:nvSpPr>
        <p:spPr>
          <a:xfrm>
            <a:off x="10069817" y="4136654"/>
            <a:ext cx="836819" cy="836494"/>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grpSp>
        <p:nvGrpSpPr>
          <p:cNvPr id="210" name="bcgIcons_Child Girl ">
            <a:extLst>
              <a:ext uri="{FF2B5EF4-FFF2-40B4-BE49-F238E27FC236}">
                <a16:creationId xmlns:a16="http://schemas.microsoft.com/office/drawing/2014/main" id="{2F2CEB06-DC0E-102C-CD9E-03C5763EA9DC}"/>
              </a:ext>
            </a:extLst>
          </p:cNvPr>
          <p:cNvGrpSpPr>
            <a:grpSpLocks noChangeAspect="1"/>
          </p:cNvGrpSpPr>
          <p:nvPr/>
        </p:nvGrpSpPr>
        <p:grpSpPr>
          <a:xfrm>
            <a:off x="10214099" y="4280519"/>
            <a:ext cx="548255" cy="548763"/>
            <a:chOff x="5273801" y="2606040"/>
            <a:chExt cx="1644396" cy="1645920"/>
          </a:xfrm>
        </p:grpSpPr>
        <p:sp>
          <p:nvSpPr>
            <p:cNvPr id="211" name="AutoShape 8">
              <a:extLst>
                <a:ext uri="{FF2B5EF4-FFF2-40B4-BE49-F238E27FC236}">
                  <a16:creationId xmlns:a16="http://schemas.microsoft.com/office/drawing/2014/main" id="{0216A4D2-19E9-B8B4-82BE-A79095D3112B}"/>
                </a:ext>
              </a:extLst>
            </p:cNvPr>
            <p:cNvSpPr>
              <a:spLocks noChangeAspect="1" noChangeArrowheads="1" noTextEdit="1"/>
            </p:cNvSpPr>
            <p:nvPr/>
          </p:nvSpPr>
          <p:spPr bwMode="auto">
            <a:xfrm>
              <a:off x="5273801"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2" name="Group 211">
              <a:extLst>
                <a:ext uri="{FF2B5EF4-FFF2-40B4-BE49-F238E27FC236}">
                  <a16:creationId xmlns:a16="http://schemas.microsoft.com/office/drawing/2014/main" id="{43CEC935-0E3A-B437-E289-805D53D295E1}"/>
                </a:ext>
              </a:extLst>
            </p:cNvPr>
            <p:cNvGrpSpPr/>
            <p:nvPr/>
          </p:nvGrpSpPr>
          <p:grpSpPr>
            <a:xfrm>
              <a:off x="5521451" y="2919603"/>
              <a:ext cx="1147572" cy="1058037"/>
              <a:chOff x="5521451" y="2919603"/>
              <a:chExt cx="1147572" cy="1058037"/>
            </a:xfrm>
          </p:grpSpPr>
          <p:sp>
            <p:nvSpPr>
              <p:cNvPr id="213" name="Freeform 10">
                <a:extLst>
                  <a:ext uri="{FF2B5EF4-FFF2-40B4-BE49-F238E27FC236}">
                    <a16:creationId xmlns:a16="http://schemas.microsoft.com/office/drawing/2014/main" id="{EB261799-9561-9FB4-7A7A-93EE9F2F3316}"/>
                  </a:ext>
                </a:extLst>
              </p:cNvPr>
              <p:cNvSpPr>
                <a:spLocks/>
              </p:cNvSpPr>
              <p:nvPr/>
            </p:nvSpPr>
            <p:spPr bwMode="auto">
              <a:xfrm>
                <a:off x="5799200" y="3358896"/>
                <a:ext cx="592455" cy="417957"/>
              </a:xfrm>
              <a:custGeom>
                <a:avLst/>
                <a:gdLst>
                  <a:gd name="T0" fmla="*/ 0 w 830"/>
                  <a:gd name="T1" fmla="*/ 3 h 585"/>
                  <a:gd name="T2" fmla="*/ 0 w 830"/>
                  <a:gd name="T3" fmla="*/ 9 h 585"/>
                  <a:gd name="T4" fmla="*/ 61 w 830"/>
                  <a:gd name="T5" fmla="*/ 112 h 585"/>
                  <a:gd name="T6" fmla="*/ 180 w 830"/>
                  <a:gd name="T7" fmla="*/ 381 h 585"/>
                  <a:gd name="T8" fmla="*/ 180 w 830"/>
                  <a:gd name="T9" fmla="*/ 550 h 585"/>
                  <a:gd name="T10" fmla="*/ 224 w 830"/>
                  <a:gd name="T11" fmla="*/ 585 h 585"/>
                  <a:gd name="T12" fmla="*/ 224 w 830"/>
                  <a:gd name="T13" fmla="*/ 421 h 585"/>
                  <a:gd name="T14" fmla="*/ 415 w 830"/>
                  <a:gd name="T15" fmla="*/ 511 h 585"/>
                  <a:gd name="T16" fmla="*/ 606 w 830"/>
                  <a:gd name="T17" fmla="*/ 420 h 585"/>
                  <a:gd name="T18" fmla="*/ 606 w 830"/>
                  <a:gd name="T19" fmla="*/ 585 h 585"/>
                  <a:gd name="T20" fmla="*/ 650 w 830"/>
                  <a:gd name="T21" fmla="*/ 546 h 585"/>
                  <a:gd name="T22" fmla="*/ 650 w 830"/>
                  <a:gd name="T23" fmla="*/ 380 h 585"/>
                  <a:gd name="T24" fmla="*/ 769 w 830"/>
                  <a:gd name="T25" fmla="*/ 112 h 585"/>
                  <a:gd name="T26" fmla="*/ 830 w 830"/>
                  <a:gd name="T27" fmla="*/ 6 h 585"/>
                  <a:gd name="T28" fmla="*/ 830 w 830"/>
                  <a:gd name="T29" fmla="*/ 0 h 585"/>
                  <a:gd name="T30" fmla="*/ 781 w 830"/>
                  <a:gd name="T31" fmla="*/ 23 h 585"/>
                  <a:gd name="T32" fmla="*/ 740 w 830"/>
                  <a:gd name="T33" fmla="*/ 78 h 585"/>
                  <a:gd name="T34" fmla="*/ 730 w 830"/>
                  <a:gd name="T35" fmla="*/ 90 h 585"/>
                  <a:gd name="T36" fmla="*/ 611 w 830"/>
                  <a:gd name="T37" fmla="*/ 358 h 585"/>
                  <a:gd name="T38" fmla="*/ 415 w 830"/>
                  <a:gd name="T39" fmla="*/ 467 h 585"/>
                  <a:gd name="T40" fmla="*/ 219 w 830"/>
                  <a:gd name="T41" fmla="*/ 358 h 585"/>
                  <a:gd name="T42" fmla="*/ 100 w 830"/>
                  <a:gd name="T43" fmla="*/ 90 h 585"/>
                  <a:gd name="T44" fmla="*/ 90 w 830"/>
                  <a:gd name="T45" fmla="*/ 78 h 585"/>
                  <a:gd name="T46" fmla="*/ 50 w 830"/>
                  <a:gd name="T47" fmla="*/ 27 h 585"/>
                  <a:gd name="T48" fmla="*/ 0 w 830"/>
                  <a:gd name="T49" fmla="*/ 3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0" h="585">
                    <a:moveTo>
                      <a:pt x="0" y="3"/>
                    </a:moveTo>
                    <a:cubicBezTo>
                      <a:pt x="0" y="5"/>
                      <a:pt x="0" y="7"/>
                      <a:pt x="0" y="9"/>
                    </a:cubicBezTo>
                    <a:cubicBezTo>
                      <a:pt x="4" y="36"/>
                      <a:pt x="18" y="84"/>
                      <a:pt x="61" y="112"/>
                    </a:cubicBezTo>
                    <a:cubicBezTo>
                      <a:pt x="79" y="162"/>
                      <a:pt x="141" y="329"/>
                      <a:pt x="180" y="381"/>
                    </a:cubicBezTo>
                    <a:cubicBezTo>
                      <a:pt x="180" y="550"/>
                      <a:pt x="180" y="550"/>
                      <a:pt x="180" y="550"/>
                    </a:cubicBezTo>
                    <a:cubicBezTo>
                      <a:pt x="192" y="561"/>
                      <a:pt x="207" y="573"/>
                      <a:pt x="224" y="585"/>
                    </a:cubicBezTo>
                    <a:cubicBezTo>
                      <a:pt x="224" y="421"/>
                      <a:pt x="224" y="421"/>
                      <a:pt x="224" y="421"/>
                    </a:cubicBezTo>
                    <a:cubicBezTo>
                      <a:pt x="277" y="462"/>
                      <a:pt x="359" y="511"/>
                      <a:pt x="415" y="511"/>
                    </a:cubicBezTo>
                    <a:cubicBezTo>
                      <a:pt x="471" y="511"/>
                      <a:pt x="553" y="461"/>
                      <a:pt x="606" y="420"/>
                    </a:cubicBezTo>
                    <a:cubicBezTo>
                      <a:pt x="606" y="585"/>
                      <a:pt x="606" y="585"/>
                      <a:pt x="606" y="585"/>
                    </a:cubicBezTo>
                    <a:cubicBezTo>
                      <a:pt x="623" y="573"/>
                      <a:pt x="637" y="560"/>
                      <a:pt x="650" y="546"/>
                    </a:cubicBezTo>
                    <a:cubicBezTo>
                      <a:pt x="650" y="380"/>
                      <a:pt x="650" y="380"/>
                      <a:pt x="650" y="380"/>
                    </a:cubicBezTo>
                    <a:cubicBezTo>
                      <a:pt x="689" y="328"/>
                      <a:pt x="750" y="162"/>
                      <a:pt x="769" y="112"/>
                    </a:cubicBezTo>
                    <a:cubicBezTo>
                      <a:pt x="815" y="82"/>
                      <a:pt x="827" y="29"/>
                      <a:pt x="830" y="6"/>
                    </a:cubicBezTo>
                    <a:cubicBezTo>
                      <a:pt x="830" y="4"/>
                      <a:pt x="830" y="2"/>
                      <a:pt x="830" y="0"/>
                    </a:cubicBezTo>
                    <a:cubicBezTo>
                      <a:pt x="781" y="23"/>
                      <a:pt x="781" y="23"/>
                      <a:pt x="781" y="23"/>
                    </a:cubicBezTo>
                    <a:cubicBezTo>
                      <a:pt x="775" y="42"/>
                      <a:pt x="763" y="65"/>
                      <a:pt x="740" y="78"/>
                    </a:cubicBezTo>
                    <a:cubicBezTo>
                      <a:pt x="735" y="81"/>
                      <a:pt x="732" y="85"/>
                      <a:pt x="730" y="90"/>
                    </a:cubicBezTo>
                    <a:cubicBezTo>
                      <a:pt x="697" y="181"/>
                      <a:pt x="636" y="334"/>
                      <a:pt x="611" y="358"/>
                    </a:cubicBezTo>
                    <a:cubicBezTo>
                      <a:pt x="573" y="395"/>
                      <a:pt x="470" y="467"/>
                      <a:pt x="415" y="467"/>
                    </a:cubicBezTo>
                    <a:cubicBezTo>
                      <a:pt x="360" y="467"/>
                      <a:pt x="256" y="395"/>
                      <a:pt x="219" y="358"/>
                    </a:cubicBezTo>
                    <a:cubicBezTo>
                      <a:pt x="193" y="334"/>
                      <a:pt x="132" y="181"/>
                      <a:pt x="100" y="90"/>
                    </a:cubicBezTo>
                    <a:cubicBezTo>
                      <a:pt x="98" y="85"/>
                      <a:pt x="95" y="81"/>
                      <a:pt x="90" y="78"/>
                    </a:cubicBezTo>
                    <a:cubicBezTo>
                      <a:pt x="68" y="66"/>
                      <a:pt x="56" y="45"/>
                      <a:pt x="50" y="27"/>
                    </a:cubicBezTo>
                    <a:lnTo>
                      <a:pt x="0"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11">
                <a:extLst>
                  <a:ext uri="{FF2B5EF4-FFF2-40B4-BE49-F238E27FC236}">
                    <a16:creationId xmlns:a16="http://schemas.microsoft.com/office/drawing/2014/main" id="{E026FEFE-F197-7386-CE29-AC6AAC2C30A6}"/>
                  </a:ext>
                </a:extLst>
              </p:cNvPr>
              <p:cNvSpPr>
                <a:spLocks noEditPoints="1"/>
              </p:cNvSpPr>
              <p:nvPr/>
            </p:nvSpPr>
            <p:spPr bwMode="auto">
              <a:xfrm>
                <a:off x="5521451" y="2919603"/>
                <a:ext cx="1147572" cy="1058037"/>
              </a:xfrm>
              <a:custGeom>
                <a:avLst/>
                <a:gdLst>
                  <a:gd name="T0" fmla="*/ 329 w 1608"/>
                  <a:gd name="T1" fmla="*/ 640 h 1481"/>
                  <a:gd name="T2" fmla="*/ 74 w 1608"/>
                  <a:gd name="T3" fmla="*/ 827 h 1481"/>
                  <a:gd name="T4" fmla="*/ 65 w 1608"/>
                  <a:gd name="T5" fmla="*/ 819 h 1481"/>
                  <a:gd name="T6" fmla="*/ 0 w 1608"/>
                  <a:gd name="T7" fmla="*/ 447 h 1481"/>
                  <a:gd name="T8" fmla="*/ 351 w 1608"/>
                  <a:gd name="T9" fmla="*/ 258 h 1481"/>
                  <a:gd name="T10" fmla="*/ 352 w 1608"/>
                  <a:gd name="T11" fmla="*/ 258 h 1481"/>
                  <a:gd name="T12" fmla="*/ 326 w 1608"/>
                  <a:gd name="T13" fmla="*/ 398 h 1481"/>
                  <a:gd name="T14" fmla="*/ 329 w 1608"/>
                  <a:gd name="T15" fmla="*/ 640 h 1481"/>
                  <a:gd name="T16" fmla="*/ 1493 w 1608"/>
                  <a:gd name="T17" fmla="*/ 1481 h 1481"/>
                  <a:gd name="T18" fmla="*/ 1514 w 1608"/>
                  <a:gd name="T19" fmla="*/ 1458 h 1481"/>
                  <a:gd name="T20" fmla="*/ 1513 w 1608"/>
                  <a:gd name="T21" fmla="*/ 1452 h 1481"/>
                  <a:gd name="T22" fmla="*/ 1100 w 1608"/>
                  <a:gd name="T23" fmla="*/ 1153 h 1481"/>
                  <a:gd name="T24" fmla="*/ 802 w 1608"/>
                  <a:gd name="T25" fmla="*/ 1294 h 1481"/>
                  <a:gd name="T26" fmla="*/ 500 w 1608"/>
                  <a:gd name="T27" fmla="*/ 1153 h 1481"/>
                  <a:gd name="T28" fmla="*/ 97 w 1608"/>
                  <a:gd name="T29" fmla="*/ 1433 h 1481"/>
                  <a:gd name="T30" fmla="*/ 94 w 1608"/>
                  <a:gd name="T31" fmla="*/ 1457 h 1481"/>
                  <a:gd name="T32" fmla="*/ 115 w 1608"/>
                  <a:gd name="T33" fmla="*/ 1481 h 1481"/>
                  <a:gd name="T34" fmla="*/ 1493 w 1608"/>
                  <a:gd name="T35" fmla="*/ 1481 h 1481"/>
                  <a:gd name="T36" fmla="*/ 1238 w 1608"/>
                  <a:gd name="T37" fmla="*/ 405 h 1481"/>
                  <a:gd name="T38" fmla="*/ 805 w 1608"/>
                  <a:gd name="T39" fmla="*/ 0 h 1481"/>
                  <a:gd name="T40" fmla="*/ 370 w 1608"/>
                  <a:gd name="T41" fmla="*/ 405 h 1481"/>
                  <a:gd name="T42" fmla="*/ 389 w 1608"/>
                  <a:gd name="T43" fmla="*/ 548 h 1481"/>
                  <a:gd name="T44" fmla="*/ 389 w 1608"/>
                  <a:gd name="T45" fmla="*/ 548 h 1481"/>
                  <a:gd name="T46" fmla="*/ 430 w 1608"/>
                  <a:gd name="T47" fmla="*/ 594 h 1481"/>
                  <a:gd name="T48" fmla="*/ 436 w 1608"/>
                  <a:gd name="T49" fmla="*/ 598 h 1481"/>
                  <a:gd name="T50" fmla="*/ 451 w 1608"/>
                  <a:gd name="T51" fmla="*/ 600 h 1481"/>
                  <a:gd name="T52" fmla="*/ 459 w 1608"/>
                  <a:gd name="T53" fmla="*/ 590 h 1481"/>
                  <a:gd name="T54" fmla="*/ 554 w 1608"/>
                  <a:gd name="T55" fmla="*/ 331 h 1481"/>
                  <a:gd name="T56" fmla="*/ 564 w 1608"/>
                  <a:gd name="T57" fmla="*/ 339 h 1481"/>
                  <a:gd name="T58" fmla="*/ 556 w 1608"/>
                  <a:gd name="T59" fmla="*/ 399 h 1481"/>
                  <a:gd name="T60" fmla="*/ 564 w 1608"/>
                  <a:gd name="T61" fmla="*/ 409 h 1481"/>
                  <a:gd name="T62" fmla="*/ 1124 w 1608"/>
                  <a:gd name="T63" fmla="*/ 317 h 1481"/>
                  <a:gd name="T64" fmla="*/ 1137 w 1608"/>
                  <a:gd name="T65" fmla="*/ 323 h 1481"/>
                  <a:gd name="T66" fmla="*/ 1141 w 1608"/>
                  <a:gd name="T67" fmla="*/ 598 h 1481"/>
                  <a:gd name="T68" fmla="*/ 1149 w 1608"/>
                  <a:gd name="T69" fmla="*/ 606 h 1481"/>
                  <a:gd name="T70" fmla="*/ 1170 w 1608"/>
                  <a:gd name="T71" fmla="*/ 606 h 1481"/>
                  <a:gd name="T72" fmla="*/ 1176 w 1608"/>
                  <a:gd name="T73" fmla="*/ 602 h 1481"/>
                  <a:gd name="T74" fmla="*/ 1221 w 1608"/>
                  <a:gd name="T75" fmla="*/ 542 h 1481"/>
                  <a:gd name="T76" fmla="*/ 1221 w 1608"/>
                  <a:gd name="T77" fmla="*/ 544 h 1481"/>
                  <a:gd name="T78" fmla="*/ 1238 w 1608"/>
                  <a:gd name="T79" fmla="*/ 405 h 1481"/>
                  <a:gd name="T80" fmla="*/ 1257 w 1608"/>
                  <a:gd name="T81" fmla="*/ 258 h 1481"/>
                  <a:gd name="T82" fmla="*/ 1256 w 1608"/>
                  <a:gd name="T83" fmla="*/ 258 h 1481"/>
                  <a:gd name="T84" fmla="*/ 1282 w 1608"/>
                  <a:gd name="T85" fmla="*/ 398 h 1481"/>
                  <a:gd name="T86" fmla="*/ 1279 w 1608"/>
                  <a:gd name="T87" fmla="*/ 640 h 1481"/>
                  <a:gd name="T88" fmla="*/ 1534 w 1608"/>
                  <a:gd name="T89" fmla="*/ 827 h 1481"/>
                  <a:gd name="T90" fmla="*/ 1543 w 1608"/>
                  <a:gd name="T91" fmla="*/ 819 h 1481"/>
                  <a:gd name="T92" fmla="*/ 1608 w 1608"/>
                  <a:gd name="T93" fmla="*/ 447 h 1481"/>
                  <a:gd name="T94" fmla="*/ 1257 w 1608"/>
                  <a:gd name="T95" fmla="*/ 258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8" h="1481">
                    <a:moveTo>
                      <a:pt x="329" y="640"/>
                    </a:moveTo>
                    <a:cubicBezTo>
                      <a:pt x="329" y="751"/>
                      <a:pt x="166" y="821"/>
                      <a:pt x="74" y="827"/>
                    </a:cubicBezTo>
                    <a:cubicBezTo>
                      <a:pt x="70" y="827"/>
                      <a:pt x="65" y="823"/>
                      <a:pt x="65" y="819"/>
                    </a:cubicBezTo>
                    <a:cubicBezTo>
                      <a:pt x="63" y="566"/>
                      <a:pt x="0" y="576"/>
                      <a:pt x="0" y="447"/>
                    </a:cubicBezTo>
                    <a:cubicBezTo>
                      <a:pt x="0" y="318"/>
                      <a:pt x="166" y="260"/>
                      <a:pt x="351" y="258"/>
                    </a:cubicBezTo>
                    <a:cubicBezTo>
                      <a:pt x="351" y="258"/>
                      <a:pt x="352" y="258"/>
                      <a:pt x="352" y="258"/>
                    </a:cubicBezTo>
                    <a:cubicBezTo>
                      <a:pt x="336" y="303"/>
                      <a:pt x="327" y="350"/>
                      <a:pt x="326" y="398"/>
                    </a:cubicBezTo>
                    <a:cubicBezTo>
                      <a:pt x="245" y="406"/>
                      <a:pt x="329" y="529"/>
                      <a:pt x="329" y="640"/>
                    </a:cubicBezTo>
                    <a:close/>
                    <a:moveTo>
                      <a:pt x="1493" y="1481"/>
                    </a:moveTo>
                    <a:cubicBezTo>
                      <a:pt x="1505" y="1481"/>
                      <a:pt x="1515" y="1470"/>
                      <a:pt x="1514" y="1458"/>
                    </a:cubicBezTo>
                    <a:cubicBezTo>
                      <a:pt x="1514" y="1456"/>
                      <a:pt x="1513" y="1454"/>
                      <a:pt x="1513" y="1452"/>
                    </a:cubicBezTo>
                    <a:cubicBezTo>
                      <a:pt x="1481" y="1202"/>
                      <a:pt x="1124" y="1155"/>
                      <a:pt x="1100" y="1153"/>
                    </a:cubicBezTo>
                    <a:cubicBezTo>
                      <a:pt x="1057" y="1212"/>
                      <a:pt x="983" y="1294"/>
                      <a:pt x="802" y="1294"/>
                    </a:cubicBezTo>
                    <a:cubicBezTo>
                      <a:pt x="621" y="1294"/>
                      <a:pt x="537" y="1196"/>
                      <a:pt x="500" y="1153"/>
                    </a:cubicBezTo>
                    <a:cubicBezTo>
                      <a:pt x="478" y="1153"/>
                      <a:pt x="128" y="1168"/>
                      <a:pt x="97" y="1433"/>
                    </a:cubicBezTo>
                    <a:cubicBezTo>
                      <a:pt x="96" y="1441"/>
                      <a:pt x="95" y="1449"/>
                      <a:pt x="94" y="1457"/>
                    </a:cubicBezTo>
                    <a:cubicBezTo>
                      <a:pt x="93" y="1470"/>
                      <a:pt x="103" y="1481"/>
                      <a:pt x="115" y="1481"/>
                    </a:cubicBezTo>
                    <a:lnTo>
                      <a:pt x="1493" y="1481"/>
                    </a:lnTo>
                    <a:close/>
                    <a:moveTo>
                      <a:pt x="1238" y="405"/>
                    </a:moveTo>
                    <a:cubicBezTo>
                      <a:pt x="1238" y="182"/>
                      <a:pt x="1050" y="0"/>
                      <a:pt x="805" y="0"/>
                    </a:cubicBezTo>
                    <a:cubicBezTo>
                      <a:pt x="560" y="0"/>
                      <a:pt x="370" y="182"/>
                      <a:pt x="370" y="405"/>
                    </a:cubicBezTo>
                    <a:cubicBezTo>
                      <a:pt x="370" y="455"/>
                      <a:pt x="370" y="504"/>
                      <a:pt x="389" y="548"/>
                    </a:cubicBezTo>
                    <a:cubicBezTo>
                      <a:pt x="389" y="548"/>
                      <a:pt x="389" y="548"/>
                      <a:pt x="389" y="548"/>
                    </a:cubicBezTo>
                    <a:cubicBezTo>
                      <a:pt x="418" y="572"/>
                      <a:pt x="428" y="586"/>
                      <a:pt x="430" y="594"/>
                    </a:cubicBezTo>
                    <a:cubicBezTo>
                      <a:pt x="432" y="596"/>
                      <a:pt x="434" y="598"/>
                      <a:pt x="436" y="598"/>
                    </a:cubicBezTo>
                    <a:cubicBezTo>
                      <a:pt x="451" y="600"/>
                      <a:pt x="451" y="600"/>
                      <a:pt x="451" y="600"/>
                    </a:cubicBezTo>
                    <a:cubicBezTo>
                      <a:pt x="455" y="600"/>
                      <a:pt x="461" y="596"/>
                      <a:pt x="459" y="590"/>
                    </a:cubicBezTo>
                    <a:cubicBezTo>
                      <a:pt x="457" y="548"/>
                      <a:pt x="453" y="373"/>
                      <a:pt x="554" y="331"/>
                    </a:cubicBezTo>
                    <a:cubicBezTo>
                      <a:pt x="560" y="327"/>
                      <a:pt x="566" y="333"/>
                      <a:pt x="564" y="339"/>
                    </a:cubicBezTo>
                    <a:cubicBezTo>
                      <a:pt x="556" y="399"/>
                      <a:pt x="556" y="399"/>
                      <a:pt x="556" y="399"/>
                    </a:cubicBezTo>
                    <a:cubicBezTo>
                      <a:pt x="554" y="405"/>
                      <a:pt x="558" y="409"/>
                      <a:pt x="564" y="409"/>
                    </a:cubicBezTo>
                    <a:cubicBezTo>
                      <a:pt x="634" y="403"/>
                      <a:pt x="1038" y="367"/>
                      <a:pt x="1124" y="317"/>
                    </a:cubicBezTo>
                    <a:cubicBezTo>
                      <a:pt x="1131" y="313"/>
                      <a:pt x="1137" y="317"/>
                      <a:pt x="1137" y="323"/>
                    </a:cubicBezTo>
                    <a:cubicBezTo>
                      <a:pt x="1141" y="518"/>
                      <a:pt x="1141" y="580"/>
                      <a:pt x="1141" y="598"/>
                    </a:cubicBezTo>
                    <a:cubicBezTo>
                      <a:pt x="1141" y="602"/>
                      <a:pt x="1145" y="606"/>
                      <a:pt x="1149" y="606"/>
                    </a:cubicBezTo>
                    <a:cubicBezTo>
                      <a:pt x="1170" y="606"/>
                      <a:pt x="1170" y="606"/>
                      <a:pt x="1170" y="606"/>
                    </a:cubicBezTo>
                    <a:cubicBezTo>
                      <a:pt x="1172" y="606"/>
                      <a:pt x="1174" y="604"/>
                      <a:pt x="1176" y="602"/>
                    </a:cubicBezTo>
                    <a:cubicBezTo>
                      <a:pt x="1213" y="562"/>
                      <a:pt x="1221" y="544"/>
                      <a:pt x="1221" y="542"/>
                    </a:cubicBezTo>
                    <a:cubicBezTo>
                      <a:pt x="1221" y="542"/>
                      <a:pt x="1221" y="542"/>
                      <a:pt x="1221" y="544"/>
                    </a:cubicBezTo>
                    <a:cubicBezTo>
                      <a:pt x="1240" y="500"/>
                      <a:pt x="1238" y="453"/>
                      <a:pt x="1238" y="405"/>
                    </a:cubicBezTo>
                    <a:close/>
                    <a:moveTo>
                      <a:pt x="1257" y="258"/>
                    </a:moveTo>
                    <a:cubicBezTo>
                      <a:pt x="1257" y="258"/>
                      <a:pt x="1256" y="258"/>
                      <a:pt x="1256" y="258"/>
                    </a:cubicBezTo>
                    <a:cubicBezTo>
                      <a:pt x="1272" y="303"/>
                      <a:pt x="1281" y="350"/>
                      <a:pt x="1282" y="398"/>
                    </a:cubicBezTo>
                    <a:cubicBezTo>
                      <a:pt x="1363" y="406"/>
                      <a:pt x="1279" y="529"/>
                      <a:pt x="1279" y="640"/>
                    </a:cubicBezTo>
                    <a:cubicBezTo>
                      <a:pt x="1279" y="751"/>
                      <a:pt x="1442" y="821"/>
                      <a:pt x="1534" y="827"/>
                    </a:cubicBezTo>
                    <a:cubicBezTo>
                      <a:pt x="1538" y="827"/>
                      <a:pt x="1543" y="823"/>
                      <a:pt x="1543" y="819"/>
                    </a:cubicBezTo>
                    <a:cubicBezTo>
                      <a:pt x="1545" y="566"/>
                      <a:pt x="1608" y="576"/>
                      <a:pt x="1608" y="447"/>
                    </a:cubicBezTo>
                    <a:cubicBezTo>
                      <a:pt x="1608" y="318"/>
                      <a:pt x="1442" y="260"/>
                      <a:pt x="1257" y="25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37" name="Oval 136">
            <a:extLst>
              <a:ext uri="{FF2B5EF4-FFF2-40B4-BE49-F238E27FC236}">
                <a16:creationId xmlns:a16="http://schemas.microsoft.com/office/drawing/2014/main" id="{83A95FA0-C316-DEEF-4AFF-9188BE0B25DA}"/>
              </a:ext>
            </a:extLst>
          </p:cNvPr>
          <p:cNvSpPr>
            <a:spLocks noChangeAspect="1"/>
          </p:cNvSpPr>
          <p:nvPr/>
        </p:nvSpPr>
        <p:spPr>
          <a:xfrm>
            <a:off x="4825791" y="4136653"/>
            <a:ext cx="836819" cy="836494"/>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grpSp>
        <p:nvGrpSpPr>
          <p:cNvPr id="215" name="bcgIcons_Agile / agility gender-neutral ">
            <a:extLst>
              <a:ext uri="{FF2B5EF4-FFF2-40B4-BE49-F238E27FC236}">
                <a16:creationId xmlns:a16="http://schemas.microsoft.com/office/drawing/2014/main" id="{B2242894-7CDC-1E84-4DCE-FC5E0B0E0530}"/>
              </a:ext>
            </a:extLst>
          </p:cNvPr>
          <p:cNvGrpSpPr>
            <a:grpSpLocks noChangeAspect="1"/>
          </p:cNvGrpSpPr>
          <p:nvPr/>
        </p:nvGrpSpPr>
        <p:grpSpPr bwMode="auto">
          <a:xfrm>
            <a:off x="4970073" y="4280519"/>
            <a:ext cx="548255" cy="548763"/>
            <a:chOff x="1682" y="0"/>
            <a:chExt cx="4316" cy="4320"/>
          </a:xfrm>
        </p:grpSpPr>
        <p:sp>
          <p:nvSpPr>
            <p:cNvPr id="216" name="AutoShape 19">
              <a:extLst>
                <a:ext uri="{FF2B5EF4-FFF2-40B4-BE49-F238E27FC236}">
                  <a16:creationId xmlns:a16="http://schemas.microsoft.com/office/drawing/2014/main" id="{C1886E6E-DD57-B3E1-76F0-331BA69490D4}"/>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21">
              <a:extLst>
                <a:ext uri="{FF2B5EF4-FFF2-40B4-BE49-F238E27FC236}">
                  <a16:creationId xmlns:a16="http://schemas.microsoft.com/office/drawing/2014/main" id="{2A178E5D-F226-3E19-0419-B29F851C13C1}"/>
                </a:ext>
              </a:extLst>
            </p:cNvPr>
            <p:cNvSpPr>
              <a:spLocks/>
            </p:cNvSpPr>
            <p:nvPr/>
          </p:nvSpPr>
          <p:spPr bwMode="auto">
            <a:xfrm>
              <a:off x="3057" y="975"/>
              <a:ext cx="2117" cy="2149"/>
            </a:xfrm>
            <a:custGeom>
              <a:avLst/>
              <a:gdLst>
                <a:gd name="T0" fmla="*/ 1128 w 1130"/>
                <a:gd name="T1" fmla="*/ 264 h 1146"/>
                <a:gd name="T2" fmla="*/ 1128 w 1130"/>
                <a:gd name="T3" fmla="*/ 272 h 1146"/>
                <a:gd name="T4" fmla="*/ 1074 w 1130"/>
                <a:gd name="T5" fmla="*/ 392 h 1146"/>
                <a:gd name="T6" fmla="*/ 1074 w 1130"/>
                <a:gd name="T7" fmla="*/ 392 h 1146"/>
                <a:gd name="T8" fmla="*/ 741 w 1130"/>
                <a:gd name="T9" fmla="*/ 644 h 1146"/>
                <a:gd name="T10" fmla="*/ 732 w 1130"/>
                <a:gd name="T11" fmla="*/ 630 h 1146"/>
                <a:gd name="T12" fmla="*/ 796 w 1130"/>
                <a:gd name="T13" fmla="*/ 568 h 1146"/>
                <a:gd name="T14" fmla="*/ 386 w 1130"/>
                <a:gd name="T15" fmla="*/ 688 h 1146"/>
                <a:gd name="T16" fmla="*/ 376 w 1130"/>
                <a:gd name="T17" fmla="*/ 1132 h 1146"/>
                <a:gd name="T18" fmla="*/ 29 w 1130"/>
                <a:gd name="T19" fmla="*/ 494 h 1146"/>
                <a:gd name="T20" fmla="*/ 146 w 1130"/>
                <a:gd name="T21" fmla="*/ 443 h 1146"/>
                <a:gd name="T22" fmla="*/ 281 w 1130"/>
                <a:gd name="T23" fmla="*/ 233 h 1146"/>
                <a:gd name="T24" fmla="*/ 277 w 1130"/>
                <a:gd name="T25" fmla="*/ 97 h 1146"/>
                <a:gd name="T26" fmla="*/ 665 w 1130"/>
                <a:gd name="T27" fmla="*/ 9 h 1146"/>
                <a:gd name="T28" fmla="*/ 1128 w 1130"/>
                <a:gd name="T29" fmla="*/ 264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1146">
                  <a:moveTo>
                    <a:pt x="1128" y="264"/>
                  </a:moveTo>
                  <a:cubicBezTo>
                    <a:pt x="1128" y="272"/>
                    <a:pt x="1128" y="272"/>
                    <a:pt x="1128" y="272"/>
                  </a:cubicBezTo>
                  <a:cubicBezTo>
                    <a:pt x="1125" y="316"/>
                    <a:pt x="1106" y="355"/>
                    <a:pt x="1074" y="392"/>
                  </a:cubicBezTo>
                  <a:cubicBezTo>
                    <a:pt x="1074" y="392"/>
                    <a:pt x="1074" y="392"/>
                    <a:pt x="1074" y="392"/>
                  </a:cubicBezTo>
                  <a:cubicBezTo>
                    <a:pt x="1025" y="461"/>
                    <a:pt x="841" y="592"/>
                    <a:pt x="741" y="644"/>
                  </a:cubicBezTo>
                  <a:cubicBezTo>
                    <a:pt x="732" y="648"/>
                    <a:pt x="724" y="636"/>
                    <a:pt x="732" y="630"/>
                  </a:cubicBezTo>
                  <a:cubicBezTo>
                    <a:pt x="763" y="606"/>
                    <a:pt x="783" y="585"/>
                    <a:pt x="796" y="568"/>
                  </a:cubicBezTo>
                  <a:cubicBezTo>
                    <a:pt x="598" y="649"/>
                    <a:pt x="386" y="688"/>
                    <a:pt x="386" y="688"/>
                  </a:cubicBezTo>
                  <a:cubicBezTo>
                    <a:pt x="208" y="866"/>
                    <a:pt x="430" y="1108"/>
                    <a:pt x="376" y="1132"/>
                  </a:cubicBezTo>
                  <a:cubicBezTo>
                    <a:pt x="345" y="1146"/>
                    <a:pt x="0" y="848"/>
                    <a:pt x="29" y="494"/>
                  </a:cubicBezTo>
                  <a:cubicBezTo>
                    <a:pt x="71" y="485"/>
                    <a:pt x="111" y="467"/>
                    <a:pt x="146" y="443"/>
                  </a:cubicBezTo>
                  <a:cubicBezTo>
                    <a:pt x="218" y="393"/>
                    <a:pt x="266" y="318"/>
                    <a:pt x="281" y="233"/>
                  </a:cubicBezTo>
                  <a:cubicBezTo>
                    <a:pt x="289" y="187"/>
                    <a:pt x="288" y="141"/>
                    <a:pt x="277" y="97"/>
                  </a:cubicBezTo>
                  <a:cubicBezTo>
                    <a:pt x="376" y="37"/>
                    <a:pt x="505" y="0"/>
                    <a:pt x="665" y="9"/>
                  </a:cubicBezTo>
                  <a:cubicBezTo>
                    <a:pt x="1008" y="30"/>
                    <a:pt x="1130" y="188"/>
                    <a:pt x="1128" y="26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22">
              <a:extLst>
                <a:ext uri="{FF2B5EF4-FFF2-40B4-BE49-F238E27FC236}">
                  <a16:creationId xmlns:a16="http://schemas.microsoft.com/office/drawing/2014/main" id="{62B538B9-0A89-4E85-8517-396362A59C6F}"/>
                </a:ext>
              </a:extLst>
            </p:cNvPr>
            <p:cNvSpPr>
              <a:spLocks/>
            </p:cNvSpPr>
            <p:nvPr/>
          </p:nvSpPr>
          <p:spPr bwMode="auto">
            <a:xfrm>
              <a:off x="2590" y="1586"/>
              <a:ext cx="300" cy="328"/>
            </a:xfrm>
            <a:custGeom>
              <a:avLst/>
              <a:gdLst>
                <a:gd name="T0" fmla="*/ 38 w 160"/>
                <a:gd name="T1" fmla="*/ 175 h 175"/>
                <a:gd name="T2" fmla="*/ 16 w 160"/>
                <a:gd name="T3" fmla="*/ 156 h 175"/>
                <a:gd name="T4" fmla="*/ 1 w 160"/>
                <a:gd name="T5" fmla="*/ 42 h 175"/>
                <a:gd name="T6" fmla="*/ 5 w 160"/>
                <a:gd name="T7" fmla="*/ 26 h 175"/>
                <a:gd name="T8" fmla="*/ 19 w 160"/>
                <a:gd name="T9" fmla="*/ 17 h 175"/>
                <a:gd name="T10" fmla="*/ 133 w 160"/>
                <a:gd name="T11" fmla="*/ 2 h 175"/>
                <a:gd name="T12" fmla="*/ 158 w 160"/>
                <a:gd name="T13" fmla="*/ 21 h 175"/>
                <a:gd name="T14" fmla="*/ 139 w 160"/>
                <a:gd name="T15" fmla="*/ 46 h 175"/>
                <a:gd name="T16" fmla="*/ 47 w 160"/>
                <a:gd name="T17" fmla="*/ 58 h 175"/>
                <a:gd name="T18" fmla="*/ 59 w 160"/>
                <a:gd name="T19" fmla="*/ 150 h 175"/>
                <a:gd name="T20" fmla="*/ 41 w 160"/>
                <a:gd name="T21" fmla="*/ 175 h 175"/>
                <a:gd name="T22" fmla="*/ 38 w 160"/>
                <a:gd name="T23"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75">
                  <a:moveTo>
                    <a:pt x="38" y="175"/>
                  </a:moveTo>
                  <a:cubicBezTo>
                    <a:pt x="27" y="175"/>
                    <a:pt x="17" y="167"/>
                    <a:pt x="16" y="156"/>
                  </a:cubicBezTo>
                  <a:cubicBezTo>
                    <a:pt x="1" y="42"/>
                    <a:pt x="1" y="42"/>
                    <a:pt x="1" y="42"/>
                  </a:cubicBezTo>
                  <a:cubicBezTo>
                    <a:pt x="0" y="36"/>
                    <a:pt x="1" y="30"/>
                    <a:pt x="5" y="26"/>
                  </a:cubicBezTo>
                  <a:cubicBezTo>
                    <a:pt x="8" y="21"/>
                    <a:pt x="14" y="18"/>
                    <a:pt x="19" y="17"/>
                  </a:cubicBezTo>
                  <a:cubicBezTo>
                    <a:pt x="133" y="2"/>
                    <a:pt x="133" y="2"/>
                    <a:pt x="133" y="2"/>
                  </a:cubicBezTo>
                  <a:cubicBezTo>
                    <a:pt x="145" y="0"/>
                    <a:pt x="156" y="9"/>
                    <a:pt x="158" y="21"/>
                  </a:cubicBezTo>
                  <a:cubicBezTo>
                    <a:pt x="160" y="33"/>
                    <a:pt x="151" y="44"/>
                    <a:pt x="139" y="46"/>
                  </a:cubicBezTo>
                  <a:cubicBezTo>
                    <a:pt x="47" y="58"/>
                    <a:pt x="47" y="58"/>
                    <a:pt x="47" y="58"/>
                  </a:cubicBezTo>
                  <a:cubicBezTo>
                    <a:pt x="59" y="150"/>
                    <a:pt x="59" y="150"/>
                    <a:pt x="59" y="150"/>
                  </a:cubicBezTo>
                  <a:cubicBezTo>
                    <a:pt x="61" y="162"/>
                    <a:pt x="53" y="173"/>
                    <a:pt x="41" y="175"/>
                  </a:cubicBezTo>
                  <a:cubicBezTo>
                    <a:pt x="40" y="175"/>
                    <a:pt x="39" y="175"/>
                    <a:pt x="38" y="17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23">
              <a:extLst>
                <a:ext uri="{FF2B5EF4-FFF2-40B4-BE49-F238E27FC236}">
                  <a16:creationId xmlns:a16="http://schemas.microsoft.com/office/drawing/2014/main" id="{B7FD00EE-F6C8-AF4E-61EC-5ECD261F6565}"/>
                </a:ext>
              </a:extLst>
            </p:cNvPr>
            <p:cNvSpPr>
              <a:spLocks noEditPoints="1"/>
            </p:cNvSpPr>
            <p:nvPr/>
          </p:nvSpPr>
          <p:spPr bwMode="auto">
            <a:xfrm>
              <a:off x="2426" y="711"/>
              <a:ext cx="2999" cy="3148"/>
            </a:xfrm>
            <a:custGeom>
              <a:avLst/>
              <a:gdLst>
                <a:gd name="T0" fmla="*/ 1449 w 1601"/>
                <a:gd name="T1" fmla="*/ 1064 h 1679"/>
                <a:gd name="T2" fmla="*/ 1422 w 1601"/>
                <a:gd name="T3" fmla="*/ 1364 h 1679"/>
                <a:gd name="T4" fmla="*/ 1130 w 1601"/>
                <a:gd name="T5" fmla="*/ 1390 h 1679"/>
                <a:gd name="T6" fmla="*/ 1110 w 1601"/>
                <a:gd name="T7" fmla="*/ 1678 h 1679"/>
                <a:gd name="T8" fmla="*/ 643 w 1601"/>
                <a:gd name="T9" fmla="*/ 1589 h 1679"/>
                <a:gd name="T10" fmla="*/ 633 w 1601"/>
                <a:gd name="T11" fmla="*/ 1278 h 1679"/>
                <a:gd name="T12" fmla="*/ 677 w 1601"/>
                <a:gd name="T13" fmla="*/ 1558 h 1679"/>
                <a:gd name="T14" fmla="*/ 1086 w 1601"/>
                <a:gd name="T15" fmla="*/ 1365 h 1679"/>
                <a:gd name="T16" fmla="*/ 1114 w 1601"/>
                <a:gd name="T17" fmla="*/ 1344 h 1679"/>
                <a:gd name="T18" fmla="*/ 1390 w 1601"/>
                <a:gd name="T19" fmla="*/ 1334 h 1679"/>
                <a:gd name="T20" fmla="*/ 1403 w 1601"/>
                <a:gd name="T21" fmla="*/ 1042 h 1679"/>
                <a:gd name="T22" fmla="*/ 1428 w 1601"/>
                <a:gd name="T23" fmla="*/ 1019 h 1679"/>
                <a:gd name="T24" fmla="*/ 1504 w 1601"/>
                <a:gd name="T25" fmla="*/ 922 h 1679"/>
                <a:gd name="T26" fmla="*/ 1418 w 1601"/>
                <a:gd name="T27" fmla="*/ 690 h 1679"/>
                <a:gd name="T28" fmla="*/ 1410 w 1601"/>
                <a:gd name="T29" fmla="*/ 597 h 1679"/>
                <a:gd name="T30" fmla="*/ 1459 w 1601"/>
                <a:gd name="T31" fmla="*/ 630 h 1679"/>
                <a:gd name="T32" fmla="*/ 1469 w 1601"/>
                <a:gd name="T33" fmla="*/ 785 h 1679"/>
                <a:gd name="T34" fmla="*/ 1589 w 1601"/>
                <a:gd name="T35" fmla="*/ 1004 h 1679"/>
                <a:gd name="T36" fmla="*/ 158 w 1601"/>
                <a:gd name="T37" fmla="*/ 115 h 1679"/>
                <a:gd name="T38" fmla="*/ 340 w 1601"/>
                <a:gd name="T39" fmla="*/ 75 h 1679"/>
                <a:gd name="T40" fmla="*/ 381 w 1601"/>
                <a:gd name="T41" fmla="*/ 130 h 1679"/>
                <a:gd name="T42" fmla="*/ 384 w 1601"/>
                <a:gd name="T43" fmla="*/ 174 h 1679"/>
                <a:gd name="T44" fmla="*/ 501 w 1601"/>
                <a:gd name="T45" fmla="*/ 159 h 1679"/>
                <a:gd name="T46" fmla="*/ 519 w 1601"/>
                <a:gd name="T47" fmla="*/ 134 h 1679"/>
                <a:gd name="T48" fmla="*/ 479 w 1601"/>
                <a:gd name="T49" fmla="*/ 1 h 1679"/>
                <a:gd name="T50" fmla="*/ 468 w 1601"/>
                <a:gd name="T51" fmla="*/ 84 h 1679"/>
                <a:gd name="T52" fmla="*/ 132 w 1601"/>
                <a:gd name="T53" fmla="*/ 79 h 1679"/>
                <a:gd name="T54" fmla="*/ 54 w 1601"/>
                <a:gd name="T55" fmla="*/ 471 h 1679"/>
                <a:gd name="T56" fmla="*/ 89 w 1601"/>
                <a:gd name="T57" fmla="*/ 444 h 1679"/>
                <a:gd name="T58" fmla="*/ 550 w 1601"/>
                <a:gd name="T59" fmla="*/ 177 h 1679"/>
                <a:gd name="T60" fmla="*/ 538 w 1601"/>
                <a:gd name="T61" fmla="*/ 359 h 1679"/>
                <a:gd name="T62" fmla="*/ 254 w 1601"/>
                <a:gd name="T63" fmla="*/ 556 h 1679"/>
                <a:gd name="T64" fmla="*/ 227 w 1601"/>
                <a:gd name="T65" fmla="*/ 513 h 1679"/>
                <a:gd name="T66" fmla="*/ 221 w 1601"/>
                <a:gd name="T67" fmla="*/ 469 h 1679"/>
                <a:gd name="T68" fmla="*/ 93 w 1601"/>
                <a:gd name="T69" fmla="*/ 493 h 1679"/>
                <a:gd name="T70" fmla="*/ 104 w 1601"/>
                <a:gd name="T71" fmla="*/ 623 h 1679"/>
                <a:gd name="T72" fmla="*/ 129 w 1601"/>
                <a:gd name="T73" fmla="*/ 642 h 1679"/>
                <a:gd name="T74" fmla="*/ 139 w 1601"/>
                <a:gd name="T75" fmla="*/ 557 h 1679"/>
                <a:gd name="T76" fmla="*/ 298 w 1601"/>
                <a:gd name="T77" fmla="*/ 604 h 1679"/>
                <a:gd name="T78" fmla="*/ 581 w 1601"/>
                <a:gd name="T79" fmla="*/ 36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1" h="1679">
                  <a:moveTo>
                    <a:pt x="1589" y="1004"/>
                  </a:moveTo>
                  <a:cubicBezTo>
                    <a:pt x="1581" y="1022"/>
                    <a:pt x="1541" y="1066"/>
                    <a:pt x="1449" y="1064"/>
                  </a:cubicBezTo>
                  <a:cubicBezTo>
                    <a:pt x="1451" y="1091"/>
                    <a:pt x="1453" y="1134"/>
                    <a:pt x="1453" y="1179"/>
                  </a:cubicBezTo>
                  <a:cubicBezTo>
                    <a:pt x="1453" y="1315"/>
                    <a:pt x="1436" y="1349"/>
                    <a:pt x="1422" y="1364"/>
                  </a:cubicBezTo>
                  <a:cubicBezTo>
                    <a:pt x="1408" y="1378"/>
                    <a:pt x="1375" y="1397"/>
                    <a:pt x="1245" y="1396"/>
                  </a:cubicBezTo>
                  <a:cubicBezTo>
                    <a:pt x="1209" y="1395"/>
                    <a:pt x="1161" y="1393"/>
                    <a:pt x="1130" y="1390"/>
                  </a:cubicBezTo>
                  <a:cubicBezTo>
                    <a:pt x="1130" y="1656"/>
                    <a:pt x="1130" y="1656"/>
                    <a:pt x="1130" y="1656"/>
                  </a:cubicBezTo>
                  <a:cubicBezTo>
                    <a:pt x="1130" y="1668"/>
                    <a:pt x="1121" y="1678"/>
                    <a:pt x="1110" y="1678"/>
                  </a:cubicBezTo>
                  <a:cubicBezTo>
                    <a:pt x="1107" y="1678"/>
                    <a:pt x="1091" y="1679"/>
                    <a:pt x="1067" y="1679"/>
                  </a:cubicBezTo>
                  <a:cubicBezTo>
                    <a:pt x="979" y="1679"/>
                    <a:pt x="776" y="1670"/>
                    <a:pt x="643" y="1589"/>
                  </a:cubicBezTo>
                  <a:cubicBezTo>
                    <a:pt x="637" y="1586"/>
                    <a:pt x="633" y="1578"/>
                    <a:pt x="633" y="1571"/>
                  </a:cubicBezTo>
                  <a:cubicBezTo>
                    <a:pt x="633" y="1278"/>
                    <a:pt x="633" y="1278"/>
                    <a:pt x="633" y="1278"/>
                  </a:cubicBezTo>
                  <a:cubicBezTo>
                    <a:pt x="649" y="1291"/>
                    <a:pt x="664" y="1301"/>
                    <a:pt x="677" y="1307"/>
                  </a:cubicBezTo>
                  <a:cubicBezTo>
                    <a:pt x="677" y="1558"/>
                    <a:pt x="677" y="1558"/>
                    <a:pt x="677" y="1558"/>
                  </a:cubicBezTo>
                  <a:cubicBezTo>
                    <a:pt x="811" y="1632"/>
                    <a:pt x="1020" y="1636"/>
                    <a:pt x="1086" y="1635"/>
                  </a:cubicBezTo>
                  <a:cubicBezTo>
                    <a:pt x="1086" y="1365"/>
                    <a:pt x="1086" y="1365"/>
                    <a:pt x="1086" y="1365"/>
                  </a:cubicBezTo>
                  <a:cubicBezTo>
                    <a:pt x="1086" y="1358"/>
                    <a:pt x="1090" y="1351"/>
                    <a:pt x="1096" y="1347"/>
                  </a:cubicBezTo>
                  <a:cubicBezTo>
                    <a:pt x="1102" y="1344"/>
                    <a:pt x="1108" y="1343"/>
                    <a:pt x="1114" y="1344"/>
                  </a:cubicBezTo>
                  <a:cubicBezTo>
                    <a:pt x="1123" y="1346"/>
                    <a:pt x="1185" y="1351"/>
                    <a:pt x="1251" y="1352"/>
                  </a:cubicBezTo>
                  <a:cubicBezTo>
                    <a:pt x="1369" y="1352"/>
                    <a:pt x="1388" y="1335"/>
                    <a:pt x="1390" y="1334"/>
                  </a:cubicBezTo>
                  <a:cubicBezTo>
                    <a:pt x="1392" y="1332"/>
                    <a:pt x="1409" y="1311"/>
                    <a:pt x="1409" y="1180"/>
                  </a:cubicBezTo>
                  <a:cubicBezTo>
                    <a:pt x="1409" y="1109"/>
                    <a:pt x="1404" y="1043"/>
                    <a:pt x="1403" y="1042"/>
                  </a:cubicBezTo>
                  <a:cubicBezTo>
                    <a:pt x="1403" y="1036"/>
                    <a:pt x="1405" y="1029"/>
                    <a:pt x="1410" y="1025"/>
                  </a:cubicBezTo>
                  <a:cubicBezTo>
                    <a:pt x="1415" y="1020"/>
                    <a:pt x="1421" y="1018"/>
                    <a:pt x="1428" y="1019"/>
                  </a:cubicBezTo>
                  <a:cubicBezTo>
                    <a:pt x="1506" y="1027"/>
                    <a:pt x="1540" y="999"/>
                    <a:pt x="1547" y="988"/>
                  </a:cubicBezTo>
                  <a:cubicBezTo>
                    <a:pt x="1546" y="979"/>
                    <a:pt x="1534" y="951"/>
                    <a:pt x="1504" y="922"/>
                  </a:cubicBezTo>
                  <a:cubicBezTo>
                    <a:pt x="1462" y="880"/>
                    <a:pt x="1436" y="820"/>
                    <a:pt x="1428" y="802"/>
                  </a:cubicBezTo>
                  <a:cubicBezTo>
                    <a:pt x="1420" y="783"/>
                    <a:pt x="1419" y="745"/>
                    <a:pt x="1418" y="690"/>
                  </a:cubicBezTo>
                  <a:cubicBezTo>
                    <a:pt x="1417" y="669"/>
                    <a:pt x="1416" y="648"/>
                    <a:pt x="1415" y="634"/>
                  </a:cubicBezTo>
                  <a:cubicBezTo>
                    <a:pt x="1414" y="623"/>
                    <a:pt x="1412" y="611"/>
                    <a:pt x="1410" y="597"/>
                  </a:cubicBezTo>
                  <a:cubicBezTo>
                    <a:pt x="1424" y="584"/>
                    <a:pt x="1437" y="571"/>
                    <a:pt x="1448" y="558"/>
                  </a:cubicBezTo>
                  <a:cubicBezTo>
                    <a:pt x="1453" y="583"/>
                    <a:pt x="1457" y="611"/>
                    <a:pt x="1459" y="630"/>
                  </a:cubicBezTo>
                  <a:cubicBezTo>
                    <a:pt x="1460" y="646"/>
                    <a:pt x="1461" y="667"/>
                    <a:pt x="1461" y="689"/>
                  </a:cubicBezTo>
                  <a:cubicBezTo>
                    <a:pt x="1462" y="724"/>
                    <a:pt x="1464" y="772"/>
                    <a:pt x="1469" y="785"/>
                  </a:cubicBezTo>
                  <a:cubicBezTo>
                    <a:pt x="1482" y="818"/>
                    <a:pt x="1506" y="862"/>
                    <a:pt x="1535" y="891"/>
                  </a:cubicBezTo>
                  <a:cubicBezTo>
                    <a:pt x="1570" y="925"/>
                    <a:pt x="1601" y="975"/>
                    <a:pt x="1589" y="1004"/>
                  </a:cubicBezTo>
                  <a:close/>
                  <a:moveTo>
                    <a:pt x="57" y="273"/>
                  </a:moveTo>
                  <a:cubicBezTo>
                    <a:pt x="68" y="208"/>
                    <a:pt x="104" y="152"/>
                    <a:pt x="158" y="115"/>
                  </a:cubicBezTo>
                  <a:cubicBezTo>
                    <a:pt x="199" y="86"/>
                    <a:pt x="247" y="71"/>
                    <a:pt x="297" y="71"/>
                  </a:cubicBezTo>
                  <a:cubicBezTo>
                    <a:pt x="311" y="71"/>
                    <a:pt x="326" y="73"/>
                    <a:pt x="340" y="75"/>
                  </a:cubicBezTo>
                  <a:cubicBezTo>
                    <a:pt x="379" y="82"/>
                    <a:pt x="415" y="98"/>
                    <a:pt x="446" y="122"/>
                  </a:cubicBezTo>
                  <a:cubicBezTo>
                    <a:pt x="381" y="130"/>
                    <a:pt x="381" y="130"/>
                    <a:pt x="381" y="130"/>
                  </a:cubicBezTo>
                  <a:cubicBezTo>
                    <a:pt x="369" y="132"/>
                    <a:pt x="360" y="143"/>
                    <a:pt x="362" y="155"/>
                  </a:cubicBezTo>
                  <a:cubicBezTo>
                    <a:pt x="363" y="166"/>
                    <a:pt x="373" y="174"/>
                    <a:pt x="384" y="174"/>
                  </a:cubicBezTo>
                  <a:cubicBezTo>
                    <a:pt x="385" y="174"/>
                    <a:pt x="386" y="174"/>
                    <a:pt x="387" y="174"/>
                  </a:cubicBezTo>
                  <a:cubicBezTo>
                    <a:pt x="501" y="159"/>
                    <a:pt x="501" y="159"/>
                    <a:pt x="501" y="159"/>
                  </a:cubicBezTo>
                  <a:cubicBezTo>
                    <a:pt x="506" y="158"/>
                    <a:pt x="512" y="155"/>
                    <a:pt x="515" y="150"/>
                  </a:cubicBezTo>
                  <a:cubicBezTo>
                    <a:pt x="519" y="146"/>
                    <a:pt x="520" y="140"/>
                    <a:pt x="519" y="134"/>
                  </a:cubicBezTo>
                  <a:cubicBezTo>
                    <a:pt x="504" y="20"/>
                    <a:pt x="504" y="20"/>
                    <a:pt x="504" y="20"/>
                  </a:cubicBezTo>
                  <a:cubicBezTo>
                    <a:pt x="503" y="8"/>
                    <a:pt x="491" y="0"/>
                    <a:pt x="479" y="1"/>
                  </a:cubicBezTo>
                  <a:cubicBezTo>
                    <a:pt x="467" y="3"/>
                    <a:pt x="459" y="14"/>
                    <a:pt x="461" y="26"/>
                  </a:cubicBezTo>
                  <a:cubicBezTo>
                    <a:pt x="468" y="84"/>
                    <a:pt x="468" y="84"/>
                    <a:pt x="468" y="84"/>
                  </a:cubicBezTo>
                  <a:cubicBezTo>
                    <a:pt x="433" y="58"/>
                    <a:pt x="392" y="40"/>
                    <a:pt x="348" y="32"/>
                  </a:cubicBezTo>
                  <a:cubicBezTo>
                    <a:pt x="272" y="18"/>
                    <a:pt x="196" y="35"/>
                    <a:pt x="132" y="79"/>
                  </a:cubicBezTo>
                  <a:cubicBezTo>
                    <a:pt x="69" y="123"/>
                    <a:pt x="27" y="189"/>
                    <a:pt x="13" y="265"/>
                  </a:cubicBezTo>
                  <a:cubicBezTo>
                    <a:pt x="0" y="337"/>
                    <a:pt x="15" y="410"/>
                    <a:pt x="54" y="471"/>
                  </a:cubicBezTo>
                  <a:cubicBezTo>
                    <a:pt x="55" y="470"/>
                    <a:pt x="57" y="468"/>
                    <a:pt x="58" y="466"/>
                  </a:cubicBezTo>
                  <a:cubicBezTo>
                    <a:pt x="66" y="456"/>
                    <a:pt x="77" y="448"/>
                    <a:pt x="89" y="444"/>
                  </a:cubicBezTo>
                  <a:cubicBezTo>
                    <a:pt x="57" y="392"/>
                    <a:pt x="46" y="332"/>
                    <a:pt x="57" y="273"/>
                  </a:cubicBezTo>
                  <a:close/>
                  <a:moveTo>
                    <a:pt x="550" y="177"/>
                  </a:moveTo>
                  <a:cubicBezTo>
                    <a:pt x="541" y="189"/>
                    <a:pt x="528" y="198"/>
                    <a:pt x="513" y="201"/>
                  </a:cubicBezTo>
                  <a:cubicBezTo>
                    <a:pt x="539" y="249"/>
                    <a:pt x="547" y="304"/>
                    <a:pt x="538" y="359"/>
                  </a:cubicBezTo>
                  <a:cubicBezTo>
                    <a:pt x="526" y="423"/>
                    <a:pt x="490" y="479"/>
                    <a:pt x="437" y="516"/>
                  </a:cubicBezTo>
                  <a:cubicBezTo>
                    <a:pt x="383" y="554"/>
                    <a:pt x="318" y="568"/>
                    <a:pt x="254" y="556"/>
                  </a:cubicBezTo>
                  <a:cubicBezTo>
                    <a:pt x="221" y="551"/>
                    <a:pt x="191" y="538"/>
                    <a:pt x="164" y="521"/>
                  </a:cubicBezTo>
                  <a:cubicBezTo>
                    <a:pt x="227" y="513"/>
                    <a:pt x="227" y="513"/>
                    <a:pt x="227" y="513"/>
                  </a:cubicBezTo>
                  <a:cubicBezTo>
                    <a:pt x="239" y="511"/>
                    <a:pt x="248" y="500"/>
                    <a:pt x="246" y="488"/>
                  </a:cubicBezTo>
                  <a:cubicBezTo>
                    <a:pt x="244" y="476"/>
                    <a:pt x="233" y="467"/>
                    <a:pt x="221" y="469"/>
                  </a:cubicBezTo>
                  <a:cubicBezTo>
                    <a:pt x="107" y="484"/>
                    <a:pt x="107" y="484"/>
                    <a:pt x="107" y="484"/>
                  </a:cubicBezTo>
                  <a:cubicBezTo>
                    <a:pt x="102" y="485"/>
                    <a:pt x="96" y="488"/>
                    <a:pt x="93" y="493"/>
                  </a:cubicBezTo>
                  <a:cubicBezTo>
                    <a:pt x="89" y="497"/>
                    <a:pt x="88" y="503"/>
                    <a:pt x="89" y="509"/>
                  </a:cubicBezTo>
                  <a:cubicBezTo>
                    <a:pt x="104" y="623"/>
                    <a:pt x="104" y="623"/>
                    <a:pt x="104" y="623"/>
                  </a:cubicBezTo>
                  <a:cubicBezTo>
                    <a:pt x="105" y="634"/>
                    <a:pt x="115" y="642"/>
                    <a:pt x="126" y="642"/>
                  </a:cubicBezTo>
                  <a:cubicBezTo>
                    <a:pt x="127" y="642"/>
                    <a:pt x="128" y="642"/>
                    <a:pt x="129" y="642"/>
                  </a:cubicBezTo>
                  <a:cubicBezTo>
                    <a:pt x="141" y="640"/>
                    <a:pt x="149" y="629"/>
                    <a:pt x="147" y="617"/>
                  </a:cubicBezTo>
                  <a:cubicBezTo>
                    <a:pt x="139" y="557"/>
                    <a:pt x="139" y="557"/>
                    <a:pt x="139" y="557"/>
                  </a:cubicBezTo>
                  <a:cubicBezTo>
                    <a:pt x="171" y="578"/>
                    <a:pt x="207" y="593"/>
                    <a:pt x="246" y="600"/>
                  </a:cubicBezTo>
                  <a:cubicBezTo>
                    <a:pt x="263" y="603"/>
                    <a:pt x="281" y="604"/>
                    <a:pt x="298" y="604"/>
                  </a:cubicBezTo>
                  <a:cubicBezTo>
                    <a:pt x="356" y="604"/>
                    <a:pt x="413" y="587"/>
                    <a:pt x="462" y="553"/>
                  </a:cubicBezTo>
                  <a:cubicBezTo>
                    <a:pt x="525" y="509"/>
                    <a:pt x="567" y="443"/>
                    <a:pt x="581" y="367"/>
                  </a:cubicBezTo>
                  <a:cubicBezTo>
                    <a:pt x="593" y="301"/>
                    <a:pt x="582" y="235"/>
                    <a:pt x="550" y="17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81" name="Oval 180">
            <a:extLst>
              <a:ext uri="{FF2B5EF4-FFF2-40B4-BE49-F238E27FC236}">
                <a16:creationId xmlns:a16="http://schemas.microsoft.com/office/drawing/2014/main" id="{8581E20B-F96E-FE1A-48A9-7A8FFA9DB887}"/>
              </a:ext>
            </a:extLst>
          </p:cNvPr>
          <p:cNvSpPr>
            <a:spLocks noChangeAspect="1"/>
          </p:cNvSpPr>
          <p:nvPr/>
        </p:nvSpPr>
        <p:spPr>
          <a:xfrm>
            <a:off x="4825791" y="2440761"/>
            <a:ext cx="836819" cy="836494"/>
          </a:xfrm>
          <a:prstGeom prst="ellipse">
            <a:avLst/>
          </a:prstGeom>
          <a:solidFill>
            <a:srgbClr val="FFFFFF"/>
          </a:solidFill>
          <a:ln w="38100">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kern="0">
              <a:solidFill>
                <a:schemeClr val="bg1">
                  <a:lumMod val="50000"/>
                </a:schemeClr>
              </a:solidFill>
            </a:endParaRPr>
          </a:p>
        </p:txBody>
      </p:sp>
      <p:grpSp>
        <p:nvGrpSpPr>
          <p:cNvPr id="14" name="Group 13">
            <a:extLst>
              <a:ext uri="{FF2B5EF4-FFF2-40B4-BE49-F238E27FC236}">
                <a16:creationId xmlns:a16="http://schemas.microsoft.com/office/drawing/2014/main" id="{2A765A07-52ED-9B1B-87DF-5885C91AD1A7}"/>
              </a:ext>
            </a:extLst>
          </p:cNvPr>
          <p:cNvGrpSpPr/>
          <p:nvPr/>
        </p:nvGrpSpPr>
        <p:grpSpPr>
          <a:xfrm>
            <a:off x="4969554" y="2584626"/>
            <a:ext cx="549293" cy="548763"/>
            <a:chOff x="4969554" y="2584626"/>
            <a:chExt cx="549293" cy="548763"/>
          </a:xfrm>
        </p:grpSpPr>
        <p:sp>
          <p:nvSpPr>
            <p:cNvPr id="222" name="AutoShape 3">
              <a:extLst>
                <a:ext uri="{FF2B5EF4-FFF2-40B4-BE49-F238E27FC236}">
                  <a16:creationId xmlns:a16="http://schemas.microsoft.com/office/drawing/2014/main" id="{485FBA36-D207-C05A-048C-45B417B84780}"/>
                </a:ext>
              </a:extLst>
            </p:cNvPr>
            <p:cNvSpPr>
              <a:spLocks noChangeAspect="1" noChangeArrowheads="1" noTextEdit="1"/>
            </p:cNvSpPr>
            <p:nvPr/>
          </p:nvSpPr>
          <p:spPr bwMode="auto">
            <a:xfrm>
              <a:off x="4969554" y="2584626"/>
              <a:ext cx="549293" cy="54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23" name="Group 222">
              <a:extLst>
                <a:ext uri="{FF2B5EF4-FFF2-40B4-BE49-F238E27FC236}">
                  <a16:creationId xmlns:a16="http://schemas.microsoft.com/office/drawing/2014/main" id="{9B100DEC-D563-FB49-77CA-C448255CF3D9}"/>
                </a:ext>
              </a:extLst>
            </p:cNvPr>
            <p:cNvGrpSpPr/>
            <p:nvPr/>
          </p:nvGrpSpPr>
          <p:grpSpPr>
            <a:xfrm>
              <a:off x="5058013" y="2676263"/>
              <a:ext cx="374986" cy="375553"/>
              <a:chOff x="6729413" y="2881313"/>
              <a:chExt cx="1123838" cy="1125538"/>
            </a:xfrm>
          </p:grpSpPr>
          <p:sp>
            <p:nvSpPr>
              <p:cNvPr id="224" name="Freeform 16">
                <a:extLst>
                  <a:ext uri="{FF2B5EF4-FFF2-40B4-BE49-F238E27FC236}">
                    <a16:creationId xmlns:a16="http://schemas.microsoft.com/office/drawing/2014/main" id="{7688CB7F-3255-4AD8-3267-AE3E0B0108CB}"/>
                  </a:ext>
                </a:extLst>
              </p:cNvPr>
              <p:cNvSpPr>
                <a:spLocks/>
              </p:cNvSpPr>
              <p:nvPr/>
            </p:nvSpPr>
            <p:spPr bwMode="auto">
              <a:xfrm>
                <a:off x="7073900" y="2881313"/>
                <a:ext cx="709613" cy="574675"/>
              </a:xfrm>
              <a:custGeom>
                <a:avLst/>
                <a:gdLst>
                  <a:gd name="T0" fmla="*/ 992 w 993"/>
                  <a:gd name="T1" fmla="*/ 8 h 805"/>
                  <a:gd name="T2" fmla="*/ 983 w 993"/>
                  <a:gd name="T3" fmla="*/ 0 h 805"/>
                  <a:gd name="T4" fmla="*/ 486 w 993"/>
                  <a:gd name="T5" fmla="*/ 429 h 805"/>
                  <a:gd name="T6" fmla="*/ 469 w 993"/>
                  <a:gd name="T7" fmla="*/ 433 h 805"/>
                  <a:gd name="T8" fmla="*/ 9 w 993"/>
                  <a:gd name="T9" fmla="*/ 255 h 805"/>
                  <a:gd name="T10" fmla="*/ 0 w 993"/>
                  <a:gd name="T11" fmla="*/ 264 h 805"/>
                  <a:gd name="T12" fmla="*/ 385 w 993"/>
                  <a:gd name="T13" fmla="*/ 649 h 805"/>
                  <a:gd name="T14" fmla="*/ 393 w 993"/>
                  <a:gd name="T15" fmla="*/ 641 h 805"/>
                  <a:gd name="T16" fmla="*/ 284 w 993"/>
                  <a:gd name="T17" fmla="*/ 426 h 805"/>
                  <a:gd name="T18" fmla="*/ 294 w 993"/>
                  <a:gd name="T19" fmla="*/ 412 h 805"/>
                  <a:gd name="T20" fmla="*/ 461 w 993"/>
                  <a:gd name="T21" fmla="*/ 766 h 805"/>
                  <a:gd name="T22" fmla="*/ 461 w 993"/>
                  <a:gd name="T23" fmla="*/ 794 h 805"/>
                  <a:gd name="T24" fmla="*/ 521 w 993"/>
                  <a:gd name="T25" fmla="*/ 797 h 805"/>
                  <a:gd name="T26" fmla="*/ 562 w 993"/>
                  <a:gd name="T27" fmla="*/ 805 h 805"/>
                  <a:gd name="T28" fmla="*/ 554 w 993"/>
                  <a:gd name="T29" fmla="*/ 681 h 805"/>
                  <a:gd name="T30" fmla="*/ 555 w 993"/>
                  <a:gd name="T31" fmla="*/ 524 h 805"/>
                  <a:gd name="T32" fmla="*/ 578 w 993"/>
                  <a:gd name="T33" fmla="*/ 391 h 805"/>
                  <a:gd name="T34" fmla="*/ 679 w 993"/>
                  <a:gd name="T35" fmla="*/ 227 h 805"/>
                  <a:gd name="T36" fmla="*/ 745 w 993"/>
                  <a:gd name="T37" fmla="*/ 180 h 805"/>
                  <a:gd name="T38" fmla="*/ 755 w 993"/>
                  <a:gd name="T39" fmla="*/ 194 h 805"/>
                  <a:gd name="T40" fmla="*/ 623 w 993"/>
                  <a:gd name="T41" fmla="*/ 477 h 805"/>
                  <a:gd name="T42" fmla="*/ 632 w 993"/>
                  <a:gd name="T43" fmla="*/ 487 h 805"/>
                  <a:gd name="T44" fmla="*/ 992 w 993"/>
                  <a:gd name="T45" fmla="*/ 8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3" h="805">
                    <a:moveTo>
                      <a:pt x="992" y="8"/>
                    </a:moveTo>
                    <a:cubicBezTo>
                      <a:pt x="992" y="3"/>
                      <a:pt x="988" y="0"/>
                      <a:pt x="983" y="0"/>
                    </a:cubicBezTo>
                    <a:cubicBezTo>
                      <a:pt x="559" y="3"/>
                      <a:pt x="495" y="259"/>
                      <a:pt x="486" y="429"/>
                    </a:cubicBezTo>
                    <a:cubicBezTo>
                      <a:pt x="486" y="438"/>
                      <a:pt x="474" y="441"/>
                      <a:pt x="469" y="433"/>
                    </a:cubicBezTo>
                    <a:cubicBezTo>
                      <a:pt x="417" y="327"/>
                      <a:pt x="293" y="242"/>
                      <a:pt x="9" y="255"/>
                    </a:cubicBezTo>
                    <a:cubicBezTo>
                      <a:pt x="4" y="255"/>
                      <a:pt x="0" y="259"/>
                      <a:pt x="0" y="264"/>
                    </a:cubicBezTo>
                    <a:cubicBezTo>
                      <a:pt x="3" y="321"/>
                      <a:pt x="35" y="645"/>
                      <a:pt x="385" y="649"/>
                    </a:cubicBezTo>
                    <a:cubicBezTo>
                      <a:pt x="389" y="649"/>
                      <a:pt x="393" y="645"/>
                      <a:pt x="393" y="641"/>
                    </a:cubicBezTo>
                    <a:cubicBezTo>
                      <a:pt x="395" y="614"/>
                      <a:pt x="392" y="523"/>
                      <a:pt x="284" y="426"/>
                    </a:cubicBezTo>
                    <a:cubicBezTo>
                      <a:pt x="276" y="420"/>
                      <a:pt x="284" y="408"/>
                      <a:pt x="294" y="412"/>
                    </a:cubicBezTo>
                    <a:cubicBezTo>
                      <a:pt x="427" y="475"/>
                      <a:pt x="467" y="630"/>
                      <a:pt x="461" y="766"/>
                    </a:cubicBezTo>
                    <a:cubicBezTo>
                      <a:pt x="460" y="772"/>
                      <a:pt x="460" y="782"/>
                      <a:pt x="461" y="794"/>
                    </a:cubicBezTo>
                    <a:cubicBezTo>
                      <a:pt x="521" y="797"/>
                      <a:pt x="521" y="797"/>
                      <a:pt x="521" y="797"/>
                    </a:cubicBezTo>
                    <a:cubicBezTo>
                      <a:pt x="535" y="798"/>
                      <a:pt x="549" y="801"/>
                      <a:pt x="562" y="805"/>
                    </a:cubicBezTo>
                    <a:cubicBezTo>
                      <a:pt x="565" y="763"/>
                      <a:pt x="557" y="710"/>
                      <a:pt x="554" y="681"/>
                    </a:cubicBezTo>
                    <a:cubicBezTo>
                      <a:pt x="551" y="628"/>
                      <a:pt x="552" y="576"/>
                      <a:pt x="555" y="524"/>
                    </a:cubicBezTo>
                    <a:cubicBezTo>
                      <a:pt x="557" y="479"/>
                      <a:pt x="564" y="434"/>
                      <a:pt x="578" y="391"/>
                    </a:cubicBezTo>
                    <a:cubicBezTo>
                      <a:pt x="597" y="329"/>
                      <a:pt x="632" y="272"/>
                      <a:pt x="679" y="227"/>
                    </a:cubicBezTo>
                    <a:cubicBezTo>
                      <a:pt x="699" y="209"/>
                      <a:pt x="721" y="193"/>
                      <a:pt x="745" y="180"/>
                    </a:cubicBezTo>
                    <a:cubicBezTo>
                      <a:pt x="753" y="175"/>
                      <a:pt x="761" y="186"/>
                      <a:pt x="755" y="194"/>
                    </a:cubicBezTo>
                    <a:cubicBezTo>
                      <a:pt x="643" y="322"/>
                      <a:pt x="626" y="444"/>
                      <a:pt x="623" y="477"/>
                    </a:cubicBezTo>
                    <a:cubicBezTo>
                      <a:pt x="623" y="482"/>
                      <a:pt x="627" y="487"/>
                      <a:pt x="632" y="487"/>
                    </a:cubicBezTo>
                    <a:cubicBezTo>
                      <a:pt x="984" y="480"/>
                      <a:pt x="993" y="73"/>
                      <a:pt x="992" y="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7">
                <a:extLst>
                  <a:ext uri="{FF2B5EF4-FFF2-40B4-BE49-F238E27FC236}">
                    <a16:creationId xmlns:a16="http://schemas.microsoft.com/office/drawing/2014/main" id="{FC381A65-2C1A-1708-ED17-19CB8CBB4491}"/>
                  </a:ext>
                </a:extLst>
              </p:cNvPr>
              <p:cNvSpPr>
                <a:spLocks/>
              </p:cNvSpPr>
              <p:nvPr/>
            </p:nvSpPr>
            <p:spPr bwMode="auto">
              <a:xfrm>
                <a:off x="6729413" y="3465513"/>
                <a:ext cx="1123838" cy="541338"/>
              </a:xfrm>
              <a:custGeom>
                <a:avLst/>
                <a:gdLst>
                  <a:gd name="connsiteX0" fmla="*/ 409739 w 1123838"/>
                  <a:gd name="connsiteY0" fmla="*/ 31591 h 541338"/>
                  <a:gd name="connsiteX1" fmla="*/ 326138 w 1123838"/>
                  <a:gd name="connsiteY1" fmla="*/ 51601 h 541338"/>
                  <a:gd name="connsiteX2" fmla="*/ 31750 w 1123838"/>
                  <a:gd name="connsiteY2" fmla="*/ 218820 h 541338"/>
                  <a:gd name="connsiteX3" fmla="*/ 31750 w 1123838"/>
                  <a:gd name="connsiteY3" fmla="*/ 503237 h 541338"/>
                  <a:gd name="connsiteX4" fmla="*/ 368296 w 1123838"/>
                  <a:gd name="connsiteY4" fmla="*/ 373177 h 541338"/>
                  <a:gd name="connsiteX5" fmla="*/ 419028 w 1123838"/>
                  <a:gd name="connsiteY5" fmla="*/ 365316 h 541338"/>
                  <a:gd name="connsiteX6" fmla="*/ 568366 w 1123838"/>
                  <a:gd name="connsiteY6" fmla="*/ 376036 h 541338"/>
                  <a:gd name="connsiteX7" fmla="*/ 797017 w 1123838"/>
                  <a:gd name="connsiteY7" fmla="*/ 349595 h 541338"/>
                  <a:gd name="connsiteX8" fmla="*/ 1047818 w 1123838"/>
                  <a:gd name="connsiteY8" fmla="*/ 183090 h 541338"/>
                  <a:gd name="connsiteX9" fmla="*/ 1079972 w 1123838"/>
                  <a:gd name="connsiteY9" fmla="*/ 145930 h 541338"/>
                  <a:gd name="connsiteX10" fmla="*/ 1074971 w 1123838"/>
                  <a:gd name="connsiteY10" fmla="*/ 71610 h 541338"/>
                  <a:gd name="connsiteX11" fmla="*/ 1036386 w 1123838"/>
                  <a:gd name="connsiteY11" fmla="*/ 58032 h 541338"/>
                  <a:gd name="connsiteX12" fmla="*/ 999230 w 1123838"/>
                  <a:gd name="connsiteY12" fmla="*/ 75897 h 541338"/>
                  <a:gd name="connsiteX13" fmla="*/ 951356 w 1123838"/>
                  <a:gd name="connsiteY13" fmla="*/ 129494 h 541338"/>
                  <a:gd name="connsiteX14" fmla="*/ 805591 w 1123838"/>
                  <a:gd name="connsiteY14" fmla="*/ 220964 h 541338"/>
                  <a:gd name="connsiteX15" fmla="*/ 608380 w 1123838"/>
                  <a:gd name="connsiteY15" fmla="*/ 210245 h 541338"/>
                  <a:gd name="connsiteX16" fmla="*/ 553360 w 1123838"/>
                  <a:gd name="connsiteY16" fmla="*/ 188092 h 541338"/>
                  <a:gd name="connsiteX17" fmla="*/ 544071 w 1123838"/>
                  <a:gd name="connsiteY17" fmla="*/ 171656 h 541338"/>
                  <a:gd name="connsiteX18" fmla="*/ 557648 w 1123838"/>
                  <a:gd name="connsiteY18" fmla="*/ 158078 h 541338"/>
                  <a:gd name="connsiteX19" fmla="*/ 715560 w 1123838"/>
                  <a:gd name="connsiteY19" fmla="*/ 142357 h 541338"/>
                  <a:gd name="connsiteX20" fmla="*/ 759146 w 1123838"/>
                  <a:gd name="connsiteY20" fmla="*/ 95192 h 541338"/>
                  <a:gd name="connsiteX21" fmla="*/ 713416 w 1123838"/>
                  <a:gd name="connsiteY21" fmla="*/ 47313 h 541338"/>
                  <a:gd name="connsiteX22" fmla="*/ 409739 w 1123838"/>
                  <a:gd name="connsiteY22" fmla="*/ 31591 h 541338"/>
                  <a:gd name="connsiteX23" fmla="*/ 390213 w 1123838"/>
                  <a:gd name="connsiteY23" fmla="*/ 0 h 541338"/>
                  <a:gd name="connsiteX24" fmla="*/ 393786 w 1123838"/>
                  <a:gd name="connsiteY24" fmla="*/ 0 h 541338"/>
                  <a:gd name="connsiteX25" fmla="*/ 396645 w 1123838"/>
                  <a:gd name="connsiteY25" fmla="*/ 0 h 541338"/>
                  <a:gd name="connsiteX26" fmla="*/ 399504 w 1123838"/>
                  <a:gd name="connsiteY26" fmla="*/ 0 h 541338"/>
                  <a:gd name="connsiteX27" fmla="*/ 403077 w 1123838"/>
                  <a:gd name="connsiteY27" fmla="*/ 0 h 541338"/>
                  <a:gd name="connsiteX28" fmla="*/ 410939 w 1123838"/>
                  <a:gd name="connsiteY28" fmla="*/ 0 h 541338"/>
                  <a:gd name="connsiteX29" fmla="*/ 715390 w 1123838"/>
                  <a:gd name="connsiteY29" fmla="*/ 15712 h 541338"/>
                  <a:gd name="connsiteX30" fmla="*/ 780426 w 1123838"/>
                  <a:gd name="connsiteY30" fmla="*/ 56419 h 541338"/>
                  <a:gd name="connsiteX31" fmla="*/ 782570 w 1123838"/>
                  <a:gd name="connsiteY31" fmla="*/ 60704 h 541338"/>
                  <a:gd name="connsiteX32" fmla="*/ 789002 w 1123838"/>
                  <a:gd name="connsiteY32" fmla="*/ 79273 h 541338"/>
                  <a:gd name="connsiteX33" fmla="*/ 790431 w 1123838"/>
                  <a:gd name="connsiteY33" fmla="*/ 94984 h 541338"/>
                  <a:gd name="connsiteX34" fmla="*/ 789716 w 1123838"/>
                  <a:gd name="connsiteY34" fmla="*/ 100698 h 541338"/>
                  <a:gd name="connsiteX35" fmla="*/ 789716 w 1123838"/>
                  <a:gd name="connsiteY35" fmla="*/ 101412 h 541338"/>
                  <a:gd name="connsiteX36" fmla="*/ 789002 w 1123838"/>
                  <a:gd name="connsiteY36" fmla="*/ 107125 h 541338"/>
                  <a:gd name="connsiteX37" fmla="*/ 763988 w 1123838"/>
                  <a:gd name="connsiteY37" fmla="*/ 154260 h 541338"/>
                  <a:gd name="connsiteX38" fmla="*/ 763273 w 1123838"/>
                  <a:gd name="connsiteY38" fmla="*/ 154260 h 541338"/>
                  <a:gd name="connsiteX39" fmla="*/ 758985 w 1123838"/>
                  <a:gd name="connsiteY39" fmla="*/ 157831 h 541338"/>
                  <a:gd name="connsiteX40" fmla="*/ 754697 w 1123838"/>
                  <a:gd name="connsiteY40" fmla="*/ 160688 h 541338"/>
                  <a:gd name="connsiteX41" fmla="*/ 753983 w 1123838"/>
                  <a:gd name="connsiteY41" fmla="*/ 161402 h 541338"/>
                  <a:gd name="connsiteX42" fmla="*/ 749695 w 1123838"/>
                  <a:gd name="connsiteY42" fmla="*/ 164258 h 541338"/>
                  <a:gd name="connsiteX43" fmla="*/ 748265 w 1123838"/>
                  <a:gd name="connsiteY43" fmla="*/ 164973 h 541338"/>
                  <a:gd name="connsiteX44" fmla="*/ 743263 w 1123838"/>
                  <a:gd name="connsiteY44" fmla="*/ 167115 h 541338"/>
                  <a:gd name="connsiteX45" fmla="*/ 742548 w 1123838"/>
                  <a:gd name="connsiteY45" fmla="*/ 167829 h 541338"/>
                  <a:gd name="connsiteX46" fmla="*/ 738260 w 1123838"/>
                  <a:gd name="connsiteY46" fmla="*/ 169258 h 541338"/>
                  <a:gd name="connsiteX47" fmla="*/ 718964 w 1123838"/>
                  <a:gd name="connsiteY47" fmla="*/ 173543 h 541338"/>
                  <a:gd name="connsiteX48" fmla="*/ 624626 w 1123838"/>
                  <a:gd name="connsiteY48" fmla="*/ 182827 h 541338"/>
                  <a:gd name="connsiteX49" fmla="*/ 743263 w 1123838"/>
                  <a:gd name="connsiteY49" fmla="*/ 199967 h 541338"/>
                  <a:gd name="connsiteX50" fmla="*/ 775423 w 1123838"/>
                  <a:gd name="connsiteY50" fmla="*/ 195682 h 541338"/>
                  <a:gd name="connsiteX51" fmla="*/ 785428 w 1123838"/>
                  <a:gd name="connsiteY51" fmla="*/ 193539 h 541338"/>
                  <a:gd name="connsiteX52" fmla="*/ 786858 w 1123838"/>
                  <a:gd name="connsiteY52" fmla="*/ 192825 h 541338"/>
                  <a:gd name="connsiteX53" fmla="*/ 796863 w 1123838"/>
                  <a:gd name="connsiteY53" fmla="*/ 190683 h 541338"/>
                  <a:gd name="connsiteX54" fmla="*/ 826880 w 1123838"/>
                  <a:gd name="connsiteY54" fmla="*/ 179970 h 541338"/>
                  <a:gd name="connsiteX55" fmla="*/ 909782 w 1123838"/>
                  <a:gd name="connsiteY55" fmla="*/ 127122 h 541338"/>
                  <a:gd name="connsiteX56" fmla="*/ 928363 w 1123838"/>
                  <a:gd name="connsiteY56" fmla="*/ 108553 h 541338"/>
                  <a:gd name="connsiteX57" fmla="*/ 975532 w 1123838"/>
                  <a:gd name="connsiteY57" fmla="*/ 54991 h 541338"/>
                  <a:gd name="connsiteX58" fmla="*/ 978391 w 1123838"/>
                  <a:gd name="connsiteY58" fmla="*/ 51420 h 541338"/>
                  <a:gd name="connsiteX59" fmla="*/ 979105 w 1123838"/>
                  <a:gd name="connsiteY59" fmla="*/ 51420 h 541338"/>
                  <a:gd name="connsiteX60" fmla="*/ 1034135 w 1123838"/>
                  <a:gd name="connsiteY60" fmla="*/ 26424 h 541338"/>
                  <a:gd name="connsiteX61" fmla="*/ 1034850 w 1123838"/>
                  <a:gd name="connsiteY61" fmla="*/ 26424 h 541338"/>
                  <a:gd name="connsiteX62" fmla="*/ 1039138 w 1123838"/>
                  <a:gd name="connsiteY62" fmla="*/ 26424 h 541338"/>
                  <a:gd name="connsiteX63" fmla="*/ 1040567 w 1123838"/>
                  <a:gd name="connsiteY63" fmla="*/ 26424 h 541338"/>
                  <a:gd name="connsiteX64" fmla="*/ 1079875 w 1123838"/>
                  <a:gd name="connsiteY64" fmla="*/ 37137 h 541338"/>
                  <a:gd name="connsiteX65" fmla="*/ 1083448 w 1123838"/>
                  <a:gd name="connsiteY65" fmla="*/ 39279 h 541338"/>
                  <a:gd name="connsiteX66" fmla="*/ 1086307 w 1123838"/>
                  <a:gd name="connsiteY66" fmla="*/ 40708 h 541338"/>
                  <a:gd name="connsiteX67" fmla="*/ 1087021 w 1123838"/>
                  <a:gd name="connsiteY67" fmla="*/ 41422 h 541338"/>
                  <a:gd name="connsiteX68" fmla="*/ 1089880 w 1123838"/>
                  <a:gd name="connsiteY68" fmla="*/ 43564 h 541338"/>
                  <a:gd name="connsiteX69" fmla="*/ 1090595 w 1123838"/>
                  <a:gd name="connsiteY69" fmla="*/ 44278 h 541338"/>
                  <a:gd name="connsiteX70" fmla="*/ 1092739 w 1123838"/>
                  <a:gd name="connsiteY70" fmla="*/ 45707 h 541338"/>
                  <a:gd name="connsiteX71" fmla="*/ 1095597 w 1123838"/>
                  <a:gd name="connsiteY71" fmla="*/ 47849 h 541338"/>
                  <a:gd name="connsiteX72" fmla="*/ 1095597 w 1123838"/>
                  <a:gd name="connsiteY72" fmla="*/ 48563 h 541338"/>
                  <a:gd name="connsiteX73" fmla="*/ 1103459 w 1123838"/>
                  <a:gd name="connsiteY73" fmla="*/ 165687 h 541338"/>
                  <a:gd name="connsiteX74" fmla="*/ 1072013 w 1123838"/>
                  <a:gd name="connsiteY74" fmla="*/ 203538 h 541338"/>
                  <a:gd name="connsiteX75" fmla="*/ 966241 w 1123838"/>
                  <a:gd name="connsiteY75" fmla="*/ 299950 h 541338"/>
                  <a:gd name="connsiteX76" fmla="*/ 956950 w 1123838"/>
                  <a:gd name="connsiteY76" fmla="*/ 306377 h 541338"/>
                  <a:gd name="connsiteX77" fmla="*/ 948374 w 1123838"/>
                  <a:gd name="connsiteY77" fmla="*/ 312091 h 541338"/>
                  <a:gd name="connsiteX78" fmla="*/ 806154 w 1123838"/>
                  <a:gd name="connsiteY78" fmla="*/ 379222 h 541338"/>
                  <a:gd name="connsiteX79" fmla="*/ 792575 w 1123838"/>
                  <a:gd name="connsiteY79" fmla="*/ 383507 h 541338"/>
                  <a:gd name="connsiteX80" fmla="*/ 788287 w 1123838"/>
                  <a:gd name="connsiteY80" fmla="*/ 384222 h 541338"/>
                  <a:gd name="connsiteX81" fmla="*/ 779711 w 1123838"/>
                  <a:gd name="connsiteY81" fmla="*/ 387078 h 541338"/>
                  <a:gd name="connsiteX82" fmla="*/ 773994 w 1123838"/>
                  <a:gd name="connsiteY82" fmla="*/ 388507 h 541338"/>
                  <a:gd name="connsiteX83" fmla="*/ 766132 w 1123838"/>
                  <a:gd name="connsiteY83" fmla="*/ 389935 h 541338"/>
                  <a:gd name="connsiteX84" fmla="*/ 759700 w 1123838"/>
                  <a:gd name="connsiteY84" fmla="*/ 392077 h 541338"/>
                  <a:gd name="connsiteX85" fmla="*/ 753983 w 1123838"/>
                  <a:gd name="connsiteY85" fmla="*/ 392792 h 541338"/>
                  <a:gd name="connsiteX86" fmla="*/ 724681 w 1123838"/>
                  <a:gd name="connsiteY86" fmla="*/ 399219 h 541338"/>
                  <a:gd name="connsiteX87" fmla="*/ 721822 w 1123838"/>
                  <a:gd name="connsiteY87" fmla="*/ 399219 h 541338"/>
                  <a:gd name="connsiteX88" fmla="*/ 711102 w 1123838"/>
                  <a:gd name="connsiteY88" fmla="*/ 401362 h 541338"/>
                  <a:gd name="connsiteX89" fmla="*/ 709673 w 1123838"/>
                  <a:gd name="connsiteY89" fmla="*/ 401362 h 541338"/>
                  <a:gd name="connsiteX90" fmla="*/ 650355 w 1123838"/>
                  <a:gd name="connsiteY90" fmla="*/ 407789 h 541338"/>
                  <a:gd name="connsiteX91" fmla="*/ 648211 w 1123838"/>
                  <a:gd name="connsiteY91" fmla="*/ 407789 h 541338"/>
                  <a:gd name="connsiteX92" fmla="*/ 637491 w 1123838"/>
                  <a:gd name="connsiteY92" fmla="*/ 408503 h 541338"/>
                  <a:gd name="connsiteX93" fmla="*/ 635347 w 1123838"/>
                  <a:gd name="connsiteY93" fmla="*/ 408503 h 541338"/>
                  <a:gd name="connsiteX94" fmla="*/ 621053 w 1123838"/>
                  <a:gd name="connsiteY94" fmla="*/ 408503 h 541338"/>
                  <a:gd name="connsiteX95" fmla="*/ 620338 w 1123838"/>
                  <a:gd name="connsiteY95" fmla="*/ 408503 h 541338"/>
                  <a:gd name="connsiteX96" fmla="*/ 612477 w 1123838"/>
                  <a:gd name="connsiteY96" fmla="*/ 408503 h 541338"/>
                  <a:gd name="connsiteX97" fmla="*/ 606045 w 1123838"/>
                  <a:gd name="connsiteY97" fmla="*/ 408503 h 541338"/>
                  <a:gd name="connsiteX98" fmla="*/ 598898 w 1123838"/>
                  <a:gd name="connsiteY98" fmla="*/ 408503 h 541338"/>
                  <a:gd name="connsiteX99" fmla="*/ 592466 w 1123838"/>
                  <a:gd name="connsiteY99" fmla="*/ 408503 h 541338"/>
                  <a:gd name="connsiteX100" fmla="*/ 584605 w 1123838"/>
                  <a:gd name="connsiteY100" fmla="*/ 407789 h 541338"/>
                  <a:gd name="connsiteX101" fmla="*/ 578887 w 1123838"/>
                  <a:gd name="connsiteY101" fmla="*/ 407789 h 541338"/>
                  <a:gd name="connsiteX102" fmla="*/ 566738 w 1123838"/>
                  <a:gd name="connsiteY102" fmla="*/ 407075 h 541338"/>
                  <a:gd name="connsiteX103" fmla="*/ 566023 w 1123838"/>
                  <a:gd name="connsiteY103" fmla="*/ 407075 h 541338"/>
                  <a:gd name="connsiteX104" fmla="*/ 485265 w 1123838"/>
                  <a:gd name="connsiteY104" fmla="*/ 401362 h 541338"/>
                  <a:gd name="connsiteX105" fmla="*/ 416656 w 1123838"/>
                  <a:gd name="connsiteY105" fmla="*/ 396362 h 541338"/>
                  <a:gd name="connsiteX106" fmla="*/ 410939 w 1123838"/>
                  <a:gd name="connsiteY106" fmla="*/ 396362 h 541338"/>
                  <a:gd name="connsiteX107" fmla="*/ 407365 w 1123838"/>
                  <a:gd name="connsiteY107" fmla="*/ 396362 h 541338"/>
                  <a:gd name="connsiteX108" fmla="*/ 393072 w 1123838"/>
                  <a:gd name="connsiteY108" fmla="*/ 397791 h 541338"/>
                  <a:gd name="connsiteX109" fmla="*/ 388784 w 1123838"/>
                  <a:gd name="connsiteY109" fmla="*/ 398505 h 541338"/>
                  <a:gd name="connsiteX110" fmla="*/ 388784 w 1123838"/>
                  <a:gd name="connsiteY110" fmla="*/ 399219 h 541338"/>
                  <a:gd name="connsiteX111" fmla="*/ 384496 w 1123838"/>
                  <a:gd name="connsiteY111" fmla="*/ 399933 h 541338"/>
                  <a:gd name="connsiteX112" fmla="*/ 383781 w 1123838"/>
                  <a:gd name="connsiteY112" fmla="*/ 400647 h 541338"/>
                  <a:gd name="connsiteX113" fmla="*/ 379493 w 1123838"/>
                  <a:gd name="connsiteY113" fmla="*/ 402076 h 541338"/>
                  <a:gd name="connsiteX114" fmla="*/ 21441 w 1123838"/>
                  <a:gd name="connsiteY114" fmla="*/ 540624 h 541338"/>
                  <a:gd name="connsiteX115" fmla="*/ 15723 w 1123838"/>
                  <a:gd name="connsiteY115" fmla="*/ 541338 h 541338"/>
                  <a:gd name="connsiteX116" fmla="*/ 7147 w 1123838"/>
                  <a:gd name="connsiteY116" fmla="*/ 538481 h 541338"/>
                  <a:gd name="connsiteX117" fmla="*/ 0 w 1123838"/>
                  <a:gd name="connsiteY117" fmla="*/ 525626 h 541338"/>
                  <a:gd name="connsiteX118" fmla="*/ 0 w 1123838"/>
                  <a:gd name="connsiteY118" fmla="*/ 209251 h 541338"/>
                  <a:gd name="connsiteX119" fmla="*/ 7862 w 1123838"/>
                  <a:gd name="connsiteY119" fmla="*/ 195682 h 541338"/>
                  <a:gd name="connsiteX120" fmla="*/ 310169 w 1123838"/>
                  <a:gd name="connsiteY120" fmla="*/ 24282 h 541338"/>
                  <a:gd name="connsiteX121" fmla="*/ 315887 w 1123838"/>
                  <a:gd name="connsiteY121" fmla="*/ 21425 h 541338"/>
                  <a:gd name="connsiteX122" fmla="*/ 318031 w 1123838"/>
                  <a:gd name="connsiteY122" fmla="*/ 19997 h 541338"/>
                  <a:gd name="connsiteX123" fmla="*/ 320889 w 1123838"/>
                  <a:gd name="connsiteY123" fmla="*/ 18568 h 541338"/>
                  <a:gd name="connsiteX124" fmla="*/ 324463 w 1123838"/>
                  <a:gd name="connsiteY124" fmla="*/ 17140 h 541338"/>
                  <a:gd name="connsiteX125" fmla="*/ 326607 w 1123838"/>
                  <a:gd name="connsiteY125" fmla="*/ 15712 h 541338"/>
                  <a:gd name="connsiteX126" fmla="*/ 330180 w 1123838"/>
                  <a:gd name="connsiteY126" fmla="*/ 14283 h 541338"/>
                  <a:gd name="connsiteX127" fmla="*/ 332324 w 1123838"/>
                  <a:gd name="connsiteY127" fmla="*/ 13569 h 541338"/>
                  <a:gd name="connsiteX128" fmla="*/ 336612 w 1123838"/>
                  <a:gd name="connsiteY128" fmla="*/ 12141 h 541338"/>
                  <a:gd name="connsiteX129" fmla="*/ 338042 w 1123838"/>
                  <a:gd name="connsiteY129" fmla="*/ 11427 h 541338"/>
                  <a:gd name="connsiteX130" fmla="*/ 342330 w 1123838"/>
                  <a:gd name="connsiteY130" fmla="*/ 9998 h 541338"/>
                  <a:gd name="connsiteX131" fmla="*/ 343044 w 1123838"/>
                  <a:gd name="connsiteY131" fmla="*/ 9284 h 541338"/>
                  <a:gd name="connsiteX132" fmla="*/ 348047 w 1123838"/>
                  <a:gd name="connsiteY132" fmla="*/ 7856 h 541338"/>
                  <a:gd name="connsiteX133" fmla="*/ 348762 w 1123838"/>
                  <a:gd name="connsiteY133" fmla="*/ 7856 h 541338"/>
                  <a:gd name="connsiteX134" fmla="*/ 382352 w 1123838"/>
                  <a:gd name="connsiteY134" fmla="*/ 714 h 541338"/>
                  <a:gd name="connsiteX135" fmla="*/ 383781 w 1123838"/>
                  <a:gd name="connsiteY135" fmla="*/ 714 h 541338"/>
                  <a:gd name="connsiteX136" fmla="*/ 387354 w 1123838"/>
                  <a:gd name="connsiteY136" fmla="*/ 714 h 541338"/>
                  <a:gd name="connsiteX137" fmla="*/ 390213 w 1123838"/>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3838" h="541338">
                    <a:moveTo>
                      <a:pt x="409739" y="31591"/>
                    </a:moveTo>
                    <a:cubicBezTo>
                      <a:pt x="380443" y="30162"/>
                      <a:pt x="351147" y="37308"/>
                      <a:pt x="326138" y="51601"/>
                    </a:cubicBezTo>
                    <a:cubicBezTo>
                      <a:pt x="326138" y="51601"/>
                      <a:pt x="326138" y="51601"/>
                      <a:pt x="31750" y="218820"/>
                    </a:cubicBezTo>
                    <a:cubicBezTo>
                      <a:pt x="31750" y="218820"/>
                      <a:pt x="31750" y="218820"/>
                      <a:pt x="31750" y="503237"/>
                    </a:cubicBezTo>
                    <a:cubicBezTo>
                      <a:pt x="31750" y="503237"/>
                      <a:pt x="31750" y="503237"/>
                      <a:pt x="368296" y="373177"/>
                    </a:cubicBezTo>
                    <a:cubicBezTo>
                      <a:pt x="384730" y="366746"/>
                      <a:pt x="401879" y="363887"/>
                      <a:pt x="419028" y="365316"/>
                    </a:cubicBezTo>
                    <a:cubicBezTo>
                      <a:pt x="419028" y="365316"/>
                      <a:pt x="419028" y="365316"/>
                      <a:pt x="568366" y="376036"/>
                    </a:cubicBezTo>
                    <a:cubicBezTo>
                      <a:pt x="645535" y="381753"/>
                      <a:pt x="722705" y="372463"/>
                      <a:pt x="797017" y="349595"/>
                    </a:cubicBezTo>
                    <a:cubicBezTo>
                      <a:pt x="894908" y="318867"/>
                      <a:pt x="981367" y="261697"/>
                      <a:pt x="1047818" y="183090"/>
                    </a:cubicBezTo>
                    <a:cubicBezTo>
                      <a:pt x="1047818" y="183090"/>
                      <a:pt x="1047818" y="183090"/>
                      <a:pt x="1079972" y="145930"/>
                    </a:cubicBezTo>
                    <a:cubicBezTo>
                      <a:pt x="1098550" y="123777"/>
                      <a:pt x="1096407" y="90904"/>
                      <a:pt x="1074971" y="71610"/>
                    </a:cubicBezTo>
                    <a:cubicBezTo>
                      <a:pt x="1064253" y="62320"/>
                      <a:pt x="1050676" y="57317"/>
                      <a:pt x="1036386" y="58032"/>
                    </a:cubicBezTo>
                    <a:cubicBezTo>
                      <a:pt x="1022095" y="58747"/>
                      <a:pt x="1008519" y="65178"/>
                      <a:pt x="999230" y="75897"/>
                    </a:cubicBezTo>
                    <a:cubicBezTo>
                      <a:pt x="999230" y="75897"/>
                      <a:pt x="999230" y="75897"/>
                      <a:pt x="951356" y="129494"/>
                    </a:cubicBezTo>
                    <a:cubicBezTo>
                      <a:pt x="912771" y="173800"/>
                      <a:pt x="862039" y="205243"/>
                      <a:pt x="805591" y="220964"/>
                    </a:cubicBezTo>
                    <a:cubicBezTo>
                      <a:pt x="740568" y="239544"/>
                      <a:pt x="670544" y="235257"/>
                      <a:pt x="608380" y="210245"/>
                    </a:cubicBezTo>
                    <a:cubicBezTo>
                      <a:pt x="608380" y="210245"/>
                      <a:pt x="608380" y="210245"/>
                      <a:pt x="553360" y="188092"/>
                    </a:cubicBezTo>
                    <a:cubicBezTo>
                      <a:pt x="546930" y="185234"/>
                      <a:pt x="542642" y="178802"/>
                      <a:pt x="544071" y="171656"/>
                    </a:cubicBezTo>
                    <a:cubicBezTo>
                      <a:pt x="544786" y="164510"/>
                      <a:pt x="550502" y="158793"/>
                      <a:pt x="557648" y="158078"/>
                    </a:cubicBezTo>
                    <a:cubicBezTo>
                      <a:pt x="557648" y="158078"/>
                      <a:pt x="557648" y="158078"/>
                      <a:pt x="715560" y="142357"/>
                    </a:cubicBezTo>
                    <a:cubicBezTo>
                      <a:pt x="740568" y="140213"/>
                      <a:pt x="759146" y="119489"/>
                      <a:pt x="759146" y="95192"/>
                    </a:cubicBezTo>
                    <a:cubicBezTo>
                      <a:pt x="759146" y="69466"/>
                      <a:pt x="739139" y="48742"/>
                      <a:pt x="713416" y="47313"/>
                    </a:cubicBezTo>
                    <a:cubicBezTo>
                      <a:pt x="713416" y="47313"/>
                      <a:pt x="713416" y="47313"/>
                      <a:pt x="409739" y="31591"/>
                    </a:cubicBezTo>
                    <a:close/>
                    <a:moveTo>
                      <a:pt x="390213" y="0"/>
                    </a:moveTo>
                    <a:cubicBezTo>
                      <a:pt x="391642" y="0"/>
                      <a:pt x="392357" y="0"/>
                      <a:pt x="393786" y="0"/>
                    </a:cubicBezTo>
                    <a:cubicBezTo>
                      <a:pt x="394501" y="0"/>
                      <a:pt x="395930" y="0"/>
                      <a:pt x="396645" y="0"/>
                    </a:cubicBezTo>
                    <a:cubicBezTo>
                      <a:pt x="398074" y="0"/>
                      <a:pt x="398789" y="0"/>
                      <a:pt x="399504" y="0"/>
                    </a:cubicBezTo>
                    <a:cubicBezTo>
                      <a:pt x="400933" y="0"/>
                      <a:pt x="401648" y="0"/>
                      <a:pt x="403077" y="0"/>
                    </a:cubicBezTo>
                    <a:cubicBezTo>
                      <a:pt x="405221" y="0"/>
                      <a:pt x="408080" y="0"/>
                      <a:pt x="410939" y="0"/>
                    </a:cubicBezTo>
                    <a:cubicBezTo>
                      <a:pt x="410939" y="0"/>
                      <a:pt x="410939" y="0"/>
                      <a:pt x="715390" y="15712"/>
                    </a:cubicBezTo>
                    <a:cubicBezTo>
                      <a:pt x="743263" y="17140"/>
                      <a:pt x="766847" y="33566"/>
                      <a:pt x="780426" y="56419"/>
                    </a:cubicBezTo>
                    <a:cubicBezTo>
                      <a:pt x="781140" y="57848"/>
                      <a:pt x="781855" y="59276"/>
                      <a:pt x="782570" y="60704"/>
                    </a:cubicBezTo>
                    <a:cubicBezTo>
                      <a:pt x="785428" y="66418"/>
                      <a:pt x="787572" y="72845"/>
                      <a:pt x="789002" y="79273"/>
                    </a:cubicBezTo>
                    <a:cubicBezTo>
                      <a:pt x="789716" y="84272"/>
                      <a:pt x="790431" y="89271"/>
                      <a:pt x="790431" y="94984"/>
                    </a:cubicBezTo>
                    <a:cubicBezTo>
                      <a:pt x="790431" y="97127"/>
                      <a:pt x="790431" y="98555"/>
                      <a:pt x="789716" y="100698"/>
                    </a:cubicBezTo>
                    <a:cubicBezTo>
                      <a:pt x="789716" y="100698"/>
                      <a:pt x="789716" y="101412"/>
                      <a:pt x="789716" y="101412"/>
                    </a:cubicBezTo>
                    <a:cubicBezTo>
                      <a:pt x="789716" y="103554"/>
                      <a:pt x="789716" y="104983"/>
                      <a:pt x="789002" y="107125"/>
                    </a:cubicBezTo>
                    <a:cubicBezTo>
                      <a:pt x="786143" y="125693"/>
                      <a:pt x="776852" y="142119"/>
                      <a:pt x="763988" y="154260"/>
                    </a:cubicBezTo>
                    <a:cubicBezTo>
                      <a:pt x="763988" y="154260"/>
                      <a:pt x="763273" y="154260"/>
                      <a:pt x="763273" y="154260"/>
                    </a:cubicBezTo>
                    <a:cubicBezTo>
                      <a:pt x="761844" y="155688"/>
                      <a:pt x="760415" y="156403"/>
                      <a:pt x="758985" y="157831"/>
                    </a:cubicBezTo>
                    <a:cubicBezTo>
                      <a:pt x="757556" y="159259"/>
                      <a:pt x="756127" y="159973"/>
                      <a:pt x="754697" y="160688"/>
                    </a:cubicBezTo>
                    <a:cubicBezTo>
                      <a:pt x="753983" y="161402"/>
                      <a:pt x="753983" y="161402"/>
                      <a:pt x="753983" y="161402"/>
                    </a:cubicBezTo>
                    <a:cubicBezTo>
                      <a:pt x="752553" y="162116"/>
                      <a:pt x="751124" y="163544"/>
                      <a:pt x="749695" y="164258"/>
                    </a:cubicBezTo>
                    <a:cubicBezTo>
                      <a:pt x="748980" y="164258"/>
                      <a:pt x="748265" y="164258"/>
                      <a:pt x="748265" y="164973"/>
                    </a:cubicBezTo>
                    <a:cubicBezTo>
                      <a:pt x="746836" y="165687"/>
                      <a:pt x="745407" y="166401"/>
                      <a:pt x="743263" y="167115"/>
                    </a:cubicBezTo>
                    <a:cubicBezTo>
                      <a:pt x="743263" y="167115"/>
                      <a:pt x="742548" y="167115"/>
                      <a:pt x="742548" y="167829"/>
                    </a:cubicBezTo>
                    <a:cubicBezTo>
                      <a:pt x="741118" y="167829"/>
                      <a:pt x="739689" y="168543"/>
                      <a:pt x="738260" y="169258"/>
                    </a:cubicBezTo>
                    <a:cubicBezTo>
                      <a:pt x="731828" y="171400"/>
                      <a:pt x="725396" y="172828"/>
                      <a:pt x="718964" y="173543"/>
                    </a:cubicBezTo>
                    <a:cubicBezTo>
                      <a:pt x="718964" y="173543"/>
                      <a:pt x="718964" y="173543"/>
                      <a:pt x="624626" y="182827"/>
                    </a:cubicBezTo>
                    <a:cubicBezTo>
                      <a:pt x="662504" y="197110"/>
                      <a:pt x="703241" y="202823"/>
                      <a:pt x="743263" y="199967"/>
                    </a:cubicBezTo>
                    <a:cubicBezTo>
                      <a:pt x="753983" y="199253"/>
                      <a:pt x="764703" y="197824"/>
                      <a:pt x="775423" y="195682"/>
                    </a:cubicBezTo>
                    <a:cubicBezTo>
                      <a:pt x="778996" y="194968"/>
                      <a:pt x="781855" y="194253"/>
                      <a:pt x="785428" y="193539"/>
                    </a:cubicBezTo>
                    <a:cubicBezTo>
                      <a:pt x="786143" y="193539"/>
                      <a:pt x="786143" y="193539"/>
                      <a:pt x="786858" y="192825"/>
                    </a:cubicBezTo>
                    <a:cubicBezTo>
                      <a:pt x="790431" y="192111"/>
                      <a:pt x="793290" y="191397"/>
                      <a:pt x="796863" y="190683"/>
                    </a:cubicBezTo>
                    <a:cubicBezTo>
                      <a:pt x="806869" y="187826"/>
                      <a:pt x="816874" y="184255"/>
                      <a:pt x="826880" y="179970"/>
                    </a:cubicBezTo>
                    <a:cubicBezTo>
                      <a:pt x="857611" y="167829"/>
                      <a:pt x="885483" y="149975"/>
                      <a:pt x="909782" y="127122"/>
                    </a:cubicBezTo>
                    <a:cubicBezTo>
                      <a:pt x="916214" y="121408"/>
                      <a:pt x="921931" y="114981"/>
                      <a:pt x="928363" y="108553"/>
                    </a:cubicBezTo>
                    <a:cubicBezTo>
                      <a:pt x="928363" y="108553"/>
                      <a:pt x="928363" y="108553"/>
                      <a:pt x="975532" y="54991"/>
                    </a:cubicBezTo>
                    <a:cubicBezTo>
                      <a:pt x="976961" y="53563"/>
                      <a:pt x="977676" y="52848"/>
                      <a:pt x="978391" y="51420"/>
                    </a:cubicBezTo>
                    <a:cubicBezTo>
                      <a:pt x="979105" y="51420"/>
                      <a:pt x="979105" y="51420"/>
                      <a:pt x="979105" y="51420"/>
                    </a:cubicBezTo>
                    <a:cubicBezTo>
                      <a:pt x="994114" y="36423"/>
                      <a:pt x="1013410" y="27853"/>
                      <a:pt x="1034135" y="26424"/>
                    </a:cubicBezTo>
                    <a:cubicBezTo>
                      <a:pt x="1034850" y="26424"/>
                      <a:pt x="1034850" y="26424"/>
                      <a:pt x="1034850" y="26424"/>
                    </a:cubicBezTo>
                    <a:cubicBezTo>
                      <a:pt x="1036279" y="26424"/>
                      <a:pt x="1037709" y="26424"/>
                      <a:pt x="1039138" y="26424"/>
                    </a:cubicBezTo>
                    <a:cubicBezTo>
                      <a:pt x="1039138" y="26424"/>
                      <a:pt x="1039853" y="26424"/>
                      <a:pt x="1040567" y="26424"/>
                    </a:cubicBezTo>
                    <a:cubicBezTo>
                      <a:pt x="1054146" y="26424"/>
                      <a:pt x="1067725" y="30709"/>
                      <a:pt x="1079875" y="37137"/>
                    </a:cubicBezTo>
                    <a:cubicBezTo>
                      <a:pt x="1081304" y="37851"/>
                      <a:pt x="1082019" y="38565"/>
                      <a:pt x="1083448" y="39279"/>
                    </a:cubicBezTo>
                    <a:cubicBezTo>
                      <a:pt x="1084877" y="39993"/>
                      <a:pt x="1085592" y="40708"/>
                      <a:pt x="1086307" y="40708"/>
                    </a:cubicBezTo>
                    <a:cubicBezTo>
                      <a:pt x="1087021" y="41422"/>
                      <a:pt x="1087021" y="41422"/>
                      <a:pt x="1087021" y="41422"/>
                    </a:cubicBezTo>
                    <a:cubicBezTo>
                      <a:pt x="1087736" y="42136"/>
                      <a:pt x="1089165" y="42850"/>
                      <a:pt x="1089880" y="43564"/>
                    </a:cubicBezTo>
                    <a:cubicBezTo>
                      <a:pt x="1089880" y="43564"/>
                      <a:pt x="1090595" y="44278"/>
                      <a:pt x="1090595" y="44278"/>
                    </a:cubicBezTo>
                    <a:cubicBezTo>
                      <a:pt x="1091309" y="44993"/>
                      <a:pt x="1092024" y="44993"/>
                      <a:pt x="1092739" y="45707"/>
                    </a:cubicBezTo>
                    <a:cubicBezTo>
                      <a:pt x="1093453" y="46421"/>
                      <a:pt x="1094168" y="47135"/>
                      <a:pt x="1095597" y="47849"/>
                    </a:cubicBezTo>
                    <a:cubicBezTo>
                      <a:pt x="1095597" y="47849"/>
                      <a:pt x="1095597" y="48563"/>
                      <a:pt x="1095597" y="48563"/>
                    </a:cubicBezTo>
                    <a:cubicBezTo>
                      <a:pt x="1129902" y="79273"/>
                      <a:pt x="1133475" y="130693"/>
                      <a:pt x="1103459" y="165687"/>
                    </a:cubicBezTo>
                    <a:cubicBezTo>
                      <a:pt x="1103459" y="165687"/>
                      <a:pt x="1103459" y="165687"/>
                      <a:pt x="1072013" y="203538"/>
                    </a:cubicBezTo>
                    <a:cubicBezTo>
                      <a:pt x="1040567" y="239960"/>
                      <a:pt x="1004834" y="272812"/>
                      <a:pt x="966241" y="299950"/>
                    </a:cubicBezTo>
                    <a:cubicBezTo>
                      <a:pt x="963383" y="302092"/>
                      <a:pt x="959809" y="304235"/>
                      <a:pt x="956950" y="306377"/>
                    </a:cubicBezTo>
                    <a:cubicBezTo>
                      <a:pt x="954092" y="308520"/>
                      <a:pt x="951233" y="310662"/>
                      <a:pt x="948374" y="312091"/>
                    </a:cubicBezTo>
                    <a:cubicBezTo>
                      <a:pt x="904779" y="340657"/>
                      <a:pt x="856896" y="363511"/>
                      <a:pt x="806154" y="379222"/>
                    </a:cubicBezTo>
                    <a:cubicBezTo>
                      <a:pt x="801866" y="380651"/>
                      <a:pt x="797578" y="382079"/>
                      <a:pt x="792575" y="383507"/>
                    </a:cubicBezTo>
                    <a:cubicBezTo>
                      <a:pt x="791146" y="383507"/>
                      <a:pt x="789716" y="384222"/>
                      <a:pt x="788287" y="384222"/>
                    </a:cubicBezTo>
                    <a:cubicBezTo>
                      <a:pt x="785428" y="384936"/>
                      <a:pt x="782570" y="386364"/>
                      <a:pt x="779711" y="387078"/>
                    </a:cubicBezTo>
                    <a:cubicBezTo>
                      <a:pt x="777567" y="387078"/>
                      <a:pt x="775423" y="387792"/>
                      <a:pt x="773994" y="388507"/>
                    </a:cubicBezTo>
                    <a:cubicBezTo>
                      <a:pt x="771135" y="389221"/>
                      <a:pt x="768991" y="389221"/>
                      <a:pt x="766132" y="389935"/>
                    </a:cubicBezTo>
                    <a:cubicBezTo>
                      <a:pt x="763988" y="390649"/>
                      <a:pt x="761844" y="391363"/>
                      <a:pt x="759700" y="392077"/>
                    </a:cubicBezTo>
                    <a:cubicBezTo>
                      <a:pt x="757556" y="392077"/>
                      <a:pt x="756127" y="392792"/>
                      <a:pt x="753983" y="392792"/>
                    </a:cubicBezTo>
                    <a:cubicBezTo>
                      <a:pt x="743977" y="394934"/>
                      <a:pt x="733972" y="397077"/>
                      <a:pt x="724681" y="399219"/>
                    </a:cubicBezTo>
                    <a:cubicBezTo>
                      <a:pt x="723252" y="399219"/>
                      <a:pt x="722537" y="399219"/>
                      <a:pt x="721822" y="399219"/>
                    </a:cubicBezTo>
                    <a:cubicBezTo>
                      <a:pt x="718249" y="399933"/>
                      <a:pt x="714676" y="400647"/>
                      <a:pt x="711102" y="401362"/>
                    </a:cubicBezTo>
                    <a:cubicBezTo>
                      <a:pt x="710387" y="401362"/>
                      <a:pt x="710387" y="401362"/>
                      <a:pt x="709673" y="401362"/>
                    </a:cubicBezTo>
                    <a:cubicBezTo>
                      <a:pt x="689662" y="404218"/>
                      <a:pt x="670366" y="406361"/>
                      <a:pt x="650355" y="407789"/>
                    </a:cubicBezTo>
                    <a:cubicBezTo>
                      <a:pt x="649640" y="407789"/>
                      <a:pt x="648925" y="407789"/>
                      <a:pt x="648211" y="407789"/>
                    </a:cubicBezTo>
                    <a:cubicBezTo>
                      <a:pt x="644637" y="407789"/>
                      <a:pt x="641064" y="407789"/>
                      <a:pt x="637491" y="408503"/>
                    </a:cubicBezTo>
                    <a:cubicBezTo>
                      <a:pt x="636776" y="408503"/>
                      <a:pt x="636061" y="408503"/>
                      <a:pt x="635347" y="408503"/>
                    </a:cubicBezTo>
                    <a:cubicBezTo>
                      <a:pt x="630344" y="408503"/>
                      <a:pt x="626056" y="408503"/>
                      <a:pt x="621053" y="408503"/>
                    </a:cubicBezTo>
                    <a:cubicBezTo>
                      <a:pt x="621053" y="408503"/>
                      <a:pt x="620338" y="408503"/>
                      <a:pt x="620338" y="408503"/>
                    </a:cubicBezTo>
                    <a:cubicBezTo>
                      <a:pt x="617480" y="408503"/>
                      <a:pt x="614621" y="408503"/>
                      <a:pt x="612477" y="408503"/>
                    </a:cubicBezTo>
                    <a:cubicBezTo>
                      <a:pt x="610333" y="408503"/>
                      <a:pt x="608189" y="408503"/>
                      <a:pt x="606045" y="408503"/>
                    </a:cubicBezTo>
                    <a:cubicBezTo>
                      <a:pt x="603901" y="408503"/>
                      <a:pt x="601042" y="408503"/>
                      <a:pt x="598898" y="408503"/>
                    </a:cubicBezTo>
                    <a:cubicBezTo>
                      <a:pt x="596754" y="408503"/>
                      <a:pt x="594610" y="408503"/>
                      <a:pt x="592466" y="408503"/>
                    </a:cubicBezTo>
                    <a:cubicBezTo>
                      <a:pt x="589607" y="408503"/>
                      <a:pt x="587463" y="408503"/>
                      <a:pt x="584605" y="407789"/>
                    </a:cubicBezTo>
                    <a:cubicBezTo>
                      <a:pt x="582461" y="407789"/>
                      <a:pt x="581031" y="407789"/>
                      <a:pt x="578887" y="407789"/>
                    </a:cubicBezTo>
                    <a:cubicBezTo>
                      <a:pt x="575314" y="407789"/>
                      <a:pt x="571026" y="407075"/>
                      <a:pt x="566738" y="407075"/>
                    </a:cubicBezTo>
                    <a:cubicBezTo>
                      <a:pt x="566738" y="407075"/>
                      <a:pt x="566023" y="407075"/>
                      <a:pt x="566023" y="407075"/>
                    </a:cubicBezTo>
                    <a:cubicBezTo>
                      <a:pt x="566023" y="407075"/>
                      <a:pt x="566023" y="407075"/>
                      <a:pt x="485265" y="401362"/>
                    </a:cubicBezTo>
                    <a:cubicBezTo>
                      <a:pt x="485265" y="401362"/>
                      <a:pt x="485265" y="401362"/>
                      <a:pt x="416656" y="396362"/>
                    </a:cubicBezTo>
                    <a:cubicBezTo>
                      <a:pt x="415227" y="396362"/>
                      <a:pt x="413083" y="396362"/>
                      <a:pt x="410939" y="396362"/>
                    </a:cubicBezTo>
                    <a:cubicBezTo>
                      <a:pt x="410224" y="396362"/>
                      <a:pt x="408794" y="396362"/>
                      <a:pt x="407365" y="396362"/>
                    </a:cubicBezTo>
                    <a:cubicBezTo>
                      <a:pt x="402362" y="396362"/>
                      <a:pt x="398074" y="397077"/>
                      <a:pt x="393072" y="397791"/>
                    </a:cubicBezTo>
                    <a:cubicBezTo>
                      <a:pt x="391642" y="398505"/>
                      <a:pt x="390213" y="398505"/>
                      <a:pt x="388784" y="398505"/>
                    </a:cubicBezTo>
                    <a:cubicBezTo>
                      <a:pt x="388784" y="399219"/>
                      <a:pt x="388784" y="399219"/>
                      <a:pt x="388784" y="399219"/>
                    </a:cubicBezTo>
                    <a:cubicBezTo>
                      <a:pt x="387354" y="399219"/>
                      <a:pt x="385925" y="399933"/>
                      <a:pt x="384496" y="399933"/>
                    </a:cubicBezTo>
                    <a:cubicBezTo>
                      <a:pt x="384496" y="399933"/>
                      <a:pt x="384496" y="399933"/>
                      <a:pt x="383781" y="400647"/>
                    </a:cubicBezTo>
                    <a:cubicBezTo>
                      <a:pt x="382352" y="400647"/>
                      <a:pt x="380922" y="401362"/>
                      <a:pt x="379493" y="402076"/>
                    </a:cubicBezTo>
                    <a:cubicBezTo>
                      <a:pt x="379493" y="402076"/>
                      <a:pt x="379493" y="402076"/>
                      <a:pt x="21441" y="540624"/>
                    </a:cubicBezTo>
                    <a:cubicBezTo>
                      <a:pt x="20011" y="541338"/>
                      <a:pt x="17867" y="541338"/>
                      <a:pt x="15723" y="541338"/>
                    </a:cubicBezTo>
                    <a:cubicBezTo>
                      <a:pt x="12864" y="541338"/>
                      <a:pt x="10006" y="540624"/>
                      <a:pt x="7147" y="538481"/>
                    </a:cubicBezTo>
                    <a:cubicBezTo>
                      <a:pt x="2859" y="535625"/>
                      <a:pt x="0" y="530626"/>
                      <a:pt x="0" y="525626"/>
                    </a:cubicBezTo>
                    <a:cubicBezTo>
                      <a:pt x="0" y="525626"/>
                      <a:pt x="0" y="525626"/>
                      <a:pt x="0" y="209251"/>
                    </a:cubicBezTo>
                    <a:cubicBezTo>
                      <a:pt x="0" y="203538"/>
                      <a:pt x="3574" y="198538"/>
                      <a:pt x="7862" y="195682"/>
                    </a:cubicBezTo>
                    <a:cubicBezTo>
                      <a:pt x="7862" y="195682"/>
                      <a:pt x="7862" y="195682"/>
                      <a:pt x="310169" y="24282"/>
                    </a:cubicBezTo>
                    <a:cubicBezTo>
                      <a:pt x="311599" y="22853"/>
                      <a:pt x="313743" y="22139"/>
                      <a:pt x="315887" y="21425"/>
                    </a:cubicBezTo>
                    <a:cubicBezTo>
                      <a:pt x="316601" y="20711"/>
                      <a:pt x="317316" y="20711"/>
                      <a:pt x="318031" y="19997"/>
                    </a:cubicBezTo>
                    <a:cubicBezTo>
                      <a:pt x="318745" y="19283"/>
                      <a:pt x="320175" y="18568"/>
                      <a:pt x="320889" y="18568"/>
                    </a:cubicBezTo>
                    <a:cubicBezTo>
                      <a:pt x="322319" y="17854"/>
                      <a:pt x="323033" y="17140"/>
                      <a:pt x="324463" y="17140"/>
                    </a:cubicBezTo>
                    <a:cubicBezTo>
                      <a:pt x="325177" y="16426"/>
                      <a:pt x="325892" y="16426"/>
                      <a:pt x="326607" y="15712"/>
                    </a:cubicBezTo>
                    <a:cubicBezTo>
                      <a:pt x="328036" y="14998"/>
                      <a:pt x="329466" y="14998"/>
                      <a:pt x="330180" y="14283"/>
                    </a:cubicBezTo>
                    <a:cubicBezTo>
                      <a:pt x="330895" y="14283"/>
                      <a:pt x="331610" y="13569"/>
                      <a:pt x="332324" y="13569"/>
                    </a:cubicBezTo>
                    <a:cubicBezTo>
                      <a:pt x="333754" y="12855"/>
                      <a:pt x="335183" y="12141"/>
                      <a:pt x="336612" y="12141"/>
                    </a:cubicBezTo>
                    <a:cubicBezTo>
                      <a:pt x="336612" y="11427"/>
                      <a:pt x="337327" y="11427"/>
                      <a:pt x="338042" y="11427"/>
                    </a:cubicBezTo>
                    <a:cubicBezTo>
                      <a:pt x="339471" y="10713"/>
                      <a:pt x="340900" y="9998"/>
                      <a:pt x="342330" y="9998"/>
                    </a:cubicBezTo>
                    <a:cubicBezTo>
                      <a:pt x="343044" y="9284"/>
                      <a:pt x="343044" y="9284"/>
                      <a:pt x="343044" y="9284"/>
                    </a:cubicBezTo>
                    <a:cubicBezTo>
                      <a:pt x="345188" y="8570"/>
                      <a:pt x="346618" y="8570"/>
                      <a:pt x="348047" y="7856"/>
                    </a:cubicBezTo>
                    <a:cubicBezTo>
                      <a:pt x="348762" y="7856"/>
                      <a:pt x="348762" y="7856"/>
                      <a:pt x="348762" y="7856"/>
                    </a:cubicBezTo>
                    <a:cubicBezTo>
                      <a:pt x="360197" y="4285"/>
                      <a:pt x="370917" y="2143"/>
                      <a:pt x="382352" y="714"/>
                    </a:cubicBezTo>
                    <a:cubicBezTo>
                      <a:pt x="383066" y="714"/>
                      <a:pt x="383781" y="714"/>
                      <a:pt x="383781" y="714"/>
                    </a:cubicBezTo>
                    <a:cubicBezTo>
                      <a:pt x="385210" y="714"/>
                      <a:pt x="386640" y="714"/>
                      <a:pt x="387354" y="714"/>
                    </a:cubicBezTo>
                    <a:cubicBezTo>
                      <a:pt x="388784" y="714"/>
                      <a:pt x="389498" y="714"/>
                      <a:pt x="390213"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sp>
        <p:nvSpPr>
          <p:cNvPr id="2" name="ee4pHeader1">
            <a:extLst>
              <a:ext uri="{FF2B5EF4-FFF2-40B4-BE49-F238E27FC236}">
                <a16:creationId xmlns:a16="http://schemas.microsoft.com/office/drawing/2014/main" id="{41A49E9E-CD8C-83A8-DA8B-1F515F5B6E68}"/>
              </a:ext>
            </a:extLst>
          </p:cNvPr>
          <p:cNvSpPr txBox="1"/>
          <p:nvPr/>
        </p:nvSpPr>
        <p:spPr>
          <a:xfrm>
            <a:off x="4043937" y="1914057"/>
            <a:ext cx="5886872" cy="321627"/>
          </a:xfrm>
          <a:prstGeom prst="rect">
            <a:avLst/>
          </a:prstGeom>
          <a:noFill/>
          <a:ln cap="rnd">
            <a:noFill/>
          </a:ln>
        </p:spPr>
        <p:txBody>
          <a:bodyPr wrap="square" lIns="0" tIns="0" rIns="0" bIns="0" rtlCol="0" anchor="b" anchorCtr="0">
            <a:spAutoFit/>
          </a:bodyPr>
          <a:lstStyle/>
          <a:p>
            <a:pPr>
              <a:lnSpc>
                <a:spcPct val="95000"/>
              </a:lnSpc>
            </a:pPr>
            <a:r>
              <a:rPr lang="en-US" sz="2200">
                <a:solidFill>
                  <a:schemeClr val="tx2"/>
                </a:solidFill>
              </a:rPr>
              <a:t>ParentChild+ Core Values</a:t>
            </a:r>
            <a:endParaRPr lang="en-US" sz="2200">
              <a:solidFill>
                <a:schemeClr val="tx1"/>
              </a:solidFill>
            </a:endParaRPr>
          </a:p>
        </p:txBody>
      </p:sp>
      <p:sp>
        <p:nvSpPr>
          <p:cNvPr id="6" name="ee4pHeader1">
            <a:extLst>
              <a:ext uri="{FF2B5EF4-FFF2-40B4-BE49-F238E27FC236}">
                <a16:creationId xmlns:a16="http://schemas.microsoft.com/office/drawing/2014/main" id="{5C67919B-F566-E1B8-CBBD-EA30DB819152}"/>
              </a:ext>
            </a:extLst>
          </p:cNvPr>
          <p:cNvSpPr txBox="1"/>
          <p:nvPr/>
        </p:nvSpPr>
        <p:spPr>
          <a:xfrm>
            <a:off x="4905584" y="5893726"/>
            <a:ext cx="5886872" cy="350865"/>
          </a:xfrm>
          <a:prstGeom prst="rect">
            <a:avLst/>
          </a:prstGeom>
          <a:noFill/>
          <a:ln cap="rnd">
            <a:noFill/>
          </a:ln>
        </p:spPr>
        <p:txBody>
          <a:bodyPr wrap="square" lIns="0" tIns="0" rIns="0" bIns="0" rtlCol="0" anchor="b" anchorCtr="0">
            <a:spAutoFit/>
          </a:bodyPr>
          <a:lstStyle/>
          <a:p>
            <a:pPr>
              <a:lnSpc>
                <a:spcPct val="95000"/>
              </a:lnSpc>
            </a:pPr>
            <a:r>
              <a:rPr lang="en-US" sz="2400">
                <a:solidFill>
                  <a:schemeClr val="tx2"/>
                </a:solidFill>
              </a:rPr>
              <a:t> </a:t>
            </a:r>
            <a:r>
              <a:rPr lang="en-US" sz="1600">
                <a:solidFill>
                  <a:schemeClr val="tx1"/>
                </a:solidFill>
              </a:rPr>
              <a:t>Underpinned by a </a:t>
            </a:r>
            <a:r>
              <a:rPr lang="en-US" sz="1600">
                <a:solidFill>
                  <a:schemeClr val="accent2"/>
                </a:solidFill>
              </a:rPr>
              <a:t>data-driven</a:t>
            </a:r>
            <a:r>
              <a:rPr lang="en-US" sz="1600">
                <a:solidFill>
                  <a:schemeClr val="tx1"/>
                </a:solidFill>
              </a:rPr>
              <a:t>, </a:t>
            </a:r>
            <a:r>
              <a:rPr lang="en-US" sz="1600">
                <a:solidFill>
                  <a:schemeClr val="accent2"/>
                </a:solidFill>
              </a:rPr>
              <a:t>race equity </a:t>
            </a:r>
            <a:r>
              <a:rPr lang="en-US" sz="1600">
                <a:solidFill>
                  <a:schemeClr val="tx1"/>
                </a:solidFill>
              </a:rPr>
              <a:t>centered approach</a:t>
            </a:r>
          </a:p>
        </p:txBody>
      </p:sp>
      <p:grpSp>
        <p:nvGrpSpPr>
          <p:cNvPr id="15" name="bcgIcons_Gender-neutral people ">
            <a:extLst>
              <a:ext uri="{FF2B5EF4-FFF2-40B4-BE49-F238E27FC236}">
                <a16:creationId xmlns:a16="http://schemas.microsoft.com/office/drawing/2014/main" id="{27EF5C3D-0BD3-1037-8B33-562E58CAD0C5}"/>
              </a:ext>
            </a:extLst>
          </p:cNvPr>
          <p:cNvGrpSpPr>
            <a:grpSpLocks noChangeAspect="1"/>
          </p:cNvGrpSpPr>
          <p:nvPr/>
        </p:nvGrpSpPr>
        <p:grpSpPr bwMode="auto">
          <a:xfrm>
            <a:off x="6718083" y="2584627"/>
            <a:ext cx="548254" cy="548763"/>
            <a:chOff x="1682" y="0"/>
            <a:chExt cx="4316" cy="4320"/>
          </a:xfrm>
        </p:grpSpPr>
        <p:sp>
          <p:nvSpPr>
            <p:cNvPr id="16" name="AutoShape 8">
              <a:extLst>
                <a:ext uri="{FF2B5EF4-FFF2-40B4-BE49-F238E27FC236}">
                  <a16:creationId xmlns:a16="http://schemas.microsoft.com/office/drawing/2014/main" id="{4C7329B2-AB77-7C35-0F0E-0BA6281A0270}"/>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F03DBFE8-4273-945E-A3D7-E1A9ADB090D3}"/>
                </a:ext>
              </a:extLst>
            </p:cNvPr>
            <p:cNvSpPr>
              <a:spLocks noEditPoints="1"/>
            </p:cNvSpPr>
            <p:nvPr/>
          </p:nvSpPr>
          <p:spPr bwMode="auto">
            <a:xfrm>
              <a:off x="1948" y="782"/>
              <a:ext cx="3537" cy="2760"/>
            </a:xfrm>
            <a:custGeom>
              <a:avLst/>
              <a:gdLst>
                <a:gd name="T0" fmla="*/ 706 w 1888"/>
                <a:gd name="T1" fmla="*/ 1198 h 1472"/>
                <a:gd name="T2" fmla="*/ 750 w 1888"/>
                <a:gd name="T3" fmla="*/ 1171 h 1472"/>
                <a:gd name="T4" fmla="*/ 750 w 1888"/>
                <a:gd name="T5" fmla="*/ 1384 h 1472"/>
                <a:gd name="T6" fmla="*/ 740 w 1888"/>
                <a:gd name="T7" fmla="*/ 1403 h 1472"/>
                <a:gd name="T8" fmla="*/ 414 w 1888"/>
                <a:gd name="T9" fmla="*/ 1472 h 1472"/>
                <a:gd name="T10" fmla="*/ 381 w 1888"/>
                <a:gd name="T11" fmla="*/ 1472 h 1472"/>
                <a:gd name="T12" fmla="*/ 360 w 1888"/>
                <a:gd name="T13" fmla="*/ 1450 h 1472"/>
                <a:gd name="T14" fmla="*/ 360 w 1888"/>
                <a:gd name="T15" fmla="*/ 1253 h 1472"/>
                <a:gd name="T16" fmla="*/ 279 w 1888"/>
                <a:gd name="T17" fmla="*/ 1256 h 1472"/>
                <a:gd name="T18" fmla="*/ 140 w 1888"/>
                <a:gd name="T19" fmla="*/ 1231 h 1472"/>
                <a:gd name="T20" fmla="*/ 115 w 1888"/>
                <a:gd name="T21" fmla="*/ 1086 h 1472"/>
                <a:gd name="T22" fmla="*/ 117 w 1888"/>
                <a:gd name="T23" fmla="*/ 1004 h 1472"/>
                <a:gd name="T24" fmla="*/ 12 w 1888"/>
                <a:gd name="T25" fmla="*/ 954 h 1472"/>
                <a:gd name="T26" fmla="*/ 53 w 1888"/>
                <a:gd name="T27" fmla="*/ 863 h 1472"/>
                <a:gd name="T28" fmla="*/ 103 w 1888"/>
                <a:gd name="T29" fmla="*/ 784 h 1472"/>
                <a:gd name="T30" fmla="*/ 108 w 1888"/>
                <a:gd name="T31" fmla="*/ 712 h 1472"/>
                <a:gd name="T32" fmla="*/ 110 w 1888"/>
                <a:gd name="T33" fmla="*/ 667 h 1472"/>
                <a:gd name="T34" fmla="*/ 117 w 1888"/>
                <a:gd name="T35" fmla="*/ 621 h 1472"/>
                <a:gd name="T36" fmla="*/ 155 w 1888"/>
                <a:gd name="T37" fmla="*/ 659 h 1472"/>
                <a:gd name="T38" fmla="*/ 154 w 1888"/>
                <a:gd name="T39" fmla="*/ 671 h 1472"/>
                <a:gd name="T40" fmla="*/ 152 w 1888"/>
                <a:gd name="T41" fmla="*/ 714 h 1472"/>
                <a:gd name="T42" fmla="*/ 143 w 1888"/>
                <a:gd name="T43" fmla="*/ 801 h 1472"/>
                <a:gd name="T44" fmla="*/ 84 w 1888"/>
                <a:gd name="T45" fmla="*/ 894 h 1472"/>
                <a:gd name="T46" fmla="*/ 54 w 1888"/>
                <a:gd name="T47" fmla="*/ 939 h 1472"/>
                <a:gd name="T48" fmla="*/ 138 w 1888"/>
                <a:gd name="T49" fmla="*/ 959 h 1472"/>
                <a:gd name="T50" fmla="*/ 156 w 1888"/>
                <a:gd name="T51" fmla="*/ 965 h 1472"/>
                <a:gd name="T52" fmla="*/ 163 w 1888"/>
                <a:gd name="T53" fmla="*/ 982 h 1472"/>
                <a:gd name="T54" fmla="*/ 171 w 1888"/>
                <a:gd name="T55" fmla="*/ 1200 h 1472"/>
                <a:gd name="T56" fmla="*/ 270 w 1888"/>
                <a:gd name="T57" fmla="*/ 1212 h 1472"/>
                <a:gd name="T58" fmla="*/ 275 w 1888"/>
                <a:gd name="T59" fmla="*/ 1212 h 1472"/>
                <a:gd name="T60" fmla="*/ 377 w 1888"/>
                <a:gd name="T61" fmla="*/ 1207 h 1472"/>
                <a:gd name="T62" fmla="*/ 395 w 1888"/>
                <a:gd name="T63" fmla="*/ 1210 h 1472"/>
                <a:gd name="T64" fmla="*/ 404 w 1888"/>
                <a:gd name="T65" fmla="*/ 1228 h 1472"/>
                <a:gd name="T66" fmla="*/ 404 w 1888"/>
                <a:gd name="T67" fmla="*/ 1428 h 1472"/>
                <a:gd name="T68" fmla="*/ 706 w 1888"/>
                <a:gd name="T69" fmla="*/ 1372 h 1472"/>
                <a:gd name="T70" fmla="*/ 706 w 1888"/>
                <a:gd name="T71" fmla="*/ 1198 h 1472"/>
                <a:gd name="T72" fmla="*/ 1887 w 1888"/>
                <a:gd name="T73" fmla="*/ 259 h 1472"/>
                <a:gd name="T74" fmla="*/ 1446 w 1888"/>
                <a:gd name="T75" fmla="*/ 17 h 1472"/>
                <a:gd name="T76" fmla="*/ 898 w 1888"/>
                <a:gd name="T77" fmla="*/ 288 h 1472"/>
                <a:gd name="T78" fmla="*/ 1172 w 1888"/>
                <a:gd name="T79" fmla="*/ 1085 h 1472"/>
                <a:gd name="T80" fmla="*/ 1181 w 1888"/>
                <a:gd name="T81" fmla="*/ 663 h 1472"/>
                <a:gd name="T82" fmla="*/ 1571 w 1888"/>
                <a:gd name="T83" fmla="*/ 549 h 1472"/>
                <a:gd name="T84" fmla="*/ 1510 w 1888"/>
                <a:gd name="T85" fmla="*/ 608 h 1472"/>
                <a:gd name="T86" fmla="*/ 1518 w 1888"/>
                <a:gd name="T87" fmla="*/ 621 h 1472"/>
                <a:gd name="T88" fmla="*/ 1836 w 1888"/>
                <a:gd name="T89" fmla="*/ 381 h 1472"/>
                <a:gd name="T90" fmla="*/ 1836 w 1888"/>
                <a:gd name="T91" fmla="*/ 381 h 1472"/>
                <a:gd name="T92" fmla="*/ 1887 w 1888"/>
                <a:gd name="T93" fmla="*/ 267 h 1472"/>
                <a:gd name="T94" fmla="*/ 1887 w 1888"/>
                <a:gd name="T95" fmla="*/ 259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8" h="1472">
                  <a:moveTo>
                    <a:pt x="706" y="1198"/>
                  </a:moveTo>
                  <a:cubicBezTo>
                    <a:pt x="717" y="1194"/>
                    <a:pt x="731" y="1186"/>
                    <a:pt x="750" y="1171"/>
                  </a:cubicBezTo>
                  <a:cubicBezTo>
                    <a:pt x="750" y="1384"/>
                    <a:pt x="750" y="1384"/>
                    <a:pt x="750" y="1384"/>
                  </a:cubicBezTo>
                  <a:cubicBezTo>
                    <a:pt x="750" y="1392"/>
                    <a:pt x="746" y="1399"/>
                    <a:pt x="740" y="1403"/>
                  </a:cubicBezTo>
                  <a:cubicBezTo>
                    <a:pt x="637" y="1465"/>
                    <a:pt x="481" y="1472"/>
                    <a:pt x="414" y="1472"/>
                  </a:cubicBezTo>
                  <a:cubicBezTo>
                    <a:pt x="395" y="1472"/>
                    <a:pt x="383" y="1472"/>
                    <a:pt x="381" y="1472"/>
                  </a:cubicBezTo>
                  <a:cubicBezTo>
                    <a:pt x="370" y="1471"/>
                    <a:pt x="360" y="1461"/>
                    <a:pt x="360" y="1450"/>
                  </a:cubicBezTo>
                  <a:cubicBezTo>
                    <a:pt x="360" y="1253"/>
                    <a:pt x="360" y="1253"/>
                    <a:pt x="360" y="1253"/>
                  </a:cubicBezTo>
                  <a:cubicBezTo>
                    <a:pt x="335" y="1255"/>
                    <a:pt x="300" y="1256"/>
                    <a:pt x="279" y="1256"/>
                  </a:cubicBezTo>
                  <a:cubicBezTo>
                    <a:pt x="179" y="1257"/>
                    <a:pt x="152" y="1243"/>
                    <a:pt x="140" y="1231"/>
                  </a:cubicBezTo>
                  <a:cubicBezTo>
                    <a:pt x="128" y="1219"/>
                    <a:pt x="115" y="1191"/>
                    <a:pt x="115" y="1086"/>
                  </a:cubicBezTo>
                  <a:cubicBezTo>
                    <a:pt x="115" y="1054"/>
                    <a:pt x="116" y="1024"/>
                    <a:pt x="117" y="1004"/>
                  </a:cubicBezTo>
                  <a:cubicBezTo>
                    <a:pt x="51" y="1004"/>
                    <a:pt x="19" y="973"/>
                    <a:pt x="12" y="954"/>
                  </a:cubicBezTo>
                  <a:cubicBezTo>
                    <a:pt x="0" y="927"/>
                    <a:pt x="32" y="884"/>
                    <a:pt x="53" y="863"/>
                  </a:cubicBezTo>
                  <a:cubicBezTo>
                    <a:pt x="75" y="841"/>
                    <a:pt x="93" y="808"/>
                    <a:pt x="103" y="784"/>
                  </a:cubicBezTo>
                  <a:cubicBezTo>
                    <a:pt x="106" y="774"/>
                    <a:pt x="107" y="737"/>
                    <a:pt x="108" y="712"/>
                  </a:cubicBezTo>
                  <a:cubicBezTo>
                    <a:pt x="109" y="695"/>
                    <a:pt x="109" y="679"/>
                    <a:pt x="110" y="667"/>
                  </a:cubicBezTo>
                  <a:cubicBezTo>
                    <a:pt x="111" y="654"/>
                    <a:pt x="114" y="637"/>
                    <a:pt x="117" y="621"/>
                  </a:cubicBezTo>
                  <a:cubicBezTo>
                    <a:pt x="128" y="633"/>
                    <a:pt x="141" y="646"/>
                    <a:pt x="155" y="659"/>
                  </a:cubicBezTo>
                  <a:cubicBezTo>
                    <a:pt x="155" y="663"/>
                    <a:pt x="154" y="667"/>
                    <a:pt x="154" y="671"/>
                  </a:cubicBezTo>
                  <a:cubicBezTo>
                    <a:pt x="153" y="682"/>
                    <a:pt x="152" y="697"/>
                    <a:pt x="152" y="714"/>
                  </a:cubicBezTo>
                  <a:cubicBezTo>
                    <a:pt x="151" y="757"/>
                    <a:pt x="150" y="785"/>
                    <a:pt x="143" y="801"/>
                  </a:cubicBezTo>
                  <a:cubicBezTo>
                    <a:pt x="138" y="814"/>
                    <a:pt x="117" y="861"/>
                    <a:pt x="84" y="894"/>
                  </a:cubicBezTo>
                  <a:cubicBezTo>
                    <a:pt x="66" y="912"/>
                    <a:pt x="56" y="931"/>
                    <a:pt x="54" y="939"/>
                  </a:cubicBezTo>
                  <a:cubicBezTo>
                    <a:pt x="60" y="945"/>
                    <a:pt x="82" y="965"/>
                    <a:pt x="138" y="959"/>
                  </a:cubicBezTo>
                  <a:cubicBezTo>
                    <a:pt x="145" y="958"/>
                    <a:pt x="151" y="960"/>
                    <a:pt x="156" y="965"/>
                  </a:cubicBezTo>
                  <a:cubicBezTo>
                    <a:pt x="161" y="969"/>
                    <a:pt x="163" y="976"/>
                    <a:pt x="163" y="982"/>
                  </a:cubicBezTo>
                  <a:cubicBezTo>
                    <a:pt x="155" y="1085"/>
                    <a:pt x="159" y="1185"/>
                    <a:pt x="171" y="1200"/>
                  </a:cubicBezTo>
                  <a:cubicBezTo>
                    <a:pt x="172" y="1201"/>
                    <a:pt x="186" y="1212"/>
                    <a:pt x="270" y="1212"/>
                  </a:cubicBezTo>
                  <a:cubicBezTo>
                    <a:pt x="272" y="1212"/>
                    <a:pt x="273" y="1212"/>
                    <a:pt x="275" y="1212"/>
                  </a:cubicBezTo>
                  <a:cubicBezTo>
                    <a:pt x="324" y="1212"/>
                    <a:pt x="370" y="1208"/>
                    <a:pt x="377" y="1207"/>
                  </a:cubicBezTo>
                  <a:cubicBezTo>
                    <a:pt x="383" y="1205"/>
                    <a:pt x="389" y="1206"/>
                    <a:pt x="395" y="1210"/>
                  </a:cubicBezTo>
                  <a:cubicBezTo>
                    <a:pt x="401" y="1214"/>
                    <a:pt x="404" y="1221"/>
                    <a:pt x="404" y="1228"/>
                  </a:cubicBezTo>
                  <a:cubicBezTo>
                    <a:pt x="404" y="1428"/>
                    <a:pt x="404" y="1428"/>
                    <a:pt x="404" y="1428"/>
                  </a:cubicBezTo>
                  <a:cubicBezTo>
                    <a:pt x="459" y="1429"/>
                    <a:pt x="609" y="1425"/>
                    <a:pt x="706" y="1372"/>
                  </a:cubicBezTo>
                  <a:lnTo>
                    <a:pt x="706" y="1198"/>
                  </a:lnTo>
                  <a:close/>
                  <a:moveTo>
                    <a:pt x="1887" y="259"/>
                  </a:moveTo>
                  <a:cubicBezTo>
                    <a:pt x="1888" y="187"/>
                    <a:pt x="1772" y="37"/>
                    <a:pt x="1446" y="17"/>
                  </a:cubicBezTo>
                  <a:cubicBezTo>
                    <a:pt x="1160" y="0"/>
                    <a:pt x="974" y="142"/>
                    <a:pt x="898" y="288"/>
                  </a:cubicBezTo>
                  <a:cubicBezTo>
                    <a:pt x="683" y="701"/>
                    <a:pt x="1137" y="1101"/>
                    <a:pt x="1172" y="1085"/>
                  </a:cubicBezTo>
                  <a:cubicBezTo>
                    <a:pt x="1223" y="1062"/>
                    <a:pt x="1012" y="832"/>
                    <a:pt x="1181" y="663"/>
                  </a:cubicBezTo>
                  <a:cubicBezTo>
                    <a:pt x="1181" y="663"/>
                    <a:pt x="1383" y="625"/>
                    <a:pt x="1571" y="549"/>
                  </a:cubicBezTo>
                  <a:cubicBezTo>
                    <a:pt x="1559" y="565"/>
                    <a:pt x="1540" y="585"/>
                    <a:pt x="1510" y="608"/>
                  </a:cubicBezTo>
                  <a:cubicBezTo>
                    <a:pt x="1503" y="614"/>
                    <a:pt x="1510" y="625"/>
                    <a:pt x="1518" y="621"/>
                  </a:cubicBezTo>
                  <a:cubicBezTo>
                    <a:pt x="1614" y="572"/>
                    <a:pt x="1788" y="447"/>
                    <a:pt x="1836" y="381"/>
                  </a:cubicBezTo>
                  <a:cubicBezTo>
                    <a:pt x="1836" y="381"/>
                    <a:pt x="1836" y="381"/>
                    <a:pt x="1836" y="381"/>
                  </a:cubicBezTo>
                  <a:cubicBezTo>
                    <a:pt x="1865" y="346"/>
                    <a:pt x="1884" y="309"/>
                    <a:pt x="1887" y="267"/>
                  </a:cubicBezTo>
                  <a:lnTo>
                    <a:pt x="1887" y="25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1ED02A62-5B66-9CB0-0F81-D53620823CF5}"/>
                </a:ext>
              </a:extLst>
            </p:cNvPr>
            <p:cNvSpPr>
              <a:spLocks noEditPoints="1"/>
            </p:cNvSpPr>
            <p:nvPr/>
          </p:nvSpPr>
          <p:spPr bwMode="auto">
            <a:xfrm>
              <a:off x="2152" y="1329"/>
              <a:ext cx="3578" cy="2213"/>
            </a:xfrm>
            <a:custGeom>
              <a:avLst/>
              <a:gdLst>
                <a:gd name="T0" fmla="*/ 1896 w 1910"/>
                <a:gd name="T1" fmla="*/ 537 h 1180"/>
                <a:gd name="T2" fmla="*/ 1768 w 1910"/>
                <a:gd name="T3" fmla="*/ 596 h 1180"/>
                <a:gd name="T4" fmla="*/ 1764 w 1910"/>
                <a:gd name="T5" fmla="*/ 596 h 1180"/>
                <a:gd name="T6" fmla="*/ 1767 w 1910"/>
                <a:gd name="T7" fmla="*/ 704 h 1180"/>
                <a:gd name="T8" fmla="*/ 1737 w 1910"/>
                <a:gd name="T9" fmla="*/ 881 h 1180"/>
                <a:gd name="T10" fmla="*/ 1568 w 1910"/>
                <a:gd name="T11" fmla="*/ 911 h 1180"/>
                <a:gd name="T12" fmla="*/ 1461 w 1910"/>
                <a:gd name="T13" fmla="*/ 906 h 1180"/>
                <a:gd name="T14" fmla="*/ 1461 w 1910"/>
                <a:gd name="T15" fmla="*/ 1158 h 1180"/>
                <a:gd name="T16" fmla="*/ 1440 w 1910"/>
                <a:gd name="T17" fmla="*/ 1180 h 1180"/>
                <a:gd name="T18" fmla="*/ 1399 w 1910"/>
                <a:gd name="T19" fmla="*/ 1180 h 1180"/>
                <a:gd name="T20" fmla="*/ 996 w 1910"/>
                <a:gd name="T21" fmla="*/ 1095 h 1180"/>
                <a:gd name="T22" fmla="*/ 985 w 1910"/>
                <a:gd name="T23" fmla="*/ 1076 h 1180"/>
                <a:gd name="T24" fmla="*/ 985 w 1910"/>
                <a:gd name="T25" fmla="*/ 800 h 1180"/>
                <a:gd name="T26" fmla="*/ 1029 w 1910"/>
                <a:gd name="T27" fmla="*/ 829 h 1180"/>
                <a:gd name="T28" fmla="*/ 1029 w 1910"/>
                <a:gd name="T29" fmla="*/ 1063 h 1180"/>
                <a:gd name="T30" fmla="*/ 1417 w 1910"/>
                <a:gd name="T31" fmla="*/ 1136 h 1180"/>
                <a:gd name="T32" fmla="*/ 1417 w 1910"/>
                <a:gd name="T33" fmla="*/ 881 h 1180"/>
                <a:gd name="T34" fmla="*/ 1427 w 1910"/>
                <a:gd name="T35" fmla="*/ 863 h 1180"/>
                <a:gd name="T36" fmla="*/ 1444 w 1910"/>
                <a:gd name="T37" fmla="*/ 860 h 1180"/>
                <a:gd name="T38" fmla="*/ 1574 w 1910"/>
                <a:gd name="T39" fmla="*/ 867 h 1180"/>
                <a:gd name="T40" fmla="*/ 1706 w 1910"/>
                <a:gd name="T41" fmla="*/ 850 h 1180"/>
                <a:gd name="T42" fmla="*/ 1723 w 1910"/>
                <a:gd name="T43" fmla="*/ 704 h 1180"/>
                <a:gd name="T44" fmla="*/ 1718 w 1910"/>
                <a:gd name="T45" fmla="*/ 574 h 1180"/>
                <a:gd name="T46" fmla="*/ 1725 w 1910"/>
                <a:gd name="T47" fmla="*/ 556 h 1180"/>
                <a:gd name="T48" fmla="*/ 1742 w 1910"/>
                <a:gd name="T49" fmla="*/ 550 h 1180"/>
                <a:gd name="T50" fmla="*/ 1855 w 1910"/>
                <a:gd name="T51" fmla="*/ 522 h 1180"/>
                <a:gd name="T52" fmla="*/ 1814 w 1910"/>
                <a:gd name="T53" fmla="*/ 460 h 1180"/>
                <a:gd name="T54" fmla="*/ 1742 w 1910"/>
                <a:gd name="T55" fmla="*/ 346 h 1180"/>
                <a:gd name="T56" fmla="*/ 1731 w 1910"/>
                <a:gd name="T57" fmla="*/ 239 h 1180"/>
                <a:gd name="T58" fmla="*/ 1729 w 1910"/>
                <a:gd name="T59" fmla="*/ 185 h 1180"/>
                <a:gd name="T60" fmla="*/ 1725 w 1910"/>
                <a:gd name="T61" fmla="*/ 154 h 1180"/>
                <a:gd name="T62" fmla="*/ 1763 w 1910"/>
                <a:gd name="T63" fmla="*/ 115 h 1180"/>
                <a:gd name="T64" fmla="*/ 1773 w 1910"/>
                <a:gd name="T65" fmla="*/ 181 h 1180"/>
                <a:gd name="T66" fmla="*/ 1775 w 1910"/>
                <a:gd name="T67" fmla="*/ 238 h 1180"/>
                <a:gd name="T68" fmla="*/ 1783 w 1910"/>
                <a:gd name="T69" fmla="*/ 329 h 1180"/>
                <a:gd name="T70" fmla="*/ 1845 w 1910"/>
                <a:gd name="T71" fmla="*/ 429 h 1180"/>
                <a:gd name="T72" fmla="*/ 1896 w 1910"/>
                <a:gd name="T73" fmla="*/ 537 h 1180"/>
                <a:gd name="T74" fmla="*/ 794 w 1910"/>
                <a:gd name="T75" fmla="*/ 577 h 1180"/>
                <a:gd name="T76" fmla="*/ 692 w 1910"/>
                <a:gd name="T77" fmla="*/ 302 h 1180"/>
                <a:gd name="T78" fmla="*/ 700 w 1910"/>
                <a:gd name="T79" fmla="*/ 112 h 1180"/>
                <a:gd name="T80" fmla="*/ 355 w 1910"/>
                <a:gd name="T81" fmla="*/ 10 h 1180"/>
                <a:gd name="T82" fmla="*/ 2 w 1910"/>
                <a:gd name="T83" fmla="*/ 204 h 1180"/>
                <a:gd name="T84" fmla="*/ 2 w 1910"/>
                <a:gd name="T85" fmla="*/ 210 h 1180"/>
                <a:gd name="T86" fmla="*/ 42 w 1910"/>
                <a:gd name="T87" fmla="*/ 301 h 1180"/>
                <a:gd name="T88" fmla="*/ 42 w 1910"/>
                <a:gd name="T89" fmla="*/ 301 h 1180"/>
                <a:gd name="T90" fmla="*/ 297 w 1910"/>
                <a:gd name="T91" fmla="*/ 493 h 1180"/>
                <a:gd name="T92" fmla="*/ 303 w 1910"/>
                <a:gd name="T93" fmla="*/ 483 h 1180"/>
                <a:gd name="T94" fmla="*/ 255 w 1910"/>
                <a:gd name="T95" fmla="*/ 436 h 1180"/>
                <a:gd name="T96" fmla="*/ 567 w 1910"/>
                <a:gd name="T97" fmla="*/ 527 h 1180"/>
                <a:gd name="T98" fmla="*/ 575 w 1910"/>
                <a:gd name="T99" fmla="*/ 866 h 1180"/>
                <a:gd name="T100" fmla="*/ 803 w 1910"/>
                <a:gd name="T101" fmla="*/ 591 h 1180"/>
                <a:gd name="T102" fmla="*/ 794 w 1910"/>
                <a:gd name="T103" fmla="*/ 577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10" h="1180">
                  <a:moveTo>
                    <a:pt x="1896" y="537"/>
                  </a:moveTo>
                  <a:cubicBezTo>
                    <a:pt x="1889" y="555"/>
                    <a:pt x="1852" y="596"/>
                    <a:pt x="1768" y="596"/>
                  </a:cubicBezTo>
                  <a:cubicBezTo>
                    <a:pt x="1767" y="596"/>
                    <a:pt x="1765" y="596"/>
                    <a:pt x="1764" y="596"/>
                  </a:cubicBezTo>
                  <a:cubicBezTo>
                    <a:pt x="1765" y="621"/>
                    <a:pt x="1767" y="661"/>
                    <a:pt x="1767" y="704"/>
                  </a:cubicBezTo>
                  <a:cubicBezTo>
                    <a:pt x="1767" y="833"/>
                    <a:pt x="1751" y="866"/>
                    <a:pt x="1737" y="881"/>
                  </a:cubicBezTo>
                  <a:cubicBezTo>
                    <a:pt x="1724" y="894"/>
                    <a:pt x="1693" y="912"/>
                    <a:pt x="1568" y="911"/>
                  </a:cubicBezTo>
                  <a:cubicBezTo>
                    <a:pt x="1537" y="911"/>
                    <a:pt x="1491" y="908"/>
                    <a:pt x="1461" y="906"/>
                  </a:cubicBezTo>
                  <a:cubicBezTo>
                    <a:pt x="1461" y="1158"/>
                    <a:pt x="1461" y="1158"/>
                    <a:pt x="1461" y="1158"/>
                  </a:cubicBezTo>
                  <a:cubicBezTo>
                    <a:pt x="1461" y="1169"/>
                    <a:pt x="1451" y="1179"/>
                    <a:pt x="1440" y="1180"/>
                  </a:cubicBezTo>
                  <a:cubicBezTo>
                    <a:pt x="1437" y="1180"/>
                    <a:pt x="1423" y="1180"/>
                    <a:pt x="1399" y="1180"/>
                  </a:cubicBezTo>
                  <a:cubicBezTo>
                    <a:pt x="1316" y="1180"/>
                    <a:pt x="1123" y="1171"/>
                    <a:pt x="996" y="1095"/>
                  </a:cubicBezTo>
                  <a:cubicBezTo>
                    <a:pt x="989" y="1091"/>
                    <a:pt x="985" y="1084"/>
                    <a:pt x="985" y="1076"/>
                  </a:cubicBezTo>
                  <a:cubicBezTo>
                    <a:pt x="985" y="800"/>
                    <a:pt x="985" y="800"/>
                    <a:pt x="985" y="800"/>
                  </a:cubicBezTo>
                  <a:cubicBezTo>
                    <a:pt x="1004" y="815"/>
                    <a:pt x="1018" y="824"/>
                    <a:pt x="1029" y="829"/>
                  </a:cubicBezTo>
                  <a:cubicBezTo>
                    <a:pt x="1029" y="1063"/>
                    <a:pt x="1029" y="1063"/>
                    <a:pt x="1029" y="1063"/>
                  </a:cubicBezTo>
                  <a:cubicBezTo>
                    <a:pt x="1156" y="1133"/>
                    <a:pt x="1353" y="1137"/>
                    <a:pt x="1417" y="1136"/>
                  </a:cubicBezTo>
                  <a:cubicBezTo>
                    <a:pt x="1417" y="881"/>
                    <a:pt x="1417" y="881"/>
                    <a:pt x="1417" y="881"/>
                  </a:cubicBezTo>
                  <a:cubicBezTo>
                    <a:pt x="1417" y="874"/>
                    <a:pt x="1420" y="867"/>
                    <a:pt x="1427" y="863"/>
                  </a:cubicBezTo>
                  <a:cubicBezTo>
                    <a:pt x="1432" y="859"/>
                    <a:pt x="1438" y="858"/>
                    <a:pt x="1444" y="860"/>
                  </a:cubicBezTo>
                  <a:cubicBezTo>
                    <a:pt x="1453" y="861"/>
                    <a:pt x="1511" y="867"/>
                    <a:pt x="1574" y="867"/>
                  </a:cubicBezTo>
                  <a:cubicBezTo>
                    <a:pt x="1688" y="867"/>
                    <a:pt x="1705" y="851"/>
                    <a:pt x="1706" y="850"/>
                  </a:cubicBezTo>
                  <a:cubicBezTo>
                    <a:pt x="1708" y="848"/>
                    <a:pt x="1723" y="829"/>
                    <a:pt x="1723" y="704"/>
                  </a:cubicBezTo>
                  <a:cubicBezTo>
                    <a:pt x="1723" y="638"/>
                    <a:pt x="1718" y="575"/>
                    <a:pt x="1718" y="574"/>
                  </a:cubicBezTo>
                  <a:cubicBezTo>
                    <a:pt x="1718" y="567"/>
                    <a:pt x="1720" y="561"/>
                    <a:pt x="1725" y="556"/>
                  </a:cubicBezTo>
                  <a:cubicBezTo>
                    <a:pt x="1729" y="552"/>
                    <a:pt x="1736" y="550"/>
                    <a:pt x="1742" y="550"/>
                  </a:cubicBezTo>
                  <a:cubicBezTo>
                    <a:pt x="1815" y="558"/>
                    <a:pt x="1848" y="532"/>
                    <a:pt x="1855" y="522"/>
                  </a:cubicBezTo>
                  <a:cubicBezTo>
                    <a:pt x="1853" y="513"/>
                    <a:pt x="1841" y="487"/>
                    <a:pt x="1814" y="460"/>
                  </a:cubicBezTo>
                  <a:cubicBezTo>
                    <a:pt x="1774" y="420"/>
                    <a:pt x="1749" y="362"/>
                    <a:pt x="1742" y="346"/>
                  </a:cubicBezTo>
                  <a:cubicBezTo>
                    <a:pt x="1734" y="327"/>
                    <a:pt x="1733" y="291"/>
                    <a:pt x="1731" y="239"/>
                  </a:cubicBezTo>
                  <a:cubicBezTo>
                    <a:pt x="1731" y="219"/>
                    <a:pt x="1730" y="199"/>
                    <a:pt x="1729" y="185"/>
                  </a:cubicBezTo>
                  <a:cubicBezTo>
                    <a:pt x="1729" y="176"/>
                    <a:pt x="1727" y="165"/>
                    <a:pt x="1725" y="154"/>
                  </a:cubicBezTo>
                  <a:cubicBezTo>
                    <a:pt x="1739" y="141"/>
                    <a:pt x="1752" y="128"/>
                    <a:pt x="1763" y="115"/>
                  </a:cubicBezTo>
                  <a:cubicBezTo>
                    <a:pt x="1767" y="138"/>
                    <a:pt x="1772" y="163"/>
                    <a:pt x="1773" y="181"/>
                  </a:cubicBezTo>
                  <a:cubicBezTo>
                    <a:pt x="1774" y="197"/>
                    <a:pt x="1775" y="217"/>
                    <a:pt x="1775" y="238"/>
                  </a:cubicBezTo>
                  <a:cubicBezTo>
                    <a:pt x="1776" y="271"/>
                    <a:pt x="1777" y="316"/>
                    <a:pt x="1783" y="329"/>
                  </a:cubicBezTo>
                  <a:cubicBezTo>
                    <a:pt x="1795" y="359"/>
                    <a:pt x="1818" y="402"/>
                    <a:pt x="1845" y="429"/>
                  </a:cubicBezTo>
                  <a:cubicBezTo>
                    <a:pt x="1869" y="453"/>
                    <a:pt x="1910" y="506"/>
                    <a:pt x="1896" y="537"/>
                  </a:cubicBezTo>
                  <a:close/>
                  <a:moveTo>
                    <a:pt x="794" y="577"/>
                  </a:moveTo>
                  <a:cubicBezTo>
                    <a:pt x="739" y="486"/>
                    <a:pt x="705" y="394"/>
                    <a:pt x="692" y="302"/>
                  </a:cubicBezTo>
                  <a:cubicBezTo>
                    <a:pt x="684" y="237"/>
                    <a:pt x="686" y="173"/>
                    <a:pt x="700" y="112"/>
                  </a:cubicBezTo>
                  <a:cubicBezTo>
                    <a:pt x="621" y="46"/>
                    <a:pt x="505" y="0"/>
                    <a:pt x="355" y="10"/>
                  </a:cubicBezTo>
                  <a:cubicBezTo>
                    <a:pt x="93" y="26"/>
                    <a:pt x="0" y="146"/>
                    <a:pt x="2" y="204"/>
                  </a:cubicBezTo>
                  <a:cubicBezTo>
                    <a:pt x="2" y="210"/>
                    <a:pt x="2" y="210"/>
                    <a:pt x="2" y="210"/>
                  </a:cubicBezTo>
                  <a:cubicBezTo>
                    <a:pt x="4" y="243"/>
                    <a:pt x="19" y="273"/>
                    <a:pt x="42" y="301"/>
                  </a:cubicBezTo>
                  <a:cubicBezTo>
                    <a:pt x="42" y="301"/>
                    <a:pt x="42" y="301"/>
                    <a:pt x="42" y="301"/>
                  </a:cubicBezTo>
                  <a:cubicBezTo>
                    <a:pt x="80" y="354"/>
                    <a:pt x="220" y="454"/>
                    <a:pt x="297" y="493"/>
                  </a:cubicBezTo>
                  <a:cubicBezTo>
                    <a:pt x="304" y="497"/>
                    <a:pt x="309" y="488"/>
                    <a:pt x="303" y="483"/>
                  </a:cubicBezTo>
                  <a:cubicBezTo>
                    <a:pt x="280" y="465"/>
                    <a:pt x="265" y="449"/>
                    <a:pt x="255" y="436"/>
                  </a:cubicBezTo>
                  <a:cubicBezTo>
                    <a:pt x="405" y="497"/>
                    <a:pt x="567" y="527"/>
                    <a:pt x="567" y="527"/>
                  </a:cubicBezTo>
                  <a:cubicBezTo>
                    <a:pt x="703" y="662"/>
                    <a:pt x="534" y="847"/>
                    <a:pt x="575" y="866"/>
                  </a:cubicBezTo>
                  <a:cubicBezTo>
                    <a:pt x="592" y="873"/>
                    <a:pt x="733" y="757"/>
                    <a:pt x="803" y="591"/>
                  </a:cubicBezTo>
                  <a:cubicBezTo>
                    <a:pt x="800" y="586"/>
                    <a:pt x="797" y="582"/>
                    <a:pt x="794" y="57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bcgIcons_Star female ">
            <a:extLst>
              <a:ext uri="{FF2B5EF4-FFF2-40B4-BE49-F238E27FC236}">
                <a16:creationId xmlns:a16="http://schemas.microsoft.com/office/drawing/2014/main" id="{7E3F49A0-1444-BD99-E47B-3C73B9F9C4B0}"/>
              </a:ext>
            </a:extLst>
          </p:cNvPr>
          <p:cNvGrpSpPr>
            <a:grpSpLocks noChangeAspect="1"/>
          </p:cNvGrpSpPr>
          <p:nvPr/>
        </p:nvGrpSpPr>
        <p:grpSpPr bwMode="auto">
          <a:xfrm>
            <a:off x="8466091" y="4280519"/>
            <a:ext cx="548255" cy="548763"/>
            <a:chOff x="1682" y="0"/>
            <a:chExt cx="4316" cy="4320"/>
          </a:xfrm>
        </p:grpSpPr>
        <p:sp>
          <p:nvSpPr>
            <p:cNvPr id="20" name="AutoShape 13">
              <a:extLst>
                <a:ext uri="{FF2B5EF4-FFF2-40B4-BE49-F238E27FC236}">
                  <a16:creationId xmlns:a16="http://schemas.microsoft.com/office/drawing/2014/main" id="{175B383E-ECF9-87F1-2D83-29F4F5A63F28}"/>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5">
              <a:extLst>
                <a:ext uri="{FF2B5EF4-FFF2-40B4-BE49-F238E27FC236}">
                  <a16:creationId xmlns:a16="http://schemas.microsoft.com/office/drawing/2014/main" id="{E5CE82FA-9CAE-9906-4F10-CB416B74A8C5}"/>
                </a:ext>
              </a:extLst>
            </p:cNvPr>
            <p:cNvSpPr>
              <a:spLocks noEditPoints="1"/>
            </p:cNvSpPr>
            <p:nvPr/>
          </p:nvSpPr>
          <p:spPr bwMode="auto">
            <a:xfrm>
              <a:off x="2452" y="1241"/>
              <a:ext cx="2772" cy="2580"/>
            </a:xfrm>
            <a:custGeom>
              <a:avLst/>
              <a:gdLst>
                <a:gd name="T0" fmla="*/ 481 w 1480"/>
                <a:gd name="T1" fmla="*/ 994 h 1376"/>
                <a:gd name="T2" fmla="*/ 388 w 1480"/>
                <a:gd name="T3" fmla="*/ 1000 h 1376"/>
                <a:gd name="T4" fmla="*/ 300 w 1480"/>
                <a:gd name="T5" fmla="*/ 941 h 1376"/>
                <a:gd name="T6" fmla="*/ 392 w 1480"/>
                <a:gd name="T7" fmla="*/ 758 h 1376"/>
                <a:gd name="T8" fmla="*/ 481 w 1480"/>
                <a:gd name="T9" fmla="*/ 939 h 1376"/>
                <a:gd name="T10" fmla="*/ 481 w 1480"/>
                <a:gd name="T11" fmla="*/ 994 h 1376"/>
                <a:gd name="T12" fmla="*/ 1088 w 1480"/>
                <a:gd name="T13" fmla="*/ 759 h 1376"/>
                <a:gd name="T14" fmla="*/ 999 w 1480"/>
                <a:gd name="T15" fmla="*/ 939 h 1376"/>
                <a:gd name="T16" fmla="*/ 999 w 1480"/>
                <a:gd name="T17" fmla="*/ 994 h 1376"/>
                <a:gd name="T18" fmla="*/ 1092 w 1480"/>
                <a:gd name="T19" fmla="*/ 1001 h 1376"/>
                <a:gd name="T20" fmla="*/ 1180 w 1480"/>
                <a:gd name="T21" fmla="*/ 941 h 1376"/>
                <a:gd name="T22" fmla="*/ 1088 w 1480"/>
                <a:gd name="T23" fmla="*/ 759 h 1376"/>
                <a:gd name="T24" fmla="*/ 1127 w 1480"/>
                <a:gd name="T25" fmla="*/ 392 h 1376"/>
                <a:gd name="T26" fmla="*/ 740 w 1480"/>
                <a:gd name="T27" fmla="*/ 0 h 1376"/>
                <a:gd name="T28" fmla="*/ 353 w 1480"/>
                <a:gd name="T29" fmla="*/ 392 h 1376"/>
                <a:gd name="T30" fmla="*/ 375 w 1480"/>
                <a:gd name="T31" fmla="*/ 553 h 1376"/>
                <a:gd name="T32" fmla="*/ 375 w 1480"/>
                <a:gd name="T33" fmla="*/ 553 h 1376"/>
                <a:gd name="T34" fmla="*/ 526 w 1480"/>
                <a:gd name="T35" fmla="*/ 315 h 1376"/>
                <a:gd name="T36" fmla="*/ 530 w 1480"/>
                <a:gd name="T37" fmla="*/ 316 h 1376"/>
                <a:gd name="T38" fmla="*/ 1039 w 1480"/>
                <a:gd name="T39" fmla="*/ 585 h 1376"/>
                <a:gd name="T40" fmla="*/ 1042 w 1480"/>
                <a:gd name="T41" fmla="*/ 586 h 1376"/>
                <a:gd name="T42" fmla="*/ 1066 w 1480"/>
                <a:gd name="T43" fmla="*/ 586 h 1376"/>
                <a:gd name="T44" fmla="*/ 1070 w 1480"/>
                <a:gd name="T45" fmla="*/ 584 h 1376"/>
                <a:gd name="T46" fmla="*/ 1113 w 1480"/>
                <a:gd name="T47" fmla="*/ 524 h 1376"/>
                <a:gd name="T48" fmla="*/ 1113 w 1480"/>
                <a:gd name="T49" fmla="*/ 525 h 1376"/>
                <a:gd name="T50" fmla="*/ 1127 w 1480"/>
                <a:gd name="T51" fmla="*/ 392 h 1376"/>
                <a:gd name="T52" fmla="*/ 745 w 1480"/>
                <a:gd name="T53" fmla="*/ 1229 h 1376"/>
                <a:gd name="T54" fmla="*/ 735 w 1480"/>
                <a:gd name="T55" fmla="*/ 1229 h 1376"/>
                <a:gd name="T56" fmla="*/ 501 w 1480"/>
                <a:gd name="T57" fmla="*/ 1038 h 1376"/>
                <a:gd name="T58" fmla="*/ 501 w 1480"/>
                <a:gd name="T59" fmla="*/ 1038 h 1376"/>
                <a:gd name="T60" fmla="*/ 183 w 1480"/>
                <a:gd name="T61" fmla="*/ 1092 h 1376"/>
                <a:gd name="T62" fmla="*/ 4 w 1480"/>
                <a:gd name="T63" fmla="*/ 1352 h 1376"/>
                <a:gd name="T64" fmla="*/ 21 w 1480"/>
                <a:gd name="T65" fmla="*/ 1376 h 1376"/>
                <a:gd name="T66" fmla="*/ 1459 w 1480"/>
                <a:gd name="T67" fmla="*/ 1376 h 1376"/>
                <a:gd name="T68" fmla="*/ 1476 w 1480"/>
                <a:gd name="T69" fmla="*/ 1352 h 1376"/>
                <a:gd name="T70" fmla="*/ 1297 w 1480"/>
                <a:gd name="T71" fmla="*/ 1092 h 1376"/>
                <a:gd name="T72" fmla="*/ 979 w 1480"/>
                <a:gd name="T73" fmla="*/ 1038 h 1376"/>
                <a:gd name="T74" fmla="*/ 979 w 1480"/>
                <a:gd name="T75" fmla="*/ 1038 h 1376"/>
                <a:gd name="T76" fmla="*/ 745 w 1480"/>
                <a:gd name="T77" fmla="*/ 1229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80" h="1376">
                  <a:moveTo>
                    <a:pt x="481" y="994"/>
                  </a:moveTo>
                  <a:cubicBezTo>
                    <a:pt x="461" y="995"/>
                    <a:pt x="427" y="996"/>
                    <a:pt x="388" y="1000"/>
                  </a:cubicBezTo>
                  <a:cubicBezTo>
                    <a:pt x="360" y="990"/>
                    <a:pt x="330" y="972"/>
                    <a:pt x="300" y="941"/>
                  </a:cubicBezTo>
                  <a:cubicBezTo>
                    <a:pt x="376" y="933"/>
                    <a:pt x="388" y="831"/>
                    <a:pt x="392" y="758"/>
                  </a:cubicBezTo>
                  <a:cubicBezTo>
                    <a:pt x="421" y="827"/>
                    <a:pt x="453" y="898"/>
                    <a:pt x="481" y="939"/>
                  </a:cubicBezTo>
                  <a:lnTo>
                    <a:pt x="481" y="994"/>
                  </a:lnTo>
                  <a:close/>
                  <a:moveTo>
                    <a:pt x="1088" y="759"/>
                  </a:moveTo>
                  <a:cubicBezTo>
                    <a:pt x="1059" y="828"/>
                    <a:pt x="1027" y="898"/>
                    <a:pt x="999" y="939"/>
                  </a:cubicBezTo>
                  <a:cubicBezTo>
                    <a:pt x="999" y="994"/>
                    <a:pt x="999" y="994"/>
                    <a:pt x="999" y="994"/>
                  </a:cubicBezTo>
                  <a:cubicBezTo>
                    <a:pt x="1019" y="995"/>
                    <a:pt x="1053" y="996"/>
                    <a:pt x="1092" y="1001"/>
                  </a:cubicBezTo>
                  <a:cubicBezTo>
                    <a:pt x="1120" y="990"/>
                    <a:pt x="1150" y="972"/>
                    <a:pt x="1180" y="941"/>
                  </a:cubicBezTo>
                  <a:cubicBezTo>
                    <a:pt x="1104" y="933"/>
                    <a:pt x="1092" y="832"/>
                    <a:pt x="1088" y="759"/>
                  </a:cubicBezTo>
                  <a:close/>
                  <a:moveTo>
                    <a:pt x="1127" y="392"/>
                  </a:moveTo>
                  <a:cubicBezTo>
                    <a:pt x="1127" y="175"/>
                    <a:pt x="959" y="0"/>
                    <a:pt x="740" y="0"/>
                  </a:cubicBezTo>
                  <a:cubicBezTo>
                    <a:pt x="521" y="0"/>
                    <a:pt x="353" y="175"/>
                    <a:pt x="353" y="392"/>
                  </a:cubicBezTo>
                  <a:cubicBezTo>
                    <a:pt x="353" y="440"/>
                    <a:pt x="359" y="510"/>
                    <a:pt x="375" y="553"/>
                  </a:cubicBezTo>
                  <a:cubicBezTo>
                    <a:pt x="375" y="553"/>
                    <a:pt x="375" y="553"/>
                    <a:pt x="375" y="553"/>
                  </a:cubicBezTo>
                  <a:cubicBezTo>
                    <a:pt x="413" y="587"/>
                    <a:pt x="412" y="353"/>
                    <a:pt x="526" y="315"/>
                  </a:cubicBezTo>
                  <a:cubicBezTo>
                    <a:pt x="527" y="315"/>
                    <a:pt x="529" y="315"/>
                    <a:pt x="530" y="316"/>
                  </a:cubicBezTo>
                  <a:cubicBezTo>
                    <a:pt x="1039" y="585"/>
                    <a:pt x="1039" y="585"/>
                    <a:pt x="1039" y="585"/>
                  </a:cubicBezTo>
                  <a:cubicBezTo>
                    <a:pt x="1040" y="585"/>
                    <a:pt x="1041" y="586"/>
                    <a:pt x="1042" y="586"/>
                  </a:cubicBezTo>
                  <a:cubicBezTo>
                    <a:pt x="1066" y="586"/>
                    <a:pt x="1066" y="586"/>
                    <a:pt x="1066" y="586"/>
                  </a:cubicBezTo>
                  <a:cubicBezTo>
                    <a:pt x="1068" y="586"/>
                    <a:pt x="1069" y="585"/>
                    <a:pt x="1070" y="584"/>
                  </a:cubicBezTo>
                  <a:cubicBezTo>
                    <a:pt x="1105" y="544"/>
                    <a:pt x="1112" y="525"/>
                    <a:pt x="1113" y="524"/>
                  </a:cubicBezTo>
                  <a:cubicBezTo>
                    <a:pt x="1113" y="525"/>
                    <a:pt x="1113" y="525"/>
                    <a:pt x="1113" y="525"/>
                  </a:cubicBezTo>
                  <a:cubicBezTo>
                    <a:pt x="1128" y="484"/>
                    <a:pt x="1127" y="439"/>
                    <a:pt x="1127" y="392"/>
                  </a:cubicBezTo>
                  <a:close/>
                  <a:moveTo>
                    <a:pt x="745" y="1229"/>
                  </a:moveTo>
                  <a:cubicBezTo>
                    <a:pt x="742" y="1232"/>
                    <a:pt x="738" y="1232"/>
                    <a:pt x="735" y="1229"/>
                  </a:cubicBezTo>
                  <a:cubicBezTo>
                    <a:pt x="660" y="1169"/>
                    <a:pt x="501" y="1038"/>
                    <a:pt x="501" y="1038"/>
                  </a:cubicBezTo>
                  <a:cubicBezTo>
                    <a:pt x="501" y="1038"/>
                    <a:pt x="501" y="1038"/>
                    <a:pt x="501" y="1038"/>
                  </a:cubicBezTo>
                  <a:cubicBezTo>
                    <a:pt x="501" y="1038"/>
                    <a:pt x="294" y="1040"/>
                    <a:pt x="183" y="1092"/>
                  </a:cubicBezTo>
                  <a:cubicBezTo>
                    <a:pt x="93" y="1133"/>
                    <a:pt x="27" y="1291"/>
                    <a:pt x="4" y="1352"/>
                  </a:cubicBezTo>
                  <a:cubicBezTo>
                    <a:pt x="0" y="1363"/>
                    <a:pt x="9" y="1376"/>
                    <a:pt x="21" y="1376"/>
                  </a:cubicBezTo>
                  <a:cubicBezTo>
                    <a:pt x="1459" y="1376"/>
                    <a:pt x="1459" y="1376"/>
                    <a:pt x="1459" y="1376"/>
                  </a:cubicBezTo>
                  <a:cubicBezTo>
                    <a:pt x="1471" y="1376"/>
                    <a:pt x="1480" y="1363"/>
                    <a:pt x="1476" y="1352"/>
                  </a:cubicBezTo>
                  <a:cubicBezTo>
                    <a:pt x="1453" y="1291"/>
                    <a:pt x="1387" y="1133"/>
                    <a:pt x="1297" y="1092"/>
                  </a:cubicBezTo>
                  <a:cubicBezTo>
                    <a:pt x="1186" y="1040"/>
                    <a:pt x="979" y="1038"/>
                    <a:pt x="979" y="1038"/>
                  </a:cubicBezTo>
                  <a:cubicBezTo>
                    <a:pt x="979" y="1038"/>
                    <a:pt x="979" y="1038"/>
                    <a:pt x="979" y="1038"/>
                  </a:cubicBezTo>
                  <a:cubicBezTo>
                    <a:pt x="979" y="1038"/>
                    <a:pt x="847" y="1147"/>
                    <a:pt x="745" y="1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15574B95-1848-E1B0-A921-BCBDCED501DC}"/>
                </a:ext>
              </a:extLst>
            </p:cNvPr>
            <p:cNvSpPr>
              <a:spLocks noEditPoints="1"/>
            </p:cNvSpPr>
            <p:nvPr/>
          </p:nvSpPr>
          <p:spPr bwMode="auto">
            <a:xfrm>
              <a:off x="2386" y="396"/>
              <a:ext cx="2904" cy="2793"/>
            </a:xfrm>
            <a:custGeom>
              <a:avLst/>
              <a:gdLst>
                <a:gd name="T0" fmla="*/ 829 w 1550"/>
                <a:gd name="T1" fmla="*/ 117 h 1490"/>
                <a:gd name="T2" fmla="*/ 863 w 1550"/>
                <a:gd name="T3" fmla="*/ 222 h 1490"/>
                <a:gd name="T4" fmla="*/ 774 w 1550"/>
                <a:gd name="T5" fmla="*/ 288 h 1490"/>
                <a:gd name="T6" fmla="*/ 687 w 1550"/>
                <a:gd name="T7" fmla="*/ 222 h 1490"/>
                <a:gd name="T8" fmla="*/ 721 w 1550"/>
                <a:gd name="T9" fmla="*/ 117 h 1490"/>
                <a:gd name="T10" fmla="*/ 774 w 1550"/>
                <a:gd name="T11" fmla="*/ 0 h 1490"/>
                <a:gd name="T12" fmla="*/ 774 w 1550"/>
                <a:gd name="T13" fmla="*/ 0 h 1490"/>
                <a:gd name="T14" fmla="*/ 336 w 1550"/>
                <a:gd name="T15" fmla="*/ 175 h 1490"/>
                <a:gd name="T16" fmla="*/ 336 w 1550"/>
                <a:gd name="T17" fmla="*/ 175 h 1490"/>
                <a:gd name="T18" fmla="*/ 200 w 1550"/>
                <a:gd name="T19" fmla="*/ 274 h 1490"/>
                <a:gd name="T20" fmla="*/ 254 w 1550"/>
                <a:gd name="T21" fmla="*/ 438 h 1490"/>
                <a:gd name="T22" fmla="*/ 420 w 1550"/>
                <a:gd name="T23" fmla="*/ 438 h 1490"/>
                <a:gd name="T24" fmla="*/ 475 w 1550"/>
                <a:gd name="T25" fmla="*/ 274 h 1490"/>
                <a:gd name="T26" fmla="*/ 336 w 1550"/>
                <a:gd name="T27" fmla="*/ 175 h 1490"/>
                <a:gd name="T28" fmla="*/ 94 w 1550"/>
                <a:gd name="T29" fmla="*/ 450 h 1490"/>
                <a:gd name="T30" fmla="*/ 94 w 1550"/>
                <a:gd name="T31" fmla="*/ 450 h 1490"/>
                <a:gd name="T32" fmla="*/ 0 w 1550"/>
                <a:gd name="T33" fmla="*/ 519 h 1490"/>
                <a:gd name="T34" fmla="*/ 37 w 1550"/>
                <a:gd name="T35" fmla="*/ 625 h 1490"/>
                <a:gd name="T36" fmla="*/ 152 w 1550"/>
                <a:gd name="T37" fmla="*/ 625 h 1490"/>
                <a:gd name="T38" fmla="*/ 187 w 1550"/>
                <a:gd name="T39" fmla="*/ 519 h 1490"/>
                <a:gd name="T40" fmla="*/ 94 w 1550"/>
                <a:gd name="T41" fmla="*/ 450 h 1490"/>
                <a:gd name="T42" fmla="*/ 1456 w 1550"/>
                <a:gd name="T43" fmla="*/ 450 h 1490"/>
                <a:gd name="T44" fmla="*/ 1456 w 1550"/>
                <a:gd name="T45" fmla="*/ 450 h 1490"/>
                <a:gd name="T46" fmla="*/ 1363 w 1550"/>
                <a:gd name="T47" fmla="*/ 519 h 1490"/>
                <a:gd name="T48" fmla="*/ 1400 w 1550"/>
                <a:gd name="T49" fmla="*/ 625 h 1490"/>
                <a:gd name="T50" fmla="*/ 1517 w 1550"/>
                <a:gd name="T51" fmla="*/ 625 h 1490"/>
                <a:gd name="T52" fmla="*/ 1550 w 1550"/>
                <a:gd name="T53" fmla="*/ 519 h 1490"/>
                <a:gd name="T54" fmla="*/ 1456 w 1550"/>
                <a:gd name="T55" fmla="*/ 450 h 1490"/>
                <a:gd name="T56" fmla="*/ 1212 w 1550"/>
                <a:gd name="T57" fmla="*/ 175 h 1490"/>
                <a:gd name="T58" fmla="*/ 1212 w 1550"/>
                <a:gd name="T59" fmla="*/ 175 h 1490"/>
                <a:gd name="T60" fmla="*/ 1075 w 1550"/>
                <a:gd name="T61" fmla="*/ 274 h 1490"/>
                <a:gd name="T62" fmla="*/ 1127 w 1550"/>
                <a:gd name="T63" fmla="*/ 438 h 1490"/>
                <a:gd name="T64" fmla="*/ 1298 w 1550"/>
                <a:gd name="T65" fmla="*/ 438 h 1490"/>
                <a:gd name="T66" fmla="*/ 1350 w 1550"/>
                <a:gd name="T67" fmla="*/ 274 h 1490"/>
                <a:gd name="T68" fmla="*/ 1212 w 1550"/>
                <a:gd name="T69" fmla="*/ 175 h 1490"/>
                <a:gd name="T70" fmla="*/ 556 w 1550"/>
                <a:gd name="T71" fmla="*/ 1378 h 1490"/>
                <a:gd name="T72" fmla="*/ 564 w 1550"/>
                <a:gd name="T73" fmla="*/ 1455 h 1490"/>
                <a:gd name="T74" fmla="*/ 600 w 1550"/>
                <a:gd name="T75" fmla="*/ 1415 h 1490"/>
                <a:gd name="T76" fmla="*/ 950 w 1550"/>
                <a:gd name="T77" fmla="*/ 1415 h 1490"/>
                <a:gd name="T78" fmla="*/ 986 w 1550"/>
                <a:gd name="T79" fmla="*/ 1455 h 1490"/>
                <a:gd name="T80" fmla="*/ 994 w 1550"/>
                <a:gd name="T81" fmla="*/ 1378 h 1490"/>
                <a:gd name="T82" fmla="*/ 1168 w 1550"/>
                <a:gd name="T83" fmla="*/ 1041 h 1490"/>
                <a:gd name="T84" fmla="*/ 1117 w 1550"/>
                <a:gd name="T85" fmla="*/ 1061 h 1490"/>
                <a:gd name="T86" fmla="*/ 1073 w 1550"/>
                <a:gd name="T87" fmla="*/ 1109 h 1490"/>
                <a:gd name="T88" fmla="*/ 775 w 1550"/>
                <a:gd name="T89" fmla="*/ 1446 h 1490"/>
                <a:gd name="T90" fmla="*/ 477 w 1550"/>
                <a:gd name="T91" fmla="*/ 1109 h 1490"/>
                <a:gd name="T92" fmla="*/ 433 w 1550"/>
                <a:gd name="T93" fmla="*/ 1061 h 1490"/>
                <a:gd name="T94" fmla="*/ 382 w 1550"/>
                <a:gd name="T95" fmla="*/ 1043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0" h="1490">
                  <a:moveTo>
                    <a:pt x="774" y="0"/>
                  </a:moveTo>
                  <a:cubicBezTo>
                    <a:pt x="829" y="117"/>
                    <a:pt x="829" y="117"/>
                    <a:pt x="829" y="117"/>
                  </a:cubicBezTo>
                  <a:cubicBezTo>
                    <a:pt x="950" y="136"/>
                    <a:pt x="950" y="136"/>
                    <a:pt x="950" y="136"/>
                  </a:cubicBezTo>
                  <a:cubicBezTo>
                    <a:pt x="863" y="222"/>
                    <a:pt x="863" y="222"/>
                    <a:pt x="863" y="222"/>
                  </a:cubicBezTo>
                  <a:cubicBezTo>
                    <a:pt x="885" y="350"/>
                    <a:pt x="885" y="350"/>
                    <a:pt x="885" y="350"/>
                  </a:cubicBezTo>
                  <a:cubicBezTo>
                    <a:pt x="774" y="288"/>
                    <a:pt x="774" y="288"/>
                    <a:pt x="774" y="288"/>
                  </a:cubicBezTo>
                  <a:cubicBezTo>
                    <a:pt x="667" y="350"/>
                    <a:pt x="667" y="350"/>
                    <a:pt x="667" y="350"/>
                  </a:cubicBezTo>
                  <a:cubicBezTo>
                    <a:pt x="687" y="222"/>
                    <a:pt x="687" y="222"/>
                    <a:pt x="687" y="222"/>
                  </a:cubicBezTo>
                  <a:cubicBezTo>
                    <a:pt x="600" y="136"/>
                    <a:pt x="600" y="136"/>
                    <a:pt x="600" y="136"/>
                  </a:cubicBezTo>
                  <a:cubicBezTo>
                    <a:pt x="721" y="117"/>
                    <a:pt x="721" y="117"/>
                    <a:pt x="721" y="117"/>
                  </a:cubicBezTo>
                  <a:cubicBezTo>
                    <a:pt x="774" y="0"/>
                    <a:pt x="774" y="0"/>
                    <a:pt x="774" y="0"/>
                  </a:cubicBezTo>
                  <a:cubicBezTo>
                    <a:pt x="774" y="0"/>
                    <a:pt x="774" y="0"/>
                    <a:pt x="774" y="0"/>
                  </a:cubicBezTo>
                  <a:cubicBezTo>
                    <a:pt x="774" y="0"/>
                    <a:pt x="774" y="0"/>
                    <a:pt x="774" y="0"/>
                  </a:cubicBezTo>
                  <a:cubicBezTo>
                    <a:pt x="774" y="0"/>
                    <a:pt x="774" y="0"/>
                    <a:pt x="774" y="0"/>
                  </a:cubicBezTo>
                  <a:close/>
                  <a:moveTo>
                    <a:pt x="336" y="175"/>
                  </a:moveTo>
                  <a:cubicBezTo>
                    <a:pt x="336" y="175"/>
                    <a:pt x="336" y="175"/>
                    <a:pt x="336" y="175"/>
                  </a:cubicBezTo>
                  <a:cubicBezTo>
                    <a:pt x="336" y="175"/>
                    <a:pt x="336" y="175"/>
                    <a:pt x="336" y="175"/>
                  </a:cubicBezTo>
                  <a:cubicBezTo>
                    <a:pt x="336" y="175"/>
                    <a:pt x="336" y="175"/>
                    <a:pt x="336" y="175"/>
                  </a:cubicBezTo>
                  <a:cubicBezTo>
                    <a:pt x="294" y="264"/>
                    <a:pt x="294" y="264"/>
                    <a:pt x="294" y="264"/>
                  </a:cubicBezTo>
                  <a:cubicBezTo>
                    <a:pt x="200" y="274"/>
                    <a:pt x="200" y="274"/>
                    <a:pt x="200" y="274"/>
                  </a:cubicBezTo>
                  <a:cubicBezTo>
                    <a:pt x="269" y="342"/>
                    <a:pt x="269" y="342"/>
                    <a:pt x="269" y="342"/>
                  </a:cubicBezTo>
                  <a:cubicBezTo>
                    <a:pt x="254" y="438"/>
                    <a:pt x="254" y="438"/>
                    <a:pt x="254" y="438"/>
                  </a:cubicBezTo>
                  <a:cubicBezTo>
                    <a:pt x="336" y="390"/>
                    <a:pt x="336" y="390"/>
                    <a:pt x="336" y="390"/>
                  </a:cubicBezTo>
                  <a:cubicBezTo>
                    <a:pt x="420" y="438"/>
                    <a:pt x="420" y="438"/>
                    <a:pt x="420" y="438"/>
                  </a:cubicBezTo>
                  <a:cubicBezTo>
                    <a:pt x="406" y="342"/>
                    <a:pt x="406" y="342"/>
                    <a:pt x="406" y="342"/>
                  </a:cubicBezTo>
                  <a:cubicBezTo>
                    <a:pt x="475" y="274"/>
                    <a:pt x="475" y="274"/>
                    <a:pt x="475" y="274"/>
                  </a:cubicBezTo>
                  <a:cubicBezTo>
                    <a:pt x="380" y="264"/>
                    <a:pt x="380" y="264"/>
                    <a:pt x="380" y="264"/>
                  </a:cubicBezTo>
                  <a:cubicBezTo>
                    <a:pt x="336" y="175"/>
                    <a:pt x="336" y="175"/>
                    <a:pt x="336" y="175"/>
                  </a:cubicBezTo>
                  <a:close/>
                  <a:moveTo>
                    <a:pt x="94" y="450"/>
                  </a:moveTo>
                  <a:cubicBezTo>
                    <a:pt x="94" y="450"/>
                    <a:pt x="94" y="450"/>
                    <a:pt x="94" y="450"/>
                  </a:cubicBezTo>
                  <a:cubicBezTo>
                    <a:pt x="94" y="450"/>
                    <a:pt x="94" y="450"/>
                    <a:pt x="94" y="450"/>
                  </a:cubicBezTo>
                  <a:cubicBezTo>
                    <a:pt x="94" y="450"/>
                    <a:pt x="94" y="450"/>
                    <a:pt x="94" y="450"/>
                  </a:cubicBezTo>
                  <a:cubicBezTo>
                    <a:pt x="64" y="509"/>
                    <a:pt x="64" y="509"/>
                    <a:pt x="64" y="509"/>
                  </a:cubicBezTo>
                  <a:cubicBezTo>
                    <a:pt x="0" y="519"/>
                    <a:pt x="0" y="519"/>
                    <a:pt x="0" y="519"/>
                  </a:cubicBezTo>
                  <a:cubicBezTo>
                    <a:pt x="46" y="563"/>
                    <a:pt x="46" y="563"/>
                    <a:pt x="46" y="563"/>
                  </a:cubicBezTo>
                  <a:cubicBezTo>
                    <a:pt x="37" y="625"/>
                    <a:pt x="37" y="625"/>
                    <a:pt x="37" y="625"/>
                  </a:cubicBezTo>
                  <a:cubicBezTo>
                    <a:pt x="94" y="595"/>
                    <a:pt x="94" y="595"/>
                    <a:pt x="94" y="595"/>
                  </a:cubicBezTo>
                  <a:cubicBezTo>
                    <a:pt x="152" y="625"/>
                    <a:pt x="152" y="625"/>
                    <a:pt x="152" y="625"/>
                  </a:cubicBezTo>
                  <a:cubicBezTo>
                    <a:pt x="142" y="563"/>
                    <a:pt x="142" y="563"/>
                    <a:pt x="142" y="563"/>
                  </a:cubicBezTo>
                  <a:cubicBezTo>
                    <a:pt x="187" y="519"/>
                    <a:pt x="187" y="519"/>
                    <a:pt x="187" y="519"/>
                  </a:cubicBezTo>
                  <a:cubicBezTo>
                    <a:pt x="123" y="509"/>
                    <a:pt x="123" y="509"/>
                    <a:pt x="123" y="509"/>
                  </a:cubicBezTo>
                  <a:cubicBezTo>
                    <a:pt x="94" y="450"/>
                    <a:pt x="94" y="450"/>
                    <a:pt x="94" y="450"/>
                  </a:cubicBezTo>
                  <a:close/>
                  <a:moveTo>
                    <a:pt x="1456" y="450"/>
                  </a:moveTo>
                  <a:cubicBezTo>
                    <a:pt x="1456" y="450"/>
                    <a:pt x="1456" y="450"/>
                    <a:pt x="1456" y="450"/>
                  </a:cubicBezTo>
                  <a:cubicBezTo>
                    <a:pt x="1456" y="450"/>
                    <a:pt x="1456" y="450"/>
                    <a:pt x="1456" y="450"/>
                  </a:cubicBezTo>
                  <a:cubicBezTo>
                    <a:pt x="1456" y="450"/>
                    <a:pt x="1456" y="450"/>
                    <a:pt x="1456" y="450"/>
                  </a:cubicBezTo>
                  <a:cubicBezTo>
                    <a:pt x="1429" y="509"/>
                    <a:pt x="1429" y="509"/>
                    <a:pt x="1429" y="509"/>
                  </a:cubicBezTo>
                  <a:cubicBezTo>
                    <a:pt x="1363" y="519"/>
                    <a:pt x="1363" y="519"/>
                    <a:pt x="1363" y="519"/>
                  </a:cubicBezTo>
                  <a:cubicBezTo>
                    <a:pt x="1411" y="563"/>
                    <a:pt x="1411" y="563"/>
                    <a:pt x="1411" y="563"/>
                  </a:cubicBezTo>
                  <a:cubicBezTo>
                    <a:pt x="1400" y="625"/>
                    <a:pt x="1400" y="625"/>
                    <a:pt x="1400" y="625"/>
                  </a:cubicBezTo>
                  <a:cubicBezTo>
                    <a:pt x="1456" y="595"/>
                    <a:pt x="1456" y="595"/>
                    <a:pt x="1456" y="595"/>
                  </a:cubicBezTo>
                  <a:cubicBezTo>
                    <a:pt x="1517" y="625"/>
                    <a:pt x="1517" y="625"/>
                    <a:pt x="1517" y="625"/>
                  </a:cubicBezTo>
                  <a:cubicBezTo>
                    <a:pt x="1504" y="563"/>
                    <a:pt x="1504" y="563"/>
                    <a:pt x="1504" y="563"/>
                  </a:cubicBezTo>
                  <a:cubicBezTo>
                    <a:pt x="1550" y="519"/>
                    <a:pt x="1550" y="519"/>
                    <a:pt x="1550" y="519"/>
                  </a:cubicBezTo>
                  <a:cubicBezTo>
                    <a:pt x="1488" y="509"/>
                    <a:pt x="1488" y="509"/>
                    <a:pt x="1488" y="509"/>
                  </a:cubicBezTo>
                  <a:cubicBezTo>
                    <a:pt x="1456" y="450"/>
                    <a:pt x="1456" y="450"/>
                    <a:pt x="1456" y="450"/>
                  </a:cubicBezTo>
                  <a:close/>
                  <a:moveTo>
                    <a:pt x="1212" y="175"/>
                  </a:moveTo>
                  <a:cubicBezTo>
                    <a:pt x="1212" y="175"/>
                    <a:pt x="1212" y="175"/>
                    <a:pt x="1212" y="175"/>
                  </a:cubicBezTo>
                  <a:cubicBezTo>
                    <a:pt x="1212" y="175"/>
                    <a:pt x="1212" y="175"/>
                    <a:pt x="1212" y="175"/>
                  </a:cubicBezTo>
                  <a:cubicBezTo>
                    <a:pt x="1212" y="175"/>
                    <a:pt x="1212" y="175"/>
                    <a:pt x="1212" y="175"/>
                  </a:cubicBezTo>
                  <a:cubicBezTo>
                    <a:pt x="1170" y="264"/>
                    <a:pt x="1170" y="264"/>
                    <a:pt x="1170" y="264"/>
                  </a:cubicBezTo>
                  <a:cubicBezTo>
                    <a:pt x="1075" y="274"/>
                    <a:pt x="1075" y="274"/>
                    <a:pt x="1075" y="274"/>
                  </a:cubicBezTo>
                  <a:cubicBezTo>
                    <a:pt x="1141" y="342"/>
                    <a:pt x="1141" y="342"/>
                    <a:pt x="1141" y="342"/>
                  </a:cubicBezTo>
                  <a:cubicBezTo>
                    <a:pt x="1127" y="438"/>
                    <a:pt x="1127" y="438"/>
                    <a:pt x="1127" y="438"/>
                  </a:cubicBezTo>
                  <a:cubicBezTo>
                    <a:pt x="1212" y="390"/>
                    <a:pt x="1212" y="390"/>
                    <a:pt x="1212" y="390"/>
                  </a:cubicBezTo>
                  <a:cubicBezTo>
                    <a:pt x="1298" y="438"/>
                    <a:pt x="1298" y="438"/>
                    <a:pt x="1298" y="438"/>
                  </a:cubicBezTo>
                  <a:cubicBezTo>
                    <a:pt x="1282" y="342"/>
                    <a:pt x="1282" y="342"/>
                    <a:pt x="1282" y="342"/>
                  </a:cubicBezTo>
                  <a:cubicBezTo>
                    <a:pt x="1350" y="274"/>
                    <a:pt x="1350" y="274"/>
                    <a:pt x="1350" y="274"/>
                  </a:cubicBezTo>
                  <a:cubicBezTo>
                    <a:pt x="1255" y="264"/>
                    <a:pt x="1255" y="264"/>
                    <a:pt x="1255" y="264"/>
                  </a:cubicBezTo>
                  <a:cubicBezTo>
                    <a:pt x="1212" y="175"/>
                    <a:pt x="1212" y="175"/>
                    <a:pt x="1212" y="175"/>
                  </a:cubicBezTo>
                  <a:close/>
                  <a:moveTo>
                    <a:pt x="439" y="1133"/>
                  </a:moveTo>
                  <a:cubicBezTo>
                    <a:pt x="458" y="1180"/>
                    <a:pt x="519" y="1330"/>
                    <a:pt x="556" y="1378"/>
                  </a:cubicBezTo>
                  <a:cubicBezTo>
                    <a:pt x="556" y="1448"/>
                    <a:pt x="556" y="1448"/>
                    <a:pt x="556" y="1448"/>
                  </a:cubicBezTo>
                  <a:cubicBezTo>
                    <a:pt x="564" y="1455"/>
                    <a:pt x="564" y="1455"/>
                    <a:pt x="564" y="1455"/>
                  </a:cubicBezTo>
                  <a:cubicBezTo>
                    <a:pt x="564" y="1455"/>
                    <a:pt x="578" y="1467"/>
                    <a:pt x="600" y="1484"/>
                  </a:cubicBezTo>
                  <a:cubicBezTo>
                    <a:pt x="600" y="1415"/>
                    <a:pt x="600" y="1415"/>
                    <a:pt x="600" y="1415"/>
                  </a:cubicBezTo>
                  <a:cubicBezTo>
                    <a:pt x="649" y="1449"/>
                    <a:pt x="723" y="1490"/>
                    <a:pt x="775" y="1490"/>
                  </a:cubicBezTo>
                  <a:cubicBezTo>
                    <a:pt x="827" y="1490"/>
                    <a:pt x="901" y="1449"/>
                    <a:pt x="950" y="1415"/>
                  </a:cubicBezTo>
                  <a:cubicBezTo>
                    <a:pt x="950" y="1484"/>
                    <a:pt x="950" y="1484"/>
                    <a:pt x="950" y="1484"/>
                  </a:cubicBezTo>
                  <a:cubicBezTo>
                    <a:pt x="972" y="1466"/>
                    <a:pt x="986" y="1455"/>
                    <a:pt x="986" y="1455"/>
                  </a:cubicBezTo>
                  <a:cubicBezTo>
                    <a:pt x="994" y="1448"/>
                    <a:pt x="994" y="1448"/>
                    <a:pt x="994" y="1448"/>
                  </a:cubicBezTo>
                  <a:cubicBezTo>
                    <a:pt x="994" y="1378"/>
                    <a:pt x="994" y="1378"/>
                    <a:pt x="994" y="1378"/>
                  </a:cubicBezTo>
                  <a:cubicBezTo>
                    <a:pt x="1031" y="1330"/>
                    <a:pt x="1092" y="1180"/>
                    <a:pt x="1111" y="1133"/>
                  </a:cubicBezTo>
                  <a:cubicBezTo>
                    <a:pt x="1154" y="1107"/>
                    <a:pt x="1165" y="1061"/>
                    <a:pt x="1168" y="1041"/>
                  </a:cubicBezTo>
                  <a:cubicBezTo>
                    <a:pt x="1168" y="1040"/>
                    <a:pt x="1168" y="1038"/>
                    <a:pt x="1168" y="1036"/>
                  </a:cubicBezTo>
                  <a:cubicBezTo>
                    <a:pt x="1117" y="1061"/>
                    <a:pt x="1117" y="1061"/>
                    <a:pt x="1117" y="1061"/>
                  </a:cubicBezTo>
                  <a:cubicBezTo>
                    <a:pt x="1111" y="1074"/>
                    <a:pt x="1101" y="1089"/>
                    <a:pt x="1083" y="1098"/>
                  </a:cubicBezTo>
                  <a:cubicBezTo>
                    <a:pt x="1078" y="1100"/>
                    <a:pt x="1075" y="1104"/>
                    <a:pt x="1073" y="1109"/>
                  </a:cubicBezTo>
                  <a:cubicBezTo>
                    <a:pt x="1038" y="1200"/>
                    <a:pt x="978" y="1335"/>
                    <a:pt x="956" y="1354"/>
                  </a:cubicBezTo>
                  <a:cubicBezTo>
                    <a:pt x="922" y="1385"/>
                    <a:pt x="826" y="1446"/>
                    <a:pt x="775" y="1446"/>
                  </a:cubicBezTo>
                  <a:cubicBezTo>
                    <a:pt x="724" y="1446"/>
                    <a:pt x="628" y="1385"/>
                    <a:pt x="594" y="1354"/>
                  </a:cubicBezTo>
                  <a:cubicBezTo>
                    <a:pt x="572" y="1335"/>
                    <a:pt x="512" y="1200"/>
                    <a:pt x="477" y="1109"/>
                  </a:cubicBezTo>
                  <a:cubicBezTo>
                    <a:pt x="475" y="1104"/>
                    <a:pt x="472" y="1100"/>
                    <a:pt x="467" y="1098"/>
                  </a:cubicBezTo>
                  <a:cubicBezTo>
                    <a:pt x="449" y="1089"/>
                    <a:pt x="439" y="1074"/>
                    <a:pt x="433" y="1061"/>
                  </a:cubicBezTo>
                  <a:cubicBezTo>
                    <a:pt x="382" y="1037"/>
                    <a:pt x="382" y="1037"/>
                    <a:pt x="382" y="1037"/>
                  </a:cubicBezTo>
                  <a:cubicBezTo>
                    <a:pt x="382" y="1039"/>
                    <a:pt x="382" y="1041"/>
                    <a:pt x="382" y="1043"/>
                  </a:cubicBezTo>
                  <a:cubicBezTo>
                    <a:pt x="386" y="1067"/>
                    <a:pt x="398" y="1108"/>
                    <a:pt x="439" y="11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8272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extLst>
              <p:ext uri="{D42A27DB-BD31-4B8C-83A1-F6EECF244321}">
                <p14:modId xmlns:p14="http://schemas.microsoft.com/office/powerpoint/2010/main" val="1068988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sym typeface="Trebuchet MS" panose="020B0603020202020204" pitchFamily="34" charset="0"/>
            </a:endParaRPr>
          </a:p>
        </p:txBody>
      </p:sp>
      <p:sp>
        <p:nvSpPr>
          <p:cNvPr id="2" name="Title 1"/>
          <p:cNvSpPr>
            <a:spLocks noGrp="1"/>
          </p:cNvSpPr>
          <p:nvPr>
            <p:ph type="title"/>
          </p:nvPr>
        </p:nvSpPr>
        <p:spPr>
          <a:xfrm>
            <a:off x="630000" y="622800"/>
            <a:ext cx="10933350" cy="553998"/>
          </a:xfrm>
        </p:spPr>
        <p:txBody>
          <a:bodyPr vert="horz"/>
          <a:lstStyle/>
          <a:p>
            <a:r>
              <a:rPr lang="en-US" sz="2000">
                <a:solidFill>
                  <a:schemeClr val="accent2"/>
                </a:solidFill>
              </a:rPr>
              <a:t>Operating Model | </a:t>
            </a:r>
            <a:r>
              <a:rPr lang="en-US" sz="2000"/>
              <a:t>The Site network leverages two models, three modalities, and distinct roles depending on presence of state directors to reach providers and children</a:t>
            </a:r>
            <a:endParaRPr lang="en-US" sz="2300"/>
          </a:p>
        </p:txBody>
      </p:sp>
      <p:sp>
        <p:nvSpPr>
          <p:cNvPr id="3" name="TextBox 2">
            <a:extLst>
              <a:ext uri="{FF2B5EF4-FFF2-40B4-BE49-F238E27FC236}">
                <a16:creationId xmlns:a16="http://schemas.microsoft.com/office/drawing/2014/main" id="{928968FE-0286-4BA9-1F42-32D623D2BE23}"/>
              </a:ext>
            </a:extLst>
          </p:cNvPr>
          <p:cNvSpPr txBox="1"/>
          <p:nvPr/>
        </p:nvSpPr>
        <p:spPr>
          <a:xfrm>
            <a:off x="632834" y="2775415"/>
            <a:ext cx="1459054" cy="6463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a:solidFill>
                  <a:schemeClr val="tx1"/>
                </a:solidFill>
              </a:rPr>
              <a:t>One-on-one </a:t>
            </a:r>
          </a:p>
          <a:p>
            <a:pPr algn="ctr"/>
            <a:r>
              <a:rPr lang="en-US">
                <a:solidFill>
                  <a:schemeClr val="tx1"/>
                </a:solidFill>
              </a:rPr>
              <a:t>model </a:t>
            </a:r>
          </a:p>
        </p:txBody>
      </p:sp>
      <p:sp>
        <p:nvSpPr>
          <p:cNvPr id="6" name="TextBox 5">
            <a:extLst>
              <a:ext uri="{FF2B5EF4-FFF2-40B4-BE49-F238E27FC236}">
                <a16:creationId xmlns:a16="http://schemas.microsoft.com/office/drawing/2014/main" id="{603B75E6-1EA3-704A-6B15-95FA7E3BEAC4}"/>
              </a:ext>
            </a:extLst>
          </p:cNvPr>
          <p:cNvSpPr txBox="1"/>
          <p:nvPr/>
        </p:nvSpPr>
        <p:spPr>
          <a:xfrm>
            <a:off x="596767" y="4859490"/>
            <a:ext cx="1531188" cy="6463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a:solidFill>
                  <a:schemeClr val="tx1"/>
                </a:solidFill>
              </a:rPr>
              <a:t>Home-Based </a:t>
            </a:r>
          </a:p>
          <a:p>
            <a:pPr algn="ctr"/>
            <a:r>
              <a:rPr lang="en-US">
                <a:solidFill>
                  <a:schemeClr val="tx1"/>
                </a:solidFill>
              </a:rPr>
              <a:t>Child Care</a:t>
            </a:r>
          </a:p>
        </p:txBody>
      </p:sp>
      <p:grpSp>
        <p:nvGrpSpPr>
          <p:cNvPr id="86" name="Group 85">
            <a:extLst>
              <a:ext uri="{FF2B5EF4-FFF2-40B4-BE49-F238E27FC236}">
                <a16:creationId xmlns:a16="http://schemas.microsoft.com/office/drawing/2014/main" id="{732D97F9-F769-6876-1CFA-726C2563EB32}"/>
              </a:ext>
            </a:extLst>
          </p:cNvPr>
          <p:cNvGrpSpPr/>
          <p:nvPr/>
        </p:nvGrpSpPr>
        <p:grpSpPr>
          <a:xfrm>
            <a:off x="2152074" y="4435129"/>
            <a:ext cx="2512291" cy="1495054"/>
            <a:chOff x="2152074" y="4666034"/>
            <a:chExt cx="2512291" cy="1495054"/>
          </a:xfrm>
        </p:grpSpPr>
        <p:sp>
          <p:nvSpPr>
            <p:cNvPr id="11" name="Rectangle 10">
              <a:extLst>
                <a:ext uri="{FF2B5EF4-FFF2-40B4-BE49-F238E27FC236}">
                  <a16:creationId xmlns:a16="http://schemas.microsoft.com/office/drawing/2014/main" id="{68E81FFD-E77A-AE0C-DB47-1DE492B99230}"/>
                </a:ext>
              </a:extLst>
            </p:cNvPr>
            <p:cNvSpPr/>
            <p:nvPr/>
          </p:nvSpPr>
          <p:spPr>
            <a:xfrm>
              <a:off x="2152074" y="4666034"/>
              <a:ext cx="2512291" cy="1495054"/>
            </a:xfrm>
            <a:prstGeom prst="rect">
              <a:avLst/>
            </a:prstGeom>
            <a:solidFill>
              <a:srgbClr val="FFFFFF"/>
            </a:solidFill>
            <a:ln w="9525" cap="rnd" cmpd="sng" algn="ctr">
              <a:solidFill>
                <a:srgbClr val="295E7E"/>
              </a:solidFill>
              <a:prstDash val="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2" name="Oval 11">
              <a:extLst>
                <a:ext uri="{FF2B5EF4-FFF2-40B4-BE49-F238E27FC236}">
                  <a16:creationId xmlns:a16="http://schemas.microsoft.com/office/drawing/2014/main" id="{74D2301A-5374-48BB-C031-D4075B51C67A}"/>
                </a:ext>
              </a:extLst>
            </p:cNvPr>
            <p:cNvSpPr/>
            <p:nvPr/>
          </p:nvSpPr>
          <p:spPr>
            <a:xfrm>
              <a:off x="3082347" y="4981898"/>
              <a:ext cx="628655" cy="628655"/>
            </a:xfrm>
            <a:prstGeom prst="ellipse">
              <a:avLst/>
            </a:prstGeom>
            <a:noFill/>
            <a:ln w="9525" cap="rnd" cmpd="sng" algn="ctr">
              <a:solidFill>
                <a:schemeClr val="tx2"/>
              </a:solidFill>
              <a:prstDash val="solid"/>
              <a:round/>
              <a:headEnd type="none" w="med" len="med"/>
              <a:tailEnd type="none" w="med" len="med"/>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295E7E"/>
                </a:solidFill>
              </a:endParaRPr>
            </a:p>
          </p:txBody>
        </p:sp>
        <p:sp>
          <p:nvSpPr>
            <p:cNvPr id="15" name="Rectangle 14">
              <a:extLst>
                <a:ext uri="{FF2B5EF4-FFF2-40B4-BE49-F238E27FC236}">
                  <a16:creationId xmlns:a16="http://schemas.microsoft.com/office/drawing/2014/main" id="{AEF1F1D6-5FC8-D867-DED3-7453D9ACE25B}"/>
                </a:ext>
              </a:extLst>
            </p:cNvPr>
            <p:cNvSpPr/>
            <p:nvPr/>
          </p:nvSpPr>
          <p:spPr>
            <a:xfrm>
              <a:off x="2484584" y="5680320"/>
              <a:ext cx="840509" cy="394489"/>
            </a:xfrm>
            <a:prstGeom prst="rect">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FFFFFF"/>
                  </a:solidFill>
                </a:rPr>
                <a:t>HBCC</a:t>
              </a:r>
              <a:r>
                <a:rPr lang="en-US" sz="1200" baseline="30000">
                  <a:solidFill>
                    <a:srgbClr val="FFFFFF"/>
                  </a:solidFill>
                </a:rPr>
                <a:t>1</a:t>
              </a:r>
              <a:r>
                <a:rPr lang="en-US" sz="1200">
                  <a:solidFill>
                    <a:srgbClr val="FFFFFF"/>
                  </a:solidFill>
                </a:rPr>
                <a:t> providers</a:t>
              </a:r>
            </a:p>
          </p:txBody>
        </p:sp>
        <p:sp>
          <p:nvSpPr>
            <p:cNvPr id="17" name="Rectangle 16">
              <a:extLst>
                <a:ext uri="{FF2B5EF4-FFF2-40B4-BE49-F238E27FC236}">
                  <a16:creationId xmlns:a16="http://schemas.microsoft.com/office/drawing/2014/main" id="{9E237CC7-D00B-C217-DE70-8ABA684BA612}"/>
                </a:ext>
              </a:extLst>
            </p:cNvPr>
            <p:cNvSpPr/>
            <p:nvPr/>
          </p:nvSpPr>
          <p:spPr>
            <a:xfrm>
              <a:off x="3468256" y="5680320"/>
              <a:ext cx="1000369" cy="405146"/>
            </a:xfrm>
            <a:prstGeom prst="rect">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FFFFFF"/>
                  </a:solidFill>
                </a:rPr>
                <a:t>Parents &amp; Children</a:t>
              </a:r>
            </a:p>
          </p:txBody>
        </p:sp>
        <p:sp>
          <p:nvSpPr>
            <p:cNvPr id="20" name="TextBox 19">
              <a:extLst>
                <a:ext uri="{FF2B5EF4-FFF2-40B4-BE49-F238E27FC236}">
                  <a16:creationId xmlns:a16="http://schemas.microsoft.com/office/drawing/2014/main" id="{25A9FF26-38BC-91E3-EE1D-6525551AFECD}"/>
                </a:ext>
              </a:extLst>
            </p:cNvPr>
            <p:cNvSpPr txBox="1"/>
            <p:nvPr/>
          </p:nvSpPr>
          <p:spPr>
            <a:xfrm>
              <a:off x="2284833" y="4671681"/>
              <a:ext cx="2223686"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400">
                  <a:solidFill>
                    <a:schemeClr val="tx1"/>
                  </a:solidFill>
                </a:rPr>
                <a:t>Early Learning Specialists</a:t>
              </a:r>
            </a:p>
          </p:txBody>
        </p:sp>
        <p:cxnSp>
          <p:nvCxnSpPr>
            <p:cNvPr id="23" name="Straight Connector 22">
              <a:extLst>
                <a:ext uri="{FF2B5EF4-FFF2-40B4-BE49-F238E27FC236}">
                  <a16:creationId xmlns:a16="http://schemas.microsoft.com/office/drawing/2014/main" id="{3A26075B-4CC0-B909-6F84-C3214D2DCDE3}"/>
                </a:ext>
              </a:extLst>
            </p:cNvPr>
            <p:cNvCxnSpPr>
              <a:cxnSpLocks/>
              <a:stCxn id="12" idx="5"/>
              <a:endCxn id="17" idx="0"/>
            </p:cNvCxnSpPr>
            <p:nvPr/>
          </p:nvCxnSpPr>
          <p:spPr>
            <a:xfrm>
              <a:off x="3618938" y="5518489"/>
              <a:ext cx="349503" cy="161831"/>
            </a:xfrm>
            <a:prstGeom prst="line">
              <a:avLst/>
            </a:prstGeom>
            <a:ln w="9525" cap="rnd">
              <a:solidFill>
                <a:schemeClr val="accent5"/>
              </a:solidFill>
              <a:prstDash val="solid"/>
              <a:round/>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AD67E19-5272-EC4F-84C2-1B5B2CB620B6}"/>
                </a:ext>
              </a:extLst>
            </p:cNvPr>
            <p:cNvCxnSpPr>
              <a:cxnSpLocks/>
              <a:stCxn id="12" idx="3"/>
              <a:endCxn id="15" idx="0"/>
            </p:cNvCxnSpPr>
            <p:nvPr/>
          </p:nvCxnSpPr>
          <p:spPr>
            <a:xfrm flipH="1">
              <a:off x="2904839" y="5518489"/>
              <a:ext cx="269572" cy="161831"/>
            </a:xfrm>
            <a:prstGeom prst="line">
              <a:avLst/>
            </a:prstGeom>
            <a:ln w="9525" cap="rnd">
              <a:solidFill>
                <a:schemeClr val="accent5"/>
              </a:solidFill>
              <a:prstDash val="solid"/>
              <a:round/>
              <a:tailEnd type="none"/>
            </a:ln>
          </p:spPr>
          <p:style>
            <a:lnRef idx="1">
              <a:schemeClr val="accent1"/>
            </a:lnRef>
            <a:fillRef idx="0">
              <a:schemeClr val="accent1"/>
            </a:fillRef>
            <a:effectRef idx="0">
              <a:schemeClr val="accent1"/>
            </a:effectRef>
            <a:fontRef idx="minor">
              <a:schemeClr val="tx1"/>
            </a:fontRef>
          </p:style>
        </p:cxnSp>
        <p:grpSp>
          <p:nvGrpSpPr>
            <p:cNvPr id="26" name="bcgIcons_Star gender-neutral ">
              <a:extLst>
                <a:ext uri="{FF2B5EF4-FFF2-40B4-BE49-F238E27FC236}">
                  <a16:creationId xmlns:a16="http://schemas.microsoft.com/office/drawing/2014/main" id="{733FF1A3-AA0E-146A-9B61-99E5ADEBDD77}"/>
                </a:ext>
              </a:extLst>
            </p:cNvPr>
            <p:cNvGrpSpPr>
              <a:grpSpLocks noChangeAspect="1"/>
            </p:cNvGrpSpPr>
            <p:nvPr/>
          </p:nvGrpSpPr>
          <p:grpSpPr bwMode="auto">
            <a:xfrm>
              <a:off x="3157684" y="5057013"/>
              <a:ext cx="477982" cy="478425"/>
              <a:chOff x="1682" y="0"/>
              <a:chExt cx="4316" cy="4320"/>
            </a:xfrm>
          </p:grpSpPr>
          <p:sp>
            <p:nvSpPr>
              <p:cNvPr id="27" name="AutoShape 18">
                <a:extLst>
                  <a:ext uri="{FF2B5EF4-FFF2-40B4-BE49-F238E27FC236}">
                    <a16:creationId xmlns:a16="http://schemas.microsoft.com/office/drawing/2014/main" id="{188D6012-1EF8-6FA8-777F-0145E882012C}"/>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id="{41B0D9C3-A943-83C8-4711-F2D1C7926A63}"/>
                  </a:ext>
                </a:extLst>
              </p:cNvPr>
              <p:cNvSpPr>
                <a:spLocks noEditPoints="1"/>
              </p:cNvSpPr>
              <p:nvPr/>
            </p:nvSpPr>
            <p:spPr bwMode="auto">
              <a:xfrm>
                <a:off x="2454" y="1273"/>
                <a:ext cx="2772" cy="2548"/>
              </a:xfrm>
              <a:custGeom>
                <a:avLst/>
                <a:gdLst>
                  <a:gd name="T0" fmla="*/ 1125 w 1480"/>
                  <a:gd name="T1" fmla="*/ 456 h 1359"/>
                  <a:gd name="T2" fmla="*/ 1152 w 1480"/>
                  <a:gd name="T3" fmla="*/ 539 h 1359"/>
                  <a:gd name="T4" fmla="*/ 1036 w 1480"/>
                  <a:gd name="T5" fmla="*/ 573 h 1359"/>
                  <a:gd name="T6" fmla="*/ 577 w 1480"/>
                  <a:gd name="T7" fmla="*/ 301 h 1359"/>
                  <a:gd name="T8" fmla="*/ 540 w 1480"/>
                  <a:gd name="T9" fmla="*/ 323 h 1359"/>
                  <a:gd name="T10" fmla="*/ 391 w 1480"/>
                  <a:gd name="T11" fmla="*/ 541 h 1359"/>
                  <a:gd name="T12" fmla="*/ 370 w 1480"/>
                  <a:gd name="T13" fmla="*/ 384 h 1359"/>
                  <a:gd name="T14" fmla="*/ 748 w 1480"/>
                  <a:gd name="T15" fmla="*/ 0 h 1359"/>
                  <a:gd name="T16" fmla="*/ 1126 w 1480"/>
                  <a:gd name="T17" fmla="*/ 384 h 1359"/>
                  <a:gd name="T18" fmla="*/ 1125 w 1480"/>
                  <a:gd name="T19" fmla="*/ 456 h 1359"/>
                  <a:gd name="T20" fmla="*/ 745 w 1480"/>
                  <a:gd name="T21" fmla="*/ 1212 h 1359"/>
                  <a:gd name="T22" fmla="*/ 735 w 1480"/>
                  <a:gd name="T23" fmla="*/ 1212 h 1359"/>
                  <a:gd name="T24" fmla="*/ 501 w 1480"/>
                  <a:gd name="T25" fmla="*/ 1021 h 1359"/>
                  <a:gd name="T26" fmla="*/ 501 w 1480"/>
                  <a:gd name="T27" fmla="*/ 1021 h 1359"/>
                  <a:gd name="T28" fmla="*/ 183 w 1480"/>
                  <a:gd name="T29" fmla="*/ 1075 h 1359"/>
                  <a:gd name="T30" fmla="*/ 4 w 1480"/>
                  <a:gd name="T31" fmla="*/ 1335 h 1359"/>
                  <a:gd name="T32" fmla="*/ 21 w 1480"/>
                  <a:gd name="T33" fmla="*/ 1359 h 1359"/>
                  <a:gd name="T34" fmla="*/ 1459 w 1480"/>
                  <a:gd name="T35" fmla="*/ 1359 h 1359"/>
                  <a:gd name="T36" fmla="*/ 1476 w 1480"/>
                  <a:gd name="T37" fmla="*/ 1335 h 1359"/>
                  <a:gd name="T38" fmla="*/ 1297 w 1480"/>
                  <a:gd name="T39" fmla="*/ 1075 h 1359"/>
                  <a:gd name="T40" fmla="*/ 979 w 1480"/>
                  <a:gd name="T41" fmla="*/ 1021 h 1359"/>
                  <a:gd name="T42" fmla="*/ 979 w 1480"/>
                  <a:gd name="T43" fmla="*/ 1021 h 1359"/>
                  <a:gd name="T44" fmla="*/ 745 w 1480"/>
                  <a:gd name="T45" fmla="*/ 1212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80" h="1359">
                    <a:moveTo>
                      <a:pt x="1125" y="456"/>
                    </a:moveTo>
                    <a:cubicBezTo>
                      <a:pt x="1123" y="476"/>
                      <a:pt x="1130" y="507"/>
                      <a:pt x="1152" y="539"/>
                    </a:cubicBezTo>
                    <a:cubicBezTo>
                      <a:pt x="1152" y="539"/>
                      <a:pt x="1074" y="594"/>
                      <a:pt x="1036" y="573"/>
                    </a:cubicBezTo>
                    <a:cubicBezTo>
                      <a:pt x="993" y="549"/>
                      <a:pt x="813" y="300"/>
                      <a:pt x="577" y="301"/>
                    </a:cubicBezTo>
                    <a:cubicBezTo>
                      <a:pt x="577" y="301"/>
                      <a:pt x="551" y="315"/>
                      <a:pt x="540" y="323"/>
                    </a:cubicBezTo>
                    <a:cubicBezTo>
                      <a:pt x="433" y="395"/>
                      <a:pt x="428" y="575"/>
                      <a:pt x="391" y="541"/>
                    </a:cubicBezTo>
                    <a:cubicBezTo>
                      <a:pt x="377" y="525"/>
                      <a:pt x="370" y="431"/>
                      <a:pt x="370" y="384"/>
                    </a:cubicBezTo>
                    <a:cubicBezTo>
                      <a:pt x="370" y="172"/>
                      <a:pt x="534" y="0"/>
                      <a:pt x="748" y="0"/>
                    </a:cubicBezTo>
                    <a:cubicBezTo>
                      <a:pt x="962" y="0"/>
                      <a:pt x="1126" y="172"/>
                      <a:pt x="1126" y="384"/>
                    </a:cubicBezTo>
                    <a:cubicBezTo>
                      <a:pt x="1126" y="409"/>
                      <a:pt x="1127" y="433"/>
                      <a:pt x="1125" y="456"/>
                    </a:cubicBezTo>
                    <a:close/>
                    <a:moveTo>
                      <a:pt x="745" y="1212"/>
                    </a:moveTo>
                    <a:cubicBezTo>
                      <a:pt x="742" y="1215"/>
                      <a:pt x="738" y="1215"/>
                      <a:pt x="735" y="1212"/>
                    </a:cubicBezTo>
                    <a:cubicBezTo>
                      <a:pt x="660" y="1152"/>
                      <a:pt x="501" y="1021"/>
                      <a:pt x="501" y="1021"/>
                    </a:cubicBezTo>
                    <a:cubicBezTo>
                      <a:pt x="501" y="1021"/>
                      <a:pt x="501" y="1021"/>
                      <a:pt x="501" y="1021"/>
                    </a:cubicBezTo>
                    <a:cubicBezTo>
                      <a:pt x="501" y="1021"/>
                      <a:pt x="294" y="1023"/>
                      <a:pt x="183" y="1075"/>
                    </a:cubicBezTo>
                    <a:cubicBezTo>
                      <a:pt x="93" y="1116"/>
                      <a:pt x="27" y="1274"/>
                      <a:pt x="4" y="1335"/>
                    </a:cubicBezTo>
                    <a:cubicBezTo>
                      <a:pt x="0" y="1346"/>
                      <a:pt x="9" y="1359"/>
                      <a:pt x="21" y="1359"/>
                    </a:cubicBezTo>
                    <a:cubicBezTo>
                      <a:pt x="1459" y="1359"/>
                      <a:pt x="1459" y="1359"/>
                      <a:pt x="1459" y="1359"/>
                    </a:cubicBezTo>
                    <a:cubicBezTo>
                      <a:pt x="1471" y="1359"/>
                      <a:pt x="1480" y="1346"/>
                      <a:pt x="1476" y="1335"/>
                    </a:cubicBezTo>
                    <a:cubicBezTo>
                      <a:pt x="1453" y="1274"/>
                      <a:pt x="1387" y="1116"/>
                      <a:pt x="1297" y="1075"/>
                    </a:cubicBezTo>
                    <a:cubicBezTo>
                      <a:pt x="1186" y="1023"/>
                      <a:pt x="979" y="1021"/>
                      <a:pt x="979" y="1021"/>
                    </a:cubicBezTo>
                    <a:cubicBezTo>
                      <a:pt x="979" y="1021"/>
                      <a:pt x="979" y="1021"/>
                      <a:pt x="979" y="1021"/>
                    </a:cubicBezTo>
                    <a:cubicBezTo>
                      <a:pt x="979" y="1021"/>
                      <a:pt x="847" y="1130"/>
                      <a:pt x="745" y="121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132F2450-9ABA-FAAD-B2D1-EDA8AF9B846D}"/>
                  </a:ext>
                </a:extLst>
              </p:cNvPr>
              <p:cNvSpPr>
                <a:spLocks noEditPoints="1"/>
              </p:cNvSpPr>
              <p:nvPr/>
            </p:nvSpPr>
            <p:spPr bwMode="auto">
              <a:xfrm>
                <a:off x="2388" y="396"/>
                <a:ext cx="2904" cy="2835"/>
              </a:xfrm>
              <a:custGeom>
                <a:avLst/>
                <a:gdLst>
                  <a:gd name="T0" fmla="*/ 390 w 1550"/>
                  <a:gd name="T1" fmla="*/ 1015 h 1512"/>
                  <a:gd name="T2" fmla="*/ 434 w 1550"/>
                  <a:gd name="T3" fmla="*/ 1051 h 1512"/>
                  <a:gd name="T4" fmla="*/ 483 w 1550"/>
                  <a:gd name="T5" fmla="*/ 1121 h 1512"/>
                  <a:gd name="T6" fmla="*/ 776 w 1550"/>
                  <a:gd name="T7" fmla="*/ 1451 h 1512"/>
                  <a:gd name="T8" fmla="*/ 1068 w 1550"/>
                  <a:gd name="T9" fmla="*/ 1121 h 1512"/>
                  <a:gd name="T10" fmla="*/ 1107 w 1550"/>
                  <a:gd name="T11" fmla="*/ 1082 h 1512"/>
                  <a:gd name="T12" fmla="*/ 1106 w 1550"/>
                  <a:gd name="T13" fmla="*/ 1145 h 1512"/>
                  <a:gd name="T14" fmla="*/ 977 w 1550"/>
                  <a:gd name="T15" fmla="*/ 1400 h 1512"/>
                  <a:gd name="T16" fmla="*/ 933 w 1550"/>
                  <a:gd name="T17" fmla="*/ 1499 h 1512"/>
                  <a:gd name="T18" fmla="*/ 776 w 1550"/>
                  <a:gd name="T19" fmla="*/ 1495 h 1512"/>
                  <a:gd name="T20" fmla="*/ 633 w 1550"/>
                  <a:gd name="T21" fmla="*/ 1512 h 1512"/>
                  <a:gd name="T22" fmla="*/ 589 w 1550"/>
                  <a:gd name="T23" fmla="*/ 1411 h 1512"/>
                  <a:gd name="T24" fmla="*/ 446 w 1550"/>
                  <a:gd name="T25" fmla="*/ 1146 h 1512"/>
                  <a:gd name="T26" fmla="*/ 774 w 1550"/>
                  <a:gd name="T27" fmla="*/ 0 h 1512"/>
                  <a:gd name="T28" fmla="*/ 774 w 1550"/>
                  <a:gd name="T29" fmla="*/ 0 h 1512"/>
                  <a:gd name="T30" fmla="*/ 721 w 1550"/>
                  <a:gd name="T31" fmla="*/ 117 h 1512"/>
                  <a:gd name="T32" fmla="*/ 687 w 1550"/>
                  <a:gd name="T33" fmla="*/ 222 h 1512"/>
                  <a:gd name="T34" fmla="*/ 774 w 1550"/>
                  <a:gd name="T35" fmla="*/ 288 h 1512"/>
                  <a:gd name="T36" fmla="*/ 863 w 1550"/>
                  <a:gd name="T37" fmla="*/ 222 h 1512"/>
                  <a:gd name="T38" fmla="*/ 829 w 1550"/>
                  <a:gd name="T39" fmla="*/ 117 h 1512"/>
                  <a:gd name="T40" fmla="*/ 336 w 1550"/>
                  <a:gd name="T41" fmla="*/ 175 h 1512"/>
                  <a:gd name="T42" fmla="*/ 336 w 1550"/>
                  <a:gd name="T43" fmla="*/ 175 h 1512"/>
                  <a:gd name="T44" fmla="*/ 294 w 1550"/>
                  <a:gd name="T45" fmla="*/ 264 h 1512"/>
                  <a:gd name="T46" fmla="*/ 269 w 1550"/>
                  <a:gd name="T47" fmla="*/ 342 h 1512"/>
                  <a:gd name="T48" fmla="*/ 336 w 1550"/>
                  <a:gd name="T49" fmla="*/ 390 h 1512"/>
                  <a:gd name="T50" fmla="*/ 406 w 1550"/>
                  <a:gd name="T51" fmla="*/ 342 h 1512"/>
                  <a:gd name="T52" fmla="*/ 380 w 1550"/>
                  <a:gd name="T53" fmla="*/ 264 h 1512"/>
                  <a:gd name="T54" fmla="*/ 94 w 1550"/>
                  <a:gd name="T55" fmla="*/ 450 h 1512"/>
                  <a:gd name="T56" fmla="*/ 94 w 1550"/>
                  <a:gd name="T57" fmla="*/ 450 h 1512"/>
                  <a:gd name="T58" fmla="*/ 64 w 1550"/>
                  <a:gd name="T59" fmla="*/ 509 h 1512"/>
                  <a:gd name="T60" fmla="*/ 46 w 1550"/>
                  <a:gd name="T61" fmla="*/ 563 h 1512"/>
                  <a:gd name="T62" fmla="*/ 94 w 1550"/>
                  <a:gd name="T63" fmla="*/ 595 h 1512"/>
                  <a:gd name="T64" fmla="*/ 142 w 1550"/>
                  <a:gd name="T65" fmla="*/ 563 h 1512"/>
                  <a:gd name="T66" fmla="*/ 123 w 1550"/>
                  <a:gd name="T67" fmla="*/ 509 h 1512"/>
                  <a:gd name="T68" fmla="*/ 1456 w 1550"/>
                  <a:gd name="T69" fmla="*/ 450 h 1512"/>
                  <a:gd name="T70" fmla="*/ 1456 w 1550"/>
                  <a:gd name="T71" fmla="*/ 450 h 1512"/>
                  <a:gd name="T72" fmla="*/ 1429 w 1550"/>
                  <a:gd name="T73" fmla="*/ 509 h 1512"/>
                  <a:gd name="T74" fmla="*/ 1411 w 1550"/>
                  <a:gd name="T75" fmla="*/ 563 h 1512"/>
                  <a:gd name="T76" fmla="*/ 1456 w 1550"/>
                  <a:gd name="T77" fmla="*/ 595 h 1512"/>
                  <a:gd name="T78" fmla="*/ 1504 w 1550"/>
                  <a:gd name="T79" fmla="*/ 563 h 1512"/>
                  <a:gd name="T80" fmla="*/ 1488 w 1550"/>
                  <a:gd name="T81" fmla="*/ 509 h 1512"/>
                  <a:gd name="T82" fmla="*/ 1212 w 1550"/>
                  <a:gd name="T83" fmla="*/ 175 h 1512"/>
                  <a:gd name="T84" fmla="*/ 1212 w 1550"/>
                  <a:gd name="T85" fmla="*/ 175 h 1512"/>
                  <a:gd name="T86" fmla="*/ 1170 w 1550"/>
                  <a:gd name="T87" fmla="*/ 264 h 1512"/>
                  <a:gd name="T88" fmla="*/ 1141 w 1550"/>
                  <a:gd name="T89" fmla="*/ 342 h 1512"/>
                  <a:gd name="T90" fmla="*/ 1212 w 1550"/>
                  <a:gd name="T91" fmla="*/ 390 h 1512"/>
                  <a:gd name="T92" fmla="*/ 1282 w 1550"/>
                  <a:gd name="T93" fmla="*/ 342 h 1512"/>
                  <a:gd name="T94" fmla="*/ 1255 w 1550"/>
                  <a:gd name="T95" fmla="*/ 264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0" h="1512">
                    <a:moveTo>
                      <a:pt x="387" y="1024"/>
                    </a:moveTo>
                    <a:cubicBezTo>
                      <a:pt x="388" y="1021"/>
                      <a:pt x="388" y="1018"/>
                      <a:pt x="390" y="1015"/>
                    </a:cubicBezTo>
                    <a:cubicBezTo>
                      <a:pt x="393" y="1023"/>
                      <a:pt x="397" y="1030"/>
                      <a:pt x="401" y="1037"/>
                    </a:cubicBezTo>
                    <a:cubicBezTo>
                      <a:pt x="411" y="1050"/>
                      <a:pt x="426" y="1051"/>
                      <a:pt x="434" y="1051"/>
                    </a:cubicBezTo>
                    <a:cubicBezTo>
                      <a:pt x="439" y="1073"/>
                      <a:pt x="449" y="1101"/>
                      <a:pt x="470" y="1108"/>
                    </a:cubicBezTo>
                    <a:cubicBezTo>
                      <a:pt x="476" y="1111"/>
                      <a:pt x="481" y="1115"/>
                      <a:pt x="483" y="1121"/>
                    </a:cubicBezTo>
                    <a:cubicBezTo>
                      <a:pt x="518" y="1210"/>
                      <a:pt x="576" y="1343"/>
                      <a:pt x="597" y="1362"/>
                    </a:cubicBezTo>
                    <a:cubicBezTo>
                      <a:pt x="632" y="1392"/>
                      <a:pt x="726" y="1451"/>
                      <a:pt x="776" y="1451"/>
                    </a:cubicBezTo>
                    <a:cubicBezTo>
                      <a:pt x="825" y="1451"/>
                      <a:pt x="919" y="1392"/>
                      <a:pt x="954" y="1362"/>
                    </a:cubicBezTo>
                    <a:cubicBezTo>
                      <a:pt x="975" y="1343"/>
                      <a:pt x="1033" y="1210"/>
                      <a:pt x="1068" y="1121"/>
                    </a:cubicBezTo>
                    <a:cubicBezTo>
                      <a:pt x="1070" y="1116"/>
                      <a:pt x="1073" y="1112"/>
                      <a:pt x="1078" y="1110"/>
                    </a:cubicBezTo>
                    <a:cubicBezTo>
                      <a:pt x="1092" y="1103"/>
                      <a:pt x="1101" y="1093"/>
                      <a:pt x="1107" y="1082"/>
                    </a:cubicBezTo>
                    <a:cubicBezTo>
                      <a:pt x="1125" y="1080"/>
                      <a:pt x="1144" y="1073"/>
                      <a:pt x="1160" y="1065"/>
                    </a:cubicBezTo>
                    <a:cubicBezTo>
                      <a:pt x="1155" y="1087"/>
                      <a:pt x="1141" y="1123"/>
                      <a:pt x="1106" y="1145"/>
                    </a:cubicBezTo>
                    <a:cubicBezTo>
                      <a:pt x="1086" y="1194"/>
                      <a:pt x="1018" y="1363"/>
                      <a:pt x="983" y="1394"/>
                    </a:cubicBezTo>
                    <a:cubicBezTo>
                      <a:pt x="981" y="1396"/>
                      <a:pt x="979" y="1398"/>
                      <a:pt x="977" y="1400"/>
                    </a:cubicBezTo>
                    <a:cubicBezTo>
                      <a:pt x="977" y="1463"/>
                      <a:pt x="977" y="1463"/>
                      <a:pt x="977" y="1463"/>
                    </a:cubicBezTo>
                    <a:cubicBezTo>
                      <a:pt x="968" y="1470"/>
                      <a:pt x="952" y="1483"/>
                      <a:pt x="933" y="1499"/>
                    </a:cubicBezTo>
                    <a:cubicBezTo>
                      <a:pt x="933" y="1432"/>
                      <a:pt x="933" y="1432"/>
                      <a:pt x="933" y="1432"/>
                    </a:cubicBezTo>
                    <a:cubicBezTo>
                      <a:pt x="885" y="1463"/>
                      <a:pt x="821" y="1495"/>
                      <a:pt x="776" y="1495"/>
                    </a:cubicBezTo>
                    <a:cubicBezTo>
                      <a:pt x="735" y="1495"/>
                      <a:pt x="679" y="1469"/>
                      <a:pt x="633" y="1441"/>
                    </a:cubicBezTo>
                    <a:cubicBezTo>
                      <a:pt x="633" y="1512"/>
                      <a:pt x="633" y="1512"/>
                      <a:pt x="633" y="1512"/>
                    </a:cubicBezTo>
                    <a:cubicBezTo>
                      <a:pt x="616" y="1498"/>
                      <a:pt x="601" y="1486"/>
                      <a:pt x="589" y="1476"/>
                    </a:cubicBezTo>
                    <a:cubicBezTo>
                      <a:pt x="589" y="1411"/>
                      <a:pt x="589" y="1411"/>
                      <a:pt x="589" y="1411"/>
                    </a:cubicBezTo>
                    <a:cubicBezTo>
                      <a:pt x="581" y="1405"/>
                      <a:pt x="574" y="1399"/>
                      <a:pt x="568" y="1394"/>
                    </a:cubicBezTo>
                    <a:cubicBezTo>
                      <a:pt x="534" y="1364"/>
                      <a:pt x="466" y="1197"/>
                      <a:pt x="446" y="1146"/>
                    </a:cubicBezTo>
                    <a:cubicBezTo>
                      <a:pt x="397" y="1120"/>
                      <a:pt x="387" y="1049"/>
                      <a:pt x="387" y="1024"/>
                    </a:cubicBezTo>
                    <a:close/>
                    <a:moveTo>
                      <a:pt x="774" y="0"/>
                    </a:moveTo>
                    <a:cubicBezTo>
                      <a:pt x="774" y="0"/>
                      <a:pt x="774" y="0"/>
                      <a:pt x="774" y="0"/>
                    </a:cubicBezTo>
                    <a:cubicBezTo>
                      <a:pt x="774" y="0"/>
                      <a:pt x="774" y="0"/>
                      <a:pt x="774" y="0"/>
                    </a:cubicBezTo>
                    <a:cubicBezTo>
                      <a:pt x="774" y="0"/>
                      <a:pt x="774" y="0"/>
                      <a:pt x="774" y="0"/>
                    </a:cubicBezTo>
                    <a:cubicBezTo>
                      <a:pt x="721" y="117"/>
                      <a:pt x="721" y="117"/>
                      <a:pt x="721" y="117"/>
                    </a:cubicBezTo>
                    <a:cubicBezTo>
                      <a:pt x="600" y="136"/>
                      <a:pt x="600" y="136"/>
                      <a:pt x="600" y="136"/>
                    </a:cubicBezTo>
                    <a:cubicBezTo>
                      <a:pt x="687" y="222"/>
                      <a:pt x="687" y="222"/>
                      <a:pt x="687" y="222"/>
                    </a:cubicBezTo>
                    <a:cubicBezTo>
                      <a:pt x="667" y="350"/>
                      <a:pt x="667" y="350"/>
                      <a:pt x="667" y="350"/>
                    </a:cubicBezTo>
                    <a:cubicBezTo>
                      <a:pt x="774" y="288"/>
                      <a:pt x="774" y="288"/>
                      <a:pt x="774" y="288"/>
                    </a:cubicBezTo>
                    <a:cubicBezTo>
                      <a:pt x="885" y="350"/>
                      <a:pt x="885" y="350"/>
                      <a:pt x="885" y="350"/>
                    </a:cubicBezTo>
                    <a:cubicBezTo>
                      <a:pt x="863" y="222"/>
                      <a:pt x="863" y="222"/>
                      <a:pt x="863" y="222"/>
                    </a:cubicBezTo>
                    <a:cubicBezTo>
                      <a:pt x="950" y="136"/>
                      <a:pt x="950" y="136"/>
                      <a:pt x="950" y="136"/>
                    </a:cubicBezTo>
                    <a:cubicBezTo>
                      <a:pt x="829" y="117"/>
                      <a:pt x="829" y="117"/>
                      <a:pt x="829" y="117"/>
                    </a:cubicBezTo>
                    <a:cubicBezTo>
                      <a:pt x="774" y="0"/>
                      <a:pt x="774" y="0"/>
                      <a:pt x="774" y="0"/>
                    </a:cubicBezTo>
                    <a:close/>
                    <a:moveTo>
                      <a:pt x="336" y="175"/>
                    </a:moveTo>
                    <a:cubicBezTo>
                      <a:pt x="336" y="175"/>
                      <a:pt x="336" y="175"/>
                      <a:pt x="336" y="175"/>
                    </a:cubicBezTo>
                    <a:cubicBezTo>
                      <a:pt x="336" y="175"/>
                      <a:pt x="336" y="175"/>
                      <a:pt x="336" y="175"/>
                    </a:cubicBezTo>
                    <a:cubicBezTo>
                      <a:pt x="336" y="175"/>
                      <a:pt x="336" y="175"/>
                      <a:pt x="336" y="175"/>
                    </a:cubicBezTo>
                    <a:cubicBezTo>
                      <a:pt x="294" y="264"/>
                      <a:pt x="294" y="264"/>
                      <a:pt x="294" y="264"/>
                    </a:cubicBezTo>
                    <a:cubicBezTo>
                      <a:pt x="200" y="274"/>
                      <a:pt x="200" y="274"/>
                      <a:pt x="200" y="274"/>
                    </a:cubicBezTo>
                    <a:cubicBezTo>
                      <a:pt x="269" y="342"/>
                      <a:pt x="269" y="342"/>
                      <a:pt x="269" y="342"/>
                    </a:cubicBezTo>
                    <a:cubicBezTo>
                      <a:pt x="254" y="438"/>
                      <a:pt x="254" y="438"/>
                      <a:pt x="254" y="438"/>
                    </a:cubicBezTo>
                    <a:cubicBezTo>
                      <a:pt x="336" y="390"/>
                      <a:pt x="336" y="390"/>
                      <a:pt x="336" y="390"/>
                    </a:cubicBezTo>
                    <a:cubicBezTo>
                      <a:pt x="420" y="438"/>
                      <a:pt x="420" y="438"/>
                      <a:pt x="420" y="438"/>
                    </a:cubicBezTo>
                    <a:cubicBezTo>
                      <a:pt x="406" y="342"/>
                      <a:pt x="406" y="342"/>
                      <a:pt x="406" y="342"/>
                    </a:cubicBezTo>
                    <a:cubicBezTo>
                      <a:pt x="475" y="274"/>
                      <a:pt x="475" y="274"/>
                      <a:pt x="475" y="274"/>
                    </a:cubicBezTo>
                    <a:cubicBezTo>
                      <a:pt x="380" y="264"/>
                      <a:pt x="380" y="264"/>
                      <a:pt x="380" y="264"/>
                    </a:cubicBezTo>
                    <a:cubicBezTo>
                      <a:pt x="336" y="175"/>
                      <a:pt x="336" y="175"/>
                      <a:pt x="336" y="175"/>
                    </a:cubicBezTo>
                    <a:close/>
                    <a:moveTo>
                      <a:pt x="94" y="450"/>
                    </a:moveTo>
                    <a:cubicBezTo>
                      <a:pt x="94" y="450"/>
                      <a:pt x="94" y="450"/>
                      <a:pt x="94" y="450"/>
                    </a:cubicBezTo>
                    <a:cubicBezTo>
                      <a:pt x="94" y="450"/>
                      <a:pt x="94" y="450"/>
                      <a:pt x="94" y="450"/>
                    </a:cubicBezTo>
                    <a:cubicBezTo>
                      <a:pt x="94" y="450"/>
                      <a:pt x="94" y="450"/>
                      <a:pt x="94" y="450"/>
                    </a:cubicBezTo>
                    <a:cubicBezTo>
                      <a:pt x="64" y="509"/>
                      <a:pt x="64" y="509"/>
                      <a:pt x="64" y="509"/>
                    </a:cubicBezTo>
                    <a:cubicBezTo>
                      <a:pt x="0" y="519"/>
                      <a:pt x="0" y="519"/>
                      <a:pt x="0" y="519"/>
                    </a:cubicBezTo>
                    <a:cubicBezTo>
                      <a:pt x="46" y="563"/>
                      <a:pt x="46" y="563"/>
                      <a:pt x="46" y="563"/>
                    </a:cubicBezTo>
                    <a:cubicBezTo>
                      <a:pt x="37" y="625"/>
                      <a:pt x="37" y="625"/>
                      <a:pt x="37" y="625"/>
                    </a:cubicBezTo>
                    <a:cubicBezTo>
                      <a:pt x="94" y="595"/>
                      <a:pt x="94" y="595"/>
                      <a:pt x="94" y="595"/>
                    </a:cubicBezTo>
                    <a:cubicBezTo>
                      <a:pt x="152" y="625"/>
                      <a:pt x="152" y="625"/>
                      <a:pt x="152" y="625"/>
                    </a:cubicBezTo>
                    <a:cubicBezTo>
                      <a:pt x="142" y="563"/>
                      <a:pt x="142" y="563"/>
                      <a:pt x="142" y="563"/>
                    </a:cubicBezTo>
                    <a:cubicBezTo>
                      <a:pt x="187" y="519"/>
                      <a:pt x="187" y="519"/>
                      <a:pt x="187" y="519"/>
                    </a:cubicBezTo>
                    <a:cubicBezTo>
                      <a:pt x="123" y="509"/>
                      <a:pt x="123" y="509"/>
                      <a:pt x="123" y="509"/>
                    </a:cubicBezTo>
                    <a:cubicBezTo>
                      <a:pt x="94" y="450"/>
                      <a:pt x="94" y="450"/>
                      <a:pt x="94" y="450"/>
                    </a:cubicBezTo>
                    <a:close/>
                    <a:moveTo>
                      <a:pt x="1456" y="450"/>
                    </a:moveTo>
                    <a:cubicBezTo>
                      <a:pt x="1456" y="450"/>
                      <a:pt x="1456" y="450"/>
                      <a:pt x="1456" y="450"/>
                    </a:cubicBezTo>
                    <a:cubicBezTo>
                      <a:pt x="1456" y="450"/>
                      <a:pt x="1456" y="450"/>
                      <a:pt x="1456" y="450"/>
                    </a:cubicBezTo>
                    <a:cubicBezTo>
                      <a:pt x="1456" y="450"/>
                      <a:pt x="1456" y="450"/>
                      <a:pt x="1456" y="450"/>
                    </a:cubicBezTo>
                    <a:cubicBezTo>
                      <a:pt x="1429" y="509"/>
                      <a:pt x="1429" y="509"/>
                      <a:pt x="1429" y="509"/>
                    </a:cubicBezTo>
                    <a:cubicBezTo>
                      <a:pt x="1363" y="519"/>
                      <a:pt x="1363" y="519"/>
                      <a:pt x="1363" y="519"/>
                    </a:cubicBezTo>
                    <a:cubicBezTo>
                      <a:pt x="1411" y="563"/>
                      <a:pt x="1411" y="563"/>
                      <a:pt x="1411" y="563"/>
                    </a:cubicBezTo>
                    <a:cubicBezTo>
                      <a:pt x="1400" y="625"/>
                      <a:pt x="1400" y="625"/>
                      <a:pt x="1400" y="625"/>
                    </a:cubicBezTo>
                    <a:cubicBezTo>
                      <a:pt x="1456" y="595"/>
                      <a:pt x="1456" y="595"/>
                      <a:pt x="1456" y="595"/>
                    </a:cubicBezTo>
                    <a:cubicBezTo>
                      <a:pt x="1517" y="625"/>
                      <a:pt x="1517" y="625"/>
                      <a:pt x="1517" y="625"/>
                    </a:cubicBezTo>
                    <a:cubicBezTo>
                      <a:pt x="1504" y="563"/>
                      <a:pt x="1504" y="563"/>
                      <a:pt x="1504" y="563"/>
                    </a:cubicBezTo>
                    <a:cubicBezTo>
                      <a:pt x="1550" y="519"/>
                      <a:pt x="1550" y="519"/>
                      <a:pt x="1550" y="519"/>
                    </a:cubicBezTo>
                    <a:cubicBezTo>
                      <a:pt x="1488" y="509"/>
                      <a:pt x="1488" y="509"/>
                      <a:pt x="1488" y="509"/>
                    </a:cubicBezTo>
                    <a:cubicBezTo>
                      <a:pt x="1456" y="450"/>
                      <a:pt x="1456" y="450"/>
                      <a:pt x="1456" y="450"/>
                    </a:cubicBezTo>
                    <a:close/>
                    <a:moveTo>
                      <a:pt x="1212" y="175"/>
                    </a:moveTo>
                    <a:cubicBezTo>
                      <a:pt x="1212" y="175"/>
                      <a:pt x="1212" y="175"/>
                      <a:pt x="1212" y="175"/>
                    </a:cubicBezTo>
                    <a:cubicBezTo>
                      <a:pt x="1212" y="175"/>
                      <a:pt x="1212" y="175"/>
                      <a:pt x="1212" y="175"/>
                    </a:cubicBezTo>
                    <a:cubicBezTo>
                      <a:pt x="1212" y="175"/>
                      <a:pt x="1212" y="175"/>
                      <a:pt x="1212" y="175"/>
                    </a:cubicBezTo>
                    <a:cubicBezTo>
                      <a:pt x="1170" y="264"/>
                      <a:pt x="1170" y="264"/>
                      <a:pt x="1170" y="264"/>
                    </a:cubicBezTo>
                    <a:cubicBezTo>
                      <a:pt x="1075" y="274"/>
                      <a:pt x="1075" y="274"/>
                      <a:pt x="1075" y="274"/>
                    </a:cubicBezTo>
                    <a:cubicBezTo>
                      <a:pt x="1141" y="342"/>
                      <a:pt x="1141" y="342"/>
                      <a:pt x="1141" y="342"/>
                    </a:cubicBezTo>
                    <a:cubicBezTo>
                      <a:pt x="1127" y="438"/>
                      <a:pt x="1127" y="438"/>
                      <a:pt x="1127" y="438"/>
                    </a:cubicBezTo>
                    <a:cubicBezTo>
                      <a:pt x="1212" y="390"/>
                      <a:pt x="1212" y="390"/>
                      <a:pt x="1212" y="390"/>
                    </a:cubicBezTo>
                    <a:cubicBezTo>
                      <a:pt x="1298" y="438"/>
                      <a:pt x="1298" y="438"/>
                      <a:pt x="1298" y="438"/>
                    </a:cubicBezTo>
                    <a:cubicBezTo>
                      <a:pt x="1282" y="342"/>
                      <a:pt x="1282" y="342"/>
                      <a:pt x="1282" y="342"/>
                    </a:cubicBezTo>
                    <a:cubicBezTo>
                      <a:pt x="1350" y="274"/>
                      <a:pt x="1350" y="274"/>
                      <a:pt x="1350" y="274"/>
                    </a:cubicBezTo>
                    <a:cubicBezTo>
                      <a:pt x="1255" y="264"/>
                      <a:pt x="1255" y="264"/>
                      <a:pt x="1255" y="264"/>
                    </a:cubicBezTo>
                    <a:cubicBezTo>
                      <a:pt x="1212" y="175"/>
                      <a:pt x="1212" y="175"/>
                      <a:pt x="1212" y="17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5" name="Group 84">
            <a:extLst>
              <a:ext uri="{FF2B5EF4-FFF2-40B4-BE49-F238E27FC236}">
                <a16:creationId xmlns:a16="http://schemas.microsoft.com/office/drawing/2014/main" id="{223AD698-4A34-248D-1D31-99615060BFFC}"/>
              </a:ext>
            </a:extLst>
          </p:cNvPr>
          <p:cNvGrpSpPr/>
          <p:nvPr/>
        </p:nvGrpSpPr>
        <p:grpSpPr>
          <a:xfrm>
            <a:off x="2128980" y="2351053"/>
            <a:ext cx="2512291" cy="1495054"/>
            <a:chOff x="2128980" y="2282241"/>
            <a:chExt cx="2512291" cy="1495054"/>
          </a:xfrm>
        </p:grpSpPr>
        <p:sp>
          <p:nvSpPr>
            <p:cNvPr id="10" name="Rectangle 9">
              <a:extLst>
                <a:ext uri="{FF2B5EF4-FFF2-40B4-BE49-F238E27FC236}">
                  <a16:creationId xmlns:a16="http://schemas.microsoft.com/office/drawing/2014/main" id="{9A5B295B-DDEE-210D-59AC-D0CA5469F104}"/>
                </a:ext>
              </a:extLst>
            </p:cNvPr>
            <p:cNvSpPr/>
            <p:nvPr/>
          </p:nvSpPr>
          <p:spPr>
            <a:xfrm>
              <a:off x="2128980" y="2282241"/>
              <a:ext cx="2512291" cy="1495054"/>
            </a:xfrm>
            <a:prstGeom prst="rect">
              <a:avLst/>
            </a:prstGeom>
            <a:solidFill>
              <a:srgbClr val="FFFFFF"/>
            </a:solidFill>
            <a:ln w="9525" cap="rnd" cmpd="sng" algn="ctr">
              <a:solidFill>
                <a:srgbClr val="295E7E"/>
              </a:solidFill>
              <a:prstDash val="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13" name="Oval 12">
              <a:extLst>
                <a:ext uri="{FF2B5EF4-FFF2-40B4-BE49-F238E27FC236}">
                  <a16:creationId xmlns:a16="http://schemas.microsoft.com/office/drawing/2014/main" id="{6DAB5D72-CB60-B630-6C79-3715AC501005}"/>
                </a:ext>
              </a:extLst>
            </p:cNvPr>
            <p:cNvSpPr/>
            <p:nvPr/>
          </p:nvSpPr>
          <p:spPr>
            <a:xfrm>
              <a:off x="3028947" y="2598105"/>
              <a:ext cx="628655" cy="628655"/>
            </a:xfrm>
            <a:prstGeom prst="ellipse">
              <a:avLst/>
            </a:prstGeom>
            <a:noFill/>
            <a:ln w="9525" cap="rnd" cmpd="sng" algn="ctr">
              <a:solidFill>
                <a:schemeClr val="tx2"/>
              </a:solidFill>
              <a:prstDash val="solid"/>
              <a:round/>
              <a:headEnd type="none" w="med" len="med"/>
              <a:tailEnd type="none" w="med" len="med"/>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295E7E"/>
                </a:solidFill>
              </a:endParaRPr>
            </a:p>
          </p:txBody>
        </p:sp>
        <p:sp>
          <p:nvSpPr>
            <p:cNvPr id="18" name="Rectangle 17">
              <a:extLst>
                <a:ext uri="{FF2B5EF4-FFF2-40B4-BE49-F238E27FC236}">
                  <a16:creationId xmlns:a16="http://schemas.microsoft.com/office/drawing/2014/main" id="{E2535A46-8B48-24A1-E94B-F00DF25022A0}"/>
                </a:ext>
              </a:extLst>
            </p:cNvPr>
            <p:cNvSpPr/>
            <p:nvPr/>
          </p:nvSpPr>
          <p:spPr>
            <a:xfrm>
              <a:off x="2461488" y="3296527"/>
              <a:ext cx="840509" cy="394489"/>
            </a:xfrm>
            <a:prstGeom prst="rect">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FFFFFF"/>
                  </a:solidFill>
                </a:rPr>
                <a:t>Parents</a:t>
              </a:r>
            </a:p>
          </p:txBody>
        </p:sp>
        <p:sp>
          <p:nvSpPr>
            <p:cNvPr id="19" name="Rectangle 18">
              <a:extLst>
                <a:ext uri="{FF2B5EF4-FFF2-40B4-BE49-F238E27FC236}">
                  <a16:creationId xmlns:a16="http://schemas.microsoft.com/office/drawing/2014/main" id="{A564D7A3-79E6-1E79-0B7E-026BF68CF252}"/>
                </a:ext>
              </a:extLst>
            </p:cNvPr>
            <p:cNvSpPr/>
            <p:nvPr/>
          </p:nvSpPr>
          <p:spPr>
            <a:xfrm>
              <a:off x="3445160" y="3296527"/>
              <a:ext cx="840509" cy="394489"/>
            </a:xfrm>
            <a:prstGeom prst="rect">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FFFFFF"/>
                  </a:solidFill>
                </a:rPr>
                <a:t>Children</a:t>
              </a:r>
            </a:p>
          </p:txBody>
        </p:sp>
        <p:sp>
          <p:nvSpPr>
            <p:cNvPr id="21" name="TextBox 20">
              <a:extLst>
                <a:ext uri="{FF2B5EF4-FFF2-40B4-BE49-F238E27FC236}">
                  <a16:creationId xmlns:a16="http://schemas.microsoft.com/office/drawing/2014/main" id="{217A69FA-A789-03D3-F10B-4C3E12ECE966}"/>
                </a:ext>
              </a:extLst>
            </p:cNvPr>
            <p:cNvSpPr txBox="1"/>
            <p:nvPr/>
          </p:nvSpPr>
          <p:spPr>
            <a:xfrm>
              <a:off x="2273282" y="2292506"/>
              <a:ext cx="2223686"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400">
                  <a:solidFill>
                    <a:schemeClr val="tx1"/>
                  </a:solidFill>
                </a:rPr>
                <a:t>Early Learning Specialists</a:t>
              </a:r>
            </a:p>
          </p:txBody>
        </p:sp>
        <p:cxnSp>
          <p:nvCxnSpPr>
            <p:cNvPr id="22" name="Straight Connector 21">
              <a:extLst>
                <a:ext uri="{FF2B5EF4-FFF2-40B4-BE49-F238E27FC236}">
                  <a16:creationId xmlns:a16="http://schemas.microsoft.com/office/drawing/2014/main" id="{CAA0A2F2-9120-911F-4E9B-2A11E161F185}"/>
                </a:ext>
              </a:extLst>
            </p:cNvPr>
            <p:cNvCxnSpPr>
              <a:cxnSpLocks/>
              <a:stCxn id="13" idx="3"/>
              <a:endCxn id="18" idx="0"/>
            </p:cNvCxnSpPr>
            <p:nvPr/>
          </p:nvCxnSpPr>
          <p:spPr>
            <a:xfrm flipH="1">
              <a:off x="2881743" y="3134696"/>
              <a:ext cx="239268" cy="161831"/>
            </a:xfrm>
            <a:prstGeom prst="line">
              <a:avLst/>
            </a:prstGeom>
            <a:ln w="9525" cap="rnd">
              <a:solidFill>
                <a:schemeClr val="accent5"/>
              </a:solidFill>
              <a:prstDash val="solid"/>
              <a:round/>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DEF8ADD-6D2D-1854-67B5-602768D5792E}"/>
                </a:ext>
              </a:extLst>
            </p:cNvPr>
            <p:cNvCxnSpPr>
              <a:cxnSpLocks/>
              <a:stCxn id="13" idx="5"/>
              <a:endCxn id="19" idx="0"/>
            </p:cNvCxnSpPr>
            <p:nvPr/>
          </p:nvCxnSpPr>
          <p:spPr>
            <a:xfrm>
              <a:off x="3565538" y="3134696"/>
              <a:ext cx="299877" cy="161831"/>
            </a:xfrm>
            <a:prstGeom prst="line">
              <a:avLst/>
            </a:prstGeom>
            <a:ln w="9525" cap="rnd">
              <a:solidFill>
                <a:schemeClr val="accent5"/>
              </a:solidFill>
              <a:prstDash val="solid"/>
              <a:round/>
              <a:tailEnd type="none"/>
            </a:ln>
          </p:spPr>
          <p:style>
            <a:lnRef idx="1">
              <a:schemeClr val="accent1"/>
            </a:lnRef>
            <a:fillRef idx="0">
              <a:schemeClr val="accent1"/>
            </a:fillRef>
            <a:effectRef idx="0">
              <a:schemeClr val="accent1"/>
            </a:effectRef>
            <a:fontRef idx="minor">
              <a:schemeClr val="tx1"/>
            </a:fontRef>
          </p:style>
        </p:cxnSp>
        <p:grpSp>
          <p:nvGrpSpPr>
            <p:cNvPr id="30" name="bcgIcons_Star gender-neutral ">
              <a:extLst>
                <a:ext uri="{FF2B5EF4-FFF2-40B4-BE49-F238E27FC236}">
                  <a16:creationId xmlns:a16="http://schemas.microsoft.com/office/drawing/2014/main" id="{D2758392-0422-6386-C5CE-18966EB51A96}"/>
                </a:ext>
              </a:extLst>
            </p:cNvPr>
            <p:cNvGrpSpPr>
              <a:grpSpLocks noChangeAspect="1"/>
            </p:cNvGrpSpPr>
            <p:nvPr/>
          </p:nvGrpSpPr>
          <p:grpSpPr bwMode="auto">
            <a:xfrm>
              <a:off x="3104284" y="2673220"/>
              <a:ext cx="477982" cy="478425"/>
              <a:chOff x="1682" y="0"/>
              <a:chExt cx="4316" cy="4320"/>
            </a:xfrm>
          </p:grpSpPr>
          <p:sp>
            <p:nvSpPr>
              <p:cNvPr id="31" name="AutoShape 18">
                <a:extLst>
                  <a:ext uri="{FF2B5EF4-FFF2-40B4-BE49-F238E27FC236}">
                    <a16:creationId xmlns:a16="http://schemas.microsoft.com/office/drawing/2014/main" id="{886F0AC9-CEE6-51A6-10F5-CF01D6921690}"/>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09B7B785-3220-67B1-EA28-99E6136C8D1A}"/>
                  </a:ext>
                </a:extLst>
              </p:cNvPr>
              <p:cNvSpPr>
                <a:spLocks noEditPoints="1"/>
              </p:cNvSpPr>
              <p:nvPr/>
            </p:nvSpPr>
            <p:spPr bwMode="auto">
              <a:xfrm>
                <a:off x="2454" y="1273"/>
                <a:ext cx="2772" cy="2548"/>
              </a:xfrm>
              <a:custGeom>
                <a:avLst/>
                <a:gdLst>
                  <a:gd name="T0" fmla="*/ 1125 w 1480"/>
                  <a:gd name="T1" fmla="*/ 456 h 1359"/>
                  <a:gd name="T2" fmla="*/ 1152 w 1480"/>
                  <a:gd name="T3" fmla="*/ 539 h 1359"/>
                  <a:gd name="T4" fmla="*/ 1036 w 1480"/>
                  <a:gd name="T5" fmla="*/ 573 h 1359"/>
                  <a:gd name="T6" fmla="*/ 577 w 1480"/>
                  <a:gd name="T7" fmla="*/ 301 h 1359"/>
                  <a:gd name="T8" fmla="*/ 540 w 1480"/>
                  <a:gd name="T9" fmla="*/ 323 h 1359"/>
                  <a:gd name="T10" fmla="*/ 391 w 1480"/>
                  <a:gd name="T11" fmla="*/ 541 h 1359"/>
                  <a:gd name="T12" fmla="*/ 370 w 1480"/>
                  <a:gd name="T13" fmla="*/ 384 h 1359"/>
                  <a:gd name="T14" fmla="*/ 748 w 1480"/>
                  <a:gd name="T15" fmla="*/ 0 h 1359"/>
                  <a:gd name="T16" fmla="*/ 1126 w 1480"/>
                  <a:gd name="T17" fmla="*/ 384 h 1359"/>
                  <a:gd name="T18" fmla="*/ 1125 w 1480"/>
                  <a:gd name="T19" fmla="*/ 456 h 1359"/>
                  <a:gd name="T20" fmla="*/ 745 w 1480"/>
                  <a:gd name="T21" fmla="*/ 1212 h 1359"/>
                  <a:gd name="T22" fmla="*/ 735 w 1480"/>
                  <a:gd name="T23" fmla="*/ 1212 h 1359"/>
                  <a:gd name="T24" fmla="*/ 501 w 1480"/>
                  <a:gd name="T25" fmla="*/ 1021 h 1359"/>
                  <a:gd name="T26" fmla="*/ 501 w 1480"/>
                  <a:gd name="T27" fmla="*/ 1021 h 1359"/>
                  <a:gd name="T28" fmla="*/ 183 w 1480"/>
                  <a:gd name="T29" fmla="*/ 1075 h 1359"/>
                  <a:gd name="T30" fmla="*/ 4 w 1480"/>
                  <a:gd name="T31" fmla="*/ 1335 h 1359"/>
                  <a:gd name="T32" fmla="*/ 21 w 1480"/>
                  <a:gd name="T33" fmla="*/ 1359 h 1359"/>
                  <a:gd name="T34" fmla="*/ 1459 w 1480"/>
                  <a:gd name="T35" fmla="*/ 1359 h 1359"/>
                  <a:gd name="T36" fmla="*/ 1476 w 1480"/>
                  <a:gd name="T37" fmla="*/ 1335 h 1359"/>
                  <a:gd name="T38" fmla="*/ 1297 w 1480"/>
                  <a:gd name="T39" fmla="*/ 1075 h 1359"/>
                  <a:gd name="T40" fmla="*/ 979 w 1480"/>
                  <a:gd name="T41" fmla="*/ 1021 h 1359"/>
                  <a:gd name="T42" fmla="*/ 979 w 1480"/>
                  <a:gd name="T43" fmla="*/ 1021 h 1359"/>
                  <a:gd name="T44" fmla="*/ 745 w 1480"/>
                  <a:gd name="T45" fmla="*/ 1212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80" h="1359">
                    <a:moveTo>
                      <a:pt x="1125" y="456"/>
                    </a:moveTo>
                    <a:cubicBezTo>
                      <a:pt x="1123" y="476"/>
                      <a:pt x="1130" y="507"/>
                      <a:pt x="1152" y="539"/>
                    </a:cubicBezTo>
                    <a:cubicBezTo>
                      <a:pt x="1152" y="539"/>
                      <a:pt x="1074" y="594"/>
                      <a:pt x="1036" y="573"/>
                    </a:cubicBezTo>
                    <a:cubicBezTo>
                      <a:pt x="993" y="549"/>
                      <a:pt x="813" y="300"/>
                      <a:pt x="577" y="301"/>
                    </a:cubicBezTo>
                    <a:cubicBezTo>
                      <a:pt x="577" y="301"/>
                      <a:pt x="551" y="315"/>
                      <a:pt x="540" y="323"/>
                    </a:cubicBezTo>
                    <a:cubicBezTo>
                      <a:pt x="433" y="395"/>
                      <a:pt x="428" y="575"/>
                      <a:pt x="391" y="541"/>
                    </a:cubicBezTo>
                    <a:cubicBezTo>
                      <a:pt x="377" y="525"/>
                      <a:pt x="370" y="431"/>
                      <a:pt x="370" y="384"/>
                    </a:cubicBezTo>
                    <a:cubicBezTo>
                      <a:pt x="370" y="172"/>
                      <a:pt x="534" y="0"/>
                      <a:pt x="748" y="0"/>
                    </a:cubicBezTo>
                    <a:cubicBezTo>
                      <a:pt x="962" y="0"/>
                      <a:pt x="1126" y="172"/>
                      <a:pt x="1126" y="384"/>
                    </a:cubicBezTo>
                    <a:cubicBezTo>
                      <a:pt x="1126" y="409"/>
                      <a:pt x="1127" y="433"/>
                      <a:pt x="1125" y="456"/>
                    </a:cubicBezTo>
                    <a:close/>
                    <a:moveTo>
                      <a:pt x="745" y="1212"/>
                    </a:moveTo>
                    <a:cubicBezTo>
                      <a:pt x="742" y="1215"/>
                      <a:pt x="738" y="1215"/>
                      <a:pt x="735" y="1212"/>
                    </a:cubicBezTo>
                    <a:cubicBezTo>
                      <a:pt x="660" y="1152"/>
                      <a:pt x="501" y="1021"/>
                      <a:pt x="501" y="1021"/>
                    </a:cubicBezTo>
                    <a:cubicBezTo>
                      <a:pt x="501" y="1021"/>
                      <a:pt x="501" y="1021"/>
                      <a:pt x="501" y="1021"/>
                    </a:cubicBezTo>
                    <a:cubicBezTo>
                      <a:pt x="501" y="1021"/>
                      <a:pt x="294" y="1023"/>
                      <a:pt x="183" y="1075"/>
                    </a:cubicBezTo>
                    <a:cubicBezTo>
                      <a:pt x="93" y="1116"/>
                      <a:pt x="27" y="1274"/>
                      <a:pt x="4" y="1335"/>
                    </a:cubicBezTo>
                    <a:cubicBezTo>
                      <a:pt x="0" y="1346"/>
                      <a:pt x="9" y="1359"/>
                      <a:pt x="21" y="1359"/>
                    </a:cubicBezTo>
                    <a:cubicBezTo>
                      <a:pt x="1459" y="1359"/>
                      <a:pt x="1459" y="1359"/>
                      <a:pt x="1459" y="1359"/>
                    </a:cubicBezTo>
                    <a:cubicBezTo>
                      <a:pt x="1471" y="1359"/>
                      <a:pt x="1480" y="1346"/>
                      <a:pt x="1476" y="1335"/>
                    </a:cubicBezTo>
                    <a:cubicBezTo>
                      <a:pt x="1453" y="1274"/>
                      <a:pt x="1387" y="1116"/>
                      <a:pt x="1297" y="1075"/>
                    </a:cubicBezTo>
                    <a:cubicBezTo>
                      <a:pt x="1186" y="1023"/>
                      <a:pt x="979" y="1021"/>
                      <a:pt x="979" y="1021"/>
                    </a:cubicBezTo>
                    <a:cubicBezTo>
                      <a:pt x="979" y="1021"/>
                      <a:pt x="979" y="1021"/>
                      <a:pt x="979" y="1021"/>
                    </a:cubicBezTo>
                    <a:cubicBezTo>
                      <a:pt x="979" y="1021"/>
                      <a:pt x="847" y="1130"/>
                      <a:pt x="745" y="121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a:extLst>
                  <a:ext uri="{FF2B5EF4-FFF2-40B4-BE49-F238E27FC236}">
                    <a16:creationId xmlns:a16="http://schemas.microsoft.com/office/drawing/2014/main" id="{4C4DF78B-6C11-691A-DBCB-86EAA72F5862}"/>
                  </a:ext>
                </a:extLst>
              </p:cNvPr>
              <p:cNvSpPr>
                <a:spLocks noEditPoints="1"/>
              </p:cNvSpPr>
              <p:nvPr/>
            </p:nvSpPr>
            <p:spPr bwMode="auto">
              <a:xfrm>
                <a:off x="2388" y="396"/>
                <a:ext cx="2904" cy="2835"/>
              </a:xfrm>
              <a:custGeom>
                <a:avLst/>
                <a:gdLst>
                  <a:gd name="T0" fmla="*/ 390 w 1550"/>
                  <a:gd name="T1" fmla="*/ 1015 h 1512"/>
                  <a:gd name="T2" fmla="*/ 434 w 1550"/>
                  <a:gd name="T3" fmla="*/ 1051 h 1512"/>
                  <a:gd name="T4" fmla="*/ 483 w 1550"/>
                  <a:gd name="T5" fmla="*/ 1121 h 1512"/>
                  <a:gd name="T6" fmla="*/ 776 w 1550"/>
                  <a:gd name="T7" fmla="*/ 1451 h 1512"/>
                  <a:gd name="T8" fmla="*/ 1068 w 1550"/>
                  <a:gd name="T9" fmla="*/ 1121 h 1512"/>
                  <a:gd name="T10" fmla="*/ 1107 w 1550"/>
                  <a:gd name="T11" fmla="*/ 1082 h 1512"/>
                  <a:gd name="T12" fmla="*/ 1106 w 1550"/>
                  <a:gd name="T13" fmla="*/ 1145 h 1512"/>
                  <a:gd name="T14" fmla="*/ 977 w 1550"/>
                  <a:gd name="T15" fmla="*/ 1400 h 1512"/>
                  <a:gd name="T16" fmla="*/ 933 w 1550"/>
                  <a:gd name="T17" fmla="*/ 1499 h 1512"/>
                  <a:gd name="T18" fmla="*/ 776 w 1550"/>
                  <a:gd name="T19" fmla="*/ 1495 h 1512"/>
                  <a:gd name="T20" fmla="*/ 633 w 1550"/>
                  <a:gd name="T21" fmla="*/ 1512 h 1512"/>
                  <a:gd name="T22" fmla="*/ 589 w 1550"/>
                  <a:gd name="T23" fmla="*/ 1411 h 1512"/>
                  <a:gd name="T24" fmla="*/ 446 w 1550"/>
                  <a:gd name="T25" fmla="*/ 1146 h 1512"/>
                  <a:gd name="T26" fmla="*/ 774 w 1550"/>
                  <a:gd name="T27" fmla="*/ 0 h 1512"/>
                  <a:gd name="T28" fmla="*/ 774 w 1550"/>
                  <a:gd name="T29" fmla="*/ 0 h 1512"/>
                  <a:gd name="T30" fmla="*/ 721 w 1550"/>
                  <a:gd name="T31" fmla="*/ 117 h 1512"/>
                  <a:gd name="T32" fmla="*/ 687 w 1550"/>
                  <a:gd name="T33" fmla="*/ 222 h 1512"/>
                  <a:gd name="T34" fmla="*/ 774 w 1550"/>
                  <a:gd name="T35" fmla="*/ 288 h 1512"/>
                  <a:gd name="T36" fmla="*/ 863 w 1550"/>
                  <a:gd name="T37" fmla="*/ 222 h 1512"/>
                  <a:gd name="T38" fmla="*/ 829 w 1550"/>
                  <a:gd name="T39" fmla="*/ 117 h 1512"/>
                  <a:gd name="T40" fmla="*/ 336 w 1550"/>
                  <a:gd name="T41" fmla="*/ 175 h 1512"/>
                  <a:gd name="T42" fmla="*/ 336 w 1550"/>
                  <a:gd name="T43" fmla="*/ 175 h 1512"/>
                  <a:gd name="T44" fmla="*/ 294 w 1550"/>
                  <a:gd name="T45" fmla="*/ 264 h 1512"/>
                  <a:gd name="T46" fmla="*/ 269 w 1550"/>
                  <a:gd name="T47" fmla="*/ 342 h 1512"/>
                  <a:gd name="T48" fmla="*/ 336 w 1550"/>
                  <a:gd name="T49" fmla="*/ 390 h 1512"/>
                  <a:gd name="T50" fmla="*/ 406 w 1550"/>
                  <a:gd name="T51" fmla="*/ 342 h 1512"/>
                  <a:gd name="T52" fmla="*/ 380 w 1550"/>
                  <a:gd name="T53" fmla="*/ 264 h 1512"/>
                  <a:gd name="T54" fmla="*/ 94 w 1550"/>
                  <a:gd name="T55" fmla="*/ 450 h 1512"/>
                  <a:gd name="T56" fmla="*/ 94 w 1550"/>
                  <a:gd name="T57" fmla="*/ 450 h 1512"/>
                  <a:gd name="T58" fmla="*/ 64 w 1550"/>
                  <a:gd name="T59" fmla="*/ 509 h 1512"/>
                  <a:gd name="T60" fmla="*/ 46 w 1550"/>
                  <a:gd name="T61" fmla="*/ 563 h 1512"/>
                  <a:gd name="T62" fmla="*/ 94 w 1550"/>
                  <a:gd name="T63" fmla="*/ 595 h 1512"/>
                  <a:gd name="T64" fmla="*/ 142 w 1550"/>
                  <a:gd name="T65" fmla="*/ 563 h 1512"/>
                  <a:gd name="T66" fmla="*/ 123 w 1550"/>
                  <a:gd name="T67" fmla="*/ 509 h 1512"/>
                  <a:gd name="T68" fmla="*/ 1456 w 1550"/>
                  <a:gd name="T69" fmla="*/ 450 h 1512"/>
                  <a:gd name="T70" fmla="*/ 1456 w 1550"/>
                  <a:gd name="T71" fmla="*/ 450 h 1512"/>
                  <a:gd name="T72" fmla="*/ 1429 w 1550"/>
                  <a:gd name="T73" fmla="*/ 509 h 1512"/>
                  <a:gd name="T74" fmla="*/ 1411 w 1550"/>
                  <a:gd name="T75" fmla="*/ 563 h 1512"/>
                  <a:gd name="T76" fmla="*/ 1456 w 1550"/>
                  <a:gd name="T77" fmla="*/ 595 h 1512"/>
                  <a:gd name="T78" fmla="*/ 1504 w 1550"/>
                  <a:gd name="T79" fmla="*/ 563 h 1512"/>
                  <a:gd name="T80" fmla="*/ 1488 w 1550"/>
                  <a:gd name="T81" fmla="*/ 509 h 1512"/>
                  <a:gd name="T82" fmla="*/ 1212 w 1550"/>
                  <a:gd name="T83" fmla="*/ 175 h 1512"/>
                  <a:gd name="T84" fmla="*/ 1212 w 1550"/>
                  <a:gd name="T85" fmla="*/ 175 h 1512"/>
                  <a:gd name="T86" fmla="*/ 1170 w 1550"/>
                  <a:gd name="T87" fmla="*/ 264 h 1512"/>
                  <a:gd name="T88" fmla="*/ 1141 w 1550"/>
                  <a:gd name="T89" fmla="*/ 342 h 1512"/>
                  <a:gd name="T90" fmla="*/ 1212 w 1550"/>
                  <a:gd name="T91" fmla="*/ 390 h 1512"/>
                  <a:gd name="T92" fmla="*/ 1282 w 1550"/>
                  <a:gd name="T93" fmla="*/ 342 h 1512"/>
                  <a:gd name="T94" fmla="*/ 1255 w 1550"/>
                  <a:gd name="T95" fmla="*/ 264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0" h="1512">
                    <a:moveTo>
                      <a:pt x="387" y="1024"/>
                    </a:moveTo>
                    <a:cubicBezTo>
                      <a:pt x="388" y="1021"/>
                      <a:pt x="388" y="1018"/>
                      <a:pt x="390" y="1015"/>
                    </a:cubicBezTo>
                    <a:cubicBezTo>
                      <a:pt x="393" y="1023"/>
                      <a:pt x="397" y="1030"/>
                      <a:pt x="401" y="1037"/>
                    </a:cubicBezTo>
                    <a:cubicBezTo>
                      <a:pt x="411" y="1050"/>
                      <a:pt x="426" y="1051"/>
                      <a:pt x="434" y="1051"/>
                    </a:cubicBezTo>
                    <a:cubicBezTo>
                      <a:pt x="439" y="1073"/>
                      <a:pt x="449" y="1101"/>
                      <a:pt x="470" y="1108"/>
                    </a:cubicBezTo>
                    <a:cubicBezTo>
                      <a:pt x="476" y="1111"/>
                      <a:pt x="481" y="1115"/>
                      <a:pt x="483" y="1121"/>
                    </a:cubicBezTo>
                    <a:cubicBezTo>
                      <a:pt x="518" y="1210"/>
                      <a:pt x="576" y="1343"/>
                      <a:pt x="597" y="1362"/>
                    </a:cubicBezTo>
                    <a:cubicBezTo>
                      <a:pt x="632" y="1392"/>
                      <a:pt x="726" y="1451"/>
                      <a:pt x="776" y="1451"/>
                    </a:cubicBezTo>
                    <a:cubicBezTo>
                      <a:pt x="825" y="1451"/>
                      <a:pt x="919" y="1392"/>
                      <a:pt x="954" y="1362"/>
                    </a:cubicBezTo>
                    <a:cubicBezTo>
                      <a:pt x="975" y="1343"/>
                      <a:pt x="1033" y="1210"/>
                      <a:pt x="1068" y="1121"/>
                    </a:cubicBezTo>
                    <a:cubicBezTo>
                      <a:pt x="1070" y="1116"/>
                      <a:pt x="1073" y="1112"/>
                      <a:pt x="1078" y="1110"/>
                    </a:cubicBezTo>
                    <a:cubicBezTo>
                      <a:pt x="1092" y="1103"/>
                      <a:pt x="1101" y="1093"/>
                      <a:pt x="1107" y="1082"/>
                    </a:cubicBezTo>
                    <a:cubicBezTo>
                      <a:pt x="1125" y="1080"/>
                      <a:pt x="1144" y="1073"/>
                      <a:pt x="1160" y="1065"/>
                    </a:cubicBezTo>
                    <a:cubicBezTo>
                      <a:pt x="1155" y="1087"/>
                      <a:pt x="1141" y="1123"/>
                      <a:pt x="1106" y="1145"/>
                    </a:cubicBezTo>
                    <a:cubicBezTo>
                      <a:pt x="1086" y="1194"/>
                      <a:pt x="1018" y="1363"/>
                      <a:pt x="983" y="1394"/>
                    </a:cubicBezTo>
                    <a:cubicBezTo>
                      <a:pt x="981" y="1396"/>
                      <a:pt x="979" y="1398"/>
                      <a:pt x="977" y="1400"/>
                    </a:cubicBezTo>
                    <a:cubicBezTo>
                      <a:pt x="977" y="1463"/>
                      <a:pt x="977" y="1463"/>
                      <a:pt x="977" y="1463"/>
                    </a:cubicBezTo>
                    <a:cubicBezTo>
                      <a:pt x="968" y="1470"/>
                      <a:pt x="952" y="1483"/>
                      <a:pt x="933" y="1499"/>
                    </a:cubicBezTo>
                    <a:cubicBezTo>
                      <a:pt x="933" y="1432"/>
                      <a:pt x="933" y="1432"/>
                      <a:pt x="933" y="1432"/>
                    </a:cubicBezTo>
                    <a:cubicBezTo>
                      <a:pt x="885" y="1463"/>
                      <a:pt x="821" y="1495"/>
                      <a:pt x="776" y="1495"/>
                    </a:cubicBezTo>
                    <a:cubicBezTo>
                      <a:pt x="735" y="1495"/>
                      <a:pt x="679" y="1469"/>
                      <a:pt x="633" y="1441"/>
                    </a:cubicBezTo>
                    <a:cubicBezTo>
                      <a:pt x="633" y="1512"/>
                      <a:pt x="633" y="1512"/>
                      <a:pt x="633" y="1512"/>
                    </a:cubicBezTo>
                    <a:cubicBezTo>
                      <a:pt x="616" y="1498"/>
                      <a:pt x="601" y="1486"/>
                      <a:pt x="589" y="1476"/>
                    </a:cubicBezTo>
                    <a:cubicBezTo>
                      <a:pt x="589" y="1411"/>
                      <a:pt x="589" y="1411"/>
                      <a:pt x="589" y="1411"/>
                    </a:cubicBezTo>
                    <a:cubicBezTo>
                      <a:pt x="581" y="1405"/>
                      <a:pt x="574" y="1399"/>
                      <a:pt x="568" y="1394"/>
                    </a:cubicBezTo>
                    <a:cubicBezTo>
                      <a:pt x="534" y="1364"/>
                      <a:pt x="466" y="1197"/>
                      <a:pt x="446" y="1146"/>
                    </a:cubicBezTo>
                    <a:cubicBezTo>
                      <a:pt x="397" y="1120"/>
                      <a:pt x="387" y="1049"/>
                      <a:pt x="387" y="1024"/>
                    </a:cubicBezTo>
                    <a:close/>
                    <a:moveTo>
                      <a:pt x="774" y="0"/>
                    </a:moveTo>
                    <a:cubicBezTo>
                      <a:pt x="774" y="0"/>
                      <a:pt x="774" y="0"/>
                      <a:pt x="774" y="0"/>
                    </a:cubicBezTo>
                    <a:cubicBezTo>
                      <a:pt x="774" y="0"/>
                      <a:pt x="774" y="0"/>
                      <a:pt x="774" y="0"/>
                    </a:cubicBezTo>
                    <a:cubicBezTo>
                      <a:pt x="774" y="0"/>
                      <a:pt x="774" y="0"/>
                      <a:pt x="774" y="0"/>
                    </a:cubicBezTo>
                    <a:cubicBezTo>
                      <a:pt x="721" y="117"/>
                      <a:pt x="721" y="117"/>
                      <a:pt x="721" y="117"/>
                    </a:cubicBezTo>
                    <a:cubicBezTo>
                      <a:pt x="600" y="136"/>
                      <a:pt x="600" y="136"/>
                      <a:pt x="600" y="136"/>
                    </a:cubicBezTo>
                    <a:cubicBezTo>
                      <a:pt x="687" y="222"/>
                      <a:pt x="687" y="222"/>
                      <a:pt x="687" y="222"/>
                    </a:cubicBezTo>
                    <a:cubicBezTo>
                      <a:pt x="667" y="350"/>
                      <a:pt x="667" y="350"/>
                      <a:pt x="667" y="350"/>
                    </a:cubicBezTo>
                    <a:cubicBezTo>
                      <a:pt x="774" y="288"/>
                      <a:pt x="774" y="288"/>
                      <a:pt x="774" y="288"/>
                    </a:cubicBezTo>
                    <a:cubicBezTo>
                      <a:pt x="885" y="350"/>
                      <a:pt x="885" y="350"/>
                      <a:pt x="885" y="350"/>
                    </a:cubicBezTo>
                    <a:cubicBezTo>
                      <a:pt x="863" y="222"/>
                      <a:pt x="863" y="222"/>
                      <a:pt x="863" y="222"/>
                    </a:cubicBezTo>
                    <a:cubicBezTo>
                      <a:pt x="950" y="136"/>
                      <a:pt x="950" y="136"/>
                      <a:pt x="950" y="136"/>
                    </a:cubicBezTo>
                    <a:cubicBezTo>
                      <a:pt x="829" y="117"/>
                      <a:pt x="829" y="117"/>
                      <a:pt x="829" y="117"/>
                    </a:cubicBezTo>
                    <a:cubicBezTo>
                      <a:pt x="774" y="0"/>
                      <a:pt x="774" y="0"/>
                      <a:pt x="774" y="0"/>
                    </a:cubicBezTo>
                    <a:close/>
                    <a:moveTo>
                      <a:pt x="336" y="175"/>
                    </a:moveTo>
                    <a:cubicBezTo>
                      <a:pt x="336" y="175"/>
                      <a:pt x="336" y="175"/>
                      <a:pt x="336" y="175"/>
                    </a:cubicBezTo>
                    <a:cubicBezTo>
                      <a:pt x="336" y="175"/>
                      <a:pt x="336" y="175"/>
                      <a:pt x="336" y="175"/>
                    </a:cubicBezTo>
                    <a:cubicBezTo>
                      <a:pt x="336" y="175"/>
                      <a:pt x="336" y="175"/>
                      <a:pt x="336" y="175"/>
                    </a:cubicBezTo>
                    <a:cubicBezTo>
                      <a:pt x="294" y="264"/>
                      <a:pt x="294" y="264"/>
                      <a:pt x="294" y="264"/>
                    </a:cubicBezTo>
                    <a:cubicBezTo>
                      <a:pt x="200" y="274"/>
                      <a:pt x="200" y="274"/>
                      <a:pt x="200" y="274"/>
                    </a:cubicBezTo>
                    <a:cubicBezTo>
                      <a:pt x="269" y="342"/>
                      <a:pt x="269" y="342"/>
                      <a:pt x="269" y="342"/>
                    </a:cubicBezTo>
                    <a:cubicBezTo>
                      <a:pt x="254" y="438"/>
                      <a:pt x="254" y="438"/>
                      <a:pt x="254" y="438"/>
                    </a:cubicBezTo>
                    <a:cubicBezTo>
                      <a:pt x="336" y="390"/>
                      <a:pt x="336" y="390"/>
                      <a:pt x="336" y="390"/>
                    </a:cubicBezTo>
                    <a:cubicBezTo>
                      <a:pt x="420" y="438"/>
                      <a:pt x="420" y="438"/>
                      <a:pt x="420" y="438"/>
                    </a:cubicBezTo>
                    <a:cubicBezTo>
                      <a:pt x="406" y="342"/>
                      <a:pt x="406" y="342"/>
                      <a:pt x="406" y="342"/>
                    </a:cubicBezTo>
                    <a:cubicBezTo>
                      <a:pt x="475" y="274"/>
                      <a:pt x="475" y="274"/>
                      <a:pt x="475" y="274"/>
                    </a:cubicBezTo>
                    <a:cubicBezTo>
                      <a:pt x="380" y="264"/>
                      <a:pt x="380" y="264"/>
                      <a:pt x="380" y="264"/>
                    </a:cubicBezTo>
                    <a:cubicBezTo>
                      <a:pt x="336" y="175"/>
                      <a:pt x="336" y="175"/>
                      <a:pt x="336" y="175"/>
                    </a:cubicBezTo>
                    <a:close/>
                    <a:moveTo>
                      <a:pt x="94" y="450"/>
                    </a:moveTo>
                    <a:cubicBezTo>
                      <a:pt x="94" y="450"/>
                      <a:pt x="94" y="450"/>
                      <a:pt x="94" y="450"/>
                    </a:cubicBezTo>
                    <a:cubicBezTo>
                      <a:pt x="94" y="450"/>
                      <a:pt x="94" y="450"/>
                      <a:pt x="94" y="450"/>
                    </a:cubicBezTo>
                    <a:cubicBezTo>
                      <a:pt x="94" y="450"/>
                      <a:pt x="94" y="450"/>
                      <a:pt x="94" y="450"/>
                    </a:cubicBezTo>
                    <a:cubicBezTo>
                      <a:pt x="64" y="509"/>
                      <a:pt x="64" y="509"/>
                      <a:pt x="64" y="509"/>
                    </a:cubicBezTo>
                    <a:cubicBezTo>
                      <a:pt x="0" y="519"/>
                      <a:pt x="0" y="519"/>
                      <a:pt x="0" y="519"/>
                    </a:cubicBezTo>
                    <a:cubicBezTo>
                      <a:pt x="46" y="563"/>
                      <a:pt x="46" y="563"/>
                      <a:pt x="46" y="563"/>
                    </a:cubicBezTo>
                    <a:cubicBezTo>
                      <a:pt x="37" y="625"/>
                      <a:pt x="37" y="625"/>
                      <a:pt x="37" y="625"/>
                    </a:cubicBezTo>
                    <a:cubicBezTo>
                      <a:pt x="94" y="595"/>
                      <a:pt x="94" y="595"/>
                      <a:pt x="94" y="595"/>
                    </a:cubicBezTo>
                    <a:cubicBezTo>
                      <a:pt x="152" y="625"/>
                      <a:pt x="152" y="625"/>
                      <a:pt x="152" y="625"/>
                    </a:cubicBezTo>
                    <a:cubicBezTo>
                      <a:pt x="142" y="563"/>
                      <a:pt x="142" y="563"/>
                      <a:pt x="142" y="563"/>
                    </a:cubicBezTo>
                    <a:cubicBezTo>
                      <a:pt x="187" y="519"/>
                      <a:pt x="187" y="519"/>
                      <a:pt x="187" y="519"/>
                    </a:cubicBezTo>
                    <a:cubicBezTo>
                      <a:pt x="123" y="509"/>
                      <a:pt x="123" y="509"/>
                      <a:pt x="123" y="509"/>
                    </a:cubicBezTo>
                    <a:cubicBezTo>
                      <a:pt x="94" y="450"/>
                      <a:pt x="94" y="450"/>
                      <a:pt x="94" y="450"/>
                    </a:cubicBezTo>
                    <a:close/>
                    <a:moveTo>
                      <a:pt x="1456" y="450"/>
                    </a:moveTo>
                    <a:cubicBezTo>
                      <a:pt x="1456" y="450"/>
                      <a:pt x="1456" y="450"/>
                      <a:pt x="1456" y="450"/>
                    </a:cubicBezTo>
                    <a:cubicBezTo>
                      <a:pt x="1456" y="450"/>
                      <a:pt x="1456" y="450"/>
                      <a:pt x="1456" y="450"/>
                    </a:cubicBezTo>
                    <a:cubicBezTo>
                      <a:pt x="1456" y="450"/>
                      <a:pt x="1456" y="450"/>
                      <a:pt x="1456" y="450"/>
                    </a:cubicBezTo>
                    <a:cubicBezTo>
                      <a:pt x="1429" y="509"/>
                      <a:pt x="1429" y="509"/>
                      <a:pt x="1429" y="509"/>
                    </a:cubicBezTo>
                    <a:cubicBezTo>
                      <a:pt x="1363" y="519"/>
                      <a:pt x="1363" y="519"/>
                      <a:pt x="1363" y="519"/>
                    </a:cubicBezTo>
                    <a:cubicBezTo>
                      <a:pt x="1411" y="563"/>
                      <a:pt x="1411" y="563"/>
                      <a:pt x="1411" y="563"/>
                    </a:cubicBezTo>
                    <a:cubicBezTo>
                      <a:pt x="1400" y="625"/>
                      <a:pt x="1400" y="625"/>
                      <a:pt x="1400" y="625"/>
                    </a:cubicBezTo>
                    <a:cubicBezTo>
                      <a:pt x="1456" y="595"/>
                      <a:pt x="1456" y="595"/>
                      <a:pt x="1456" y="595"/>
                    </a:cubicBezTo>
                    <a:cubicBezTo>
                      <a:pt x="1517" y="625"/>
                      <a:pt x="1517" y="625"/>
                      <a:pt x="1517" y="625"/>
                    </a:cubicBezTo>
                    <a:cubicBezTo>
                      <a:pt x="1504" y="563"/>
                      <a:pt x="1504" y="563"/>
                      <a:pt x="1504" y="563"/>
                    </a:cubicBezTo>
                    <a:cubicBezTo>
                      <a:pt x="1550" y="519"/>
                      <a:pt x="1550" y="519"/>
                      <a:pt x="1550" y="519"/>
                    </a:cubicBezTo>
                    <a:cubicBezTo>
                      <a:pt x="1488" y="509"/>
                      <a:pt x="1488" y="509"/>
                      <a:pt x="1488" y="509"/>
                    </a:cubicBezTo>
                    <a:cubicBezTo>
                      <a:pt x="1456" y="450"/>
                      <a:pt x="1456" y="450"/>
                      <a:pt x="1456" y="450"/>
                    </a:cubicBezTo>
                    <a:close/>
                    <a:moveTo>
                      <a:pt x="1212" y="175"/>
                    </a:moveTo>
                    <a:cubicBezTo>
                      <a:pt x="1212" y="175"/>
                      <a:pt x="1212" y="175"/>
                      <a:pt x="1212" y="175"/>
                    </a:cubicBezTo>
                    <a:cubicBezTo>
                      <a:pt x="1212" y="175"/>
                      <a:pt x="1212" y="175"/>
                      <a:pt x="1212" y="175"/>
                    </a:cubicBezTo>
                    <a:cubicBezTo>
                      <a:pt x="1212" y="175"/>
                      <a:pt x="1212" y="175"/>
                      <a:pt x="1212" y="175"/>
                    </a:cubicBezTo>
                    <a:cubicBezTo>
                      <a:pt x="1170" y="264"/>
                      <a:pt x="1170" y="264"/>
                      <a:pt x="1170" y="264"/>
                    </a:cubicBezTo>
                    <a:cubicBezTo>
                      <a:pt x="1075" y="274"/>
                      <a:pt x="1075" y="274"/>
                      <a:pt x="1075" y="274"/>
                    </a:cubicBezTo>
                    <a:cubicBezTo>
                      <a:pt x="1141" y="342"/>
                      <a:pt x="1141" y="342"/>
                      <a:pt x="1141" y="342"/>
                    </a:cubicBezTo>
                    <a:cubicBezTo>
                      <a:pt x="1127" y="438"/>
                      <a:pt x="1127" y="438"/>
                      <a:pt x="1127" y="438"/>
                    </a:cubicBezTo>
                    <a:cubicBezTo>
                      <a:pt x="1212" y="390"/>
                      <a:pt x="1212" y="390"/>
                      <a:pt x="1212" y="390"/>
                    </a:cubicBezTo>
                    <a:cubicBezTo>
                      <a:pt x="1298" y="438"/>
                      <a:pt x="1298" y="438"/>
                      <a:pt x="1298" y="438"/>
                    </a:cubicBezTo>
                    <a:cubicBezTo>
                      <a:pt x="1282" y="342"/>
                      <a:pt x="1282" y="342"/>
                      <a:pt x="1282" y="342"/>
                    </a:cubicBezTo>
                    <a:cubicBezTo>
                      <a:pt x="1350" y="274"/>
                      <a:pt x="1350" y="274"/>
                      <a:pt x="1350" y="274"/>
                    </a:cubicBezTo>
                    <a:cubicBezTo>
                      <a:pt x="1255" y="264"/>
                      <a:pt x="1255" y="264"/>
                      <a:pt x="1255" y="264"/>
                    </a:cubicBezTo>
                    <a:cubicBezTo>
                      <a:pt x="1212" y="175"/>
                      <a:pt x="1212" y="175"/>
                      <a:pt x="1212" y="17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38" name="TextBox 37">
            <a:extLst>
              <a:ext uri="{FF2B5EF4-FFF2-40B4-BE49-F238E27FC236}">
                <a16:creationId xmlns:a16="http://schemas.microsoft.com/office/drawing/2014/main" id="{0DC85C7E-F524-A60F-8F5A-A9410CC56D68}"/>
              </a:ext>
            </a:extLst>
          </p:cNvPr>
          <p:cNvSpPr txBox="1"/>
          <p:nvPr/>
        </p:nvSpPr>
        <p:spPr>
          <a:xfrm>
            <a:off x="4647758" y="1707075"/>
            <a:ext cx="2915067" cy="3693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a:solidFill>
                  <a:srgbClr val="295E7E"/>
                </a:solidFill>
              </a:rPr>
              <a:t>Modality</a:t>
            </a:r>
          </a:p>
        </p:txBody>
      </p:sp>
      <p:sp>
        <p:nvSpPr>
          <p:cNvPr id="45" name="TextBox 44">
            <a:extLst>
              <a:ext uri="{FF2B5EF4-FFF2-40B4-BE49-F238E27FC236}">
                <a16:creationId xmlns:a16="http://schemas.microsoft.com/office/drawing/2014/main" id="{61757324-8EDD-A16A-6FE1-B40D65042538}"/>
              </a:ext>
            </a:extLst>
          </p:cNvPr>
          <p:cNvSpPr txBox="1"/>
          <p:nvPr/>
        </p:nvSpPr>
        <p:spPr>
          <a:xfrm>
            <a:off x="7329636" y="2355803"/>
            <a:ext cx="4230509" cy="160043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400" b="1">
                <a:solidFill>
                  <a:schemeClr val="accent2"/>
                </a:solidFill>
              </a:rPr>
              <a:t>Sites under state directors</a:t>
            </a:r>
            <a:endParaRPr lang="en-US" sz="1400">
              <a:solidFill>
                <a:schemeClr val="accent2"/>
              </a:solidFill>
            </a:endParaRPr>
          </a:p>
          <a:p>
            <a:pPr marL="324000" lvl="1" indent="-216000">
              <a:buClr>
                <a:schemeClr val="tx2"/>
              </a:buClr>
              <a:buFont typeface="Trebuchet MS" panose="020B0603020202020204" pitchFamily="34" charset="0"/>
              <a:buChar char="•"/>
            </a:pPr>
            <a:endParaRPr lang="en-US" sz="1200">
              <a:solidFill>
                <a:schemeClr val="tx1"/>
              </a:solidFill>
            </a:endParaRPr>
          </a:p>
          <a:p>
            <a:pPr marL="324000" lvl="1" indent="-216000">
              <a:buClr>
                <a:schemeClr val="tx2"/>
              </a:buClr>
              <a:buFont typeface="Trebuchet MS" panose="020B0603020202020204" pitchFamily="34" charset="0"/>
              <a:buChar char="•"/>
            </a:pPr>
            <a:r>
              <a:rPr lang="en-US" sz="1200">
                <a:solidFill>
                  <a:schemeClr val="tx1"/>
                </a:solidFill>
              </a:rPr>
              <a:t>Focus on programmatic support for both models through partner organizations while state directors work on accessing and maintaining diversified and sustainable funding streams</a:t>
            </a:r>
          </a:p>
          <a:p>
            <a:pPr marL="324000" lvl="1" indent="-216000">
              <a:buClr>
                <a:schemeClr val="tx2"/>
              </a:buClr>
              <a:buFont typeface="Trebuchet MS" panose="020B0603020202020204" pitchFamily="34" charset="0"/>
              <a:buChar char="•"/>
            </a:pPr>
            <a:r>
              <a:rPr lang="en-US" sz="1200">
                <a:solidFill>
                  <a:schemeClr val="tx1"/>
                </a:solidFill>
              </a:rPr>
              <a:t>Enable in-state lateral learning and sharing of best practices within states and/or regions</a:t>
            </a:r>
          </a:p>
        </p:txBody>
      </p:sp>
      <p:cxnSp>
        <p:nvCxnSpPr>
          <p:cNvPr id="47" name="Straight Connector 46">
            <a:extLst>
              <a:ext uri="{FF2B5EF4-FFF2-40B4-BE49-F238E27FC236}">
                <a16:creationId xmlns:a16="http://schemas.microsoft.com/office/drawing/2014/main" id="{BB297375-DE75-9375-7D12-186F08B3DD69}"/>
              </a:ext>
            </a:extLst>
          </p:cNvPr>
          <p:cNvCxnSpPr/>
          <p:nvPr/>
        </p:nvCxnSpPr>
        <p:spPr>
          <a:xfrm>
            <a:off x="5079985" y="2081213"/>
            <a:ext cx="0" cy="4079081"/>
          </a:xfrm>
          <a:prstGeom prst="line">
            <a:avLst/>
          </a:prstGeom>
          <a:ln w="9525" cap="rnd">
            <a:solidFill>
              <a:srgbClr val="9A9A9A"/>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E241A788-F712-15F0-BDBD-A626AF50B52E}"/>
              </a:ext>
            </a:extLst>
          </p:cNvPr>
          <p:cNvSpPr txBox="1"/>
          <p:nvPr/>
        </p:nvSpPr>
        <p:spPr>
          <a:xfrm>
            <a:off x="5584155" y="3032256"/>
            <a:ext cx="1042273" cy="33855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a:solidFill>
                  <a:schemeClr val="tx1"/>
                </a:solidFill>
              </a:rPr>
              <a:t>In-person</a:t>
            </a:r>
          </a:p>
        </p:txBody>
      </p:sp>
      <p:sp>
        <p:nvSpPr>
          <p:cNvPr id="52" name="TextBox 51">
            <a:extLst>
              <a:ext uri="{FF2B5EF4-FFF2-40B4-BE49-F238E27FC236}">
                <a16:creationId xmlns:a16="http://schemas.microsoft.com/office/drawing/2014/main" id="{E9273EE4-0BBA-A8B2-27CF-C3E3B2B46C67}"/>
              </a:ext>
            </a:extLst>
          </p:cNvPr>
          <p:cNvSpPr txBox="1"/>
          <p:nvPr/>
        </p:nvSpPr>
        <p:spPr>
          <a:xfrm>
            <a:off x="5711594" y="4403508"/>
            <a:ext cx="787395" cy="33855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a:solidFill>
                  <a:schemeClr val="tx1"/>
                </a:solidFill>
              </a:rPr>
              <a:t>Hybrid</a:t>
            </a:r>
          </a:p>
        </p:txBody>
      </p:sp>
      <p:sp>
        <p:nvSpPr>
          <p:cNvPr id="53" name="TextBox 52">
            <a:extLst>
              <a:ext uri="{FF2B5EF4-FFF2-40B4-BE49-F238E27FC236}">
                <a16:creationId xmlns:a16="http://schemas.microsoft.com/office/drawing/2014/main" id="{FE39C29B-C3D9-3F51-26E7-3EE144845A65}"/>
              </a:ext>
            </a:extLst>
          </p:cNvPr>
          <p:cNvSpPr txBox="1"/>
          <p:nvPr/>
        </p:nvSpPr>
        <p:spPr>
          <a:xfrm>
            <a:off x="5459120" y="5774759"/>
            <a:ext cx="1292341" cy="33855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a:solidFill>
                  <a:schemeClr val="tx1"/>
                </a:solidFill>
              </a:rPr>
              <a:t>Fully virtual</a:t>
            </a:r>
          </a:p>
        </p:txBody>
      </p:sp>
      <p:cxnSp>
        <p:nvCxnSpPr>
          <p:cNvPr id="55" name="Straight Connector 54">
            <a:extLst>
              <a:ext uri="{FF2B5EF4-FFF2-40B4-BE49-F238E27FC236}">
                <a16:creationId xmlns:a16="http://schemas.microsoft.com/office/drawing/2014/main" id="{ABE21AA2-1DD1-37BA-01A1-E5E9FE72D970}"/>
              </a:ext>
            </a:extLst>
          </p:cNvPr>
          <p:cNvCxnSpPr>
            <a:cxnSpLocks/>
          </p:cNvCxnSpPr>
          <p:nvPr/>
        </p:nvCxnSpPr>
        <p:spPr>
          <a:xfrm>
            <a:off x="628650" y="4120753"/>
            <a:ext cx="4026477" cy="0"/>
          </a:xfrm>
          <a:prstGeom prst="line">
            <a:avLst/>
          </a:prstGeom>
          <a:ln w="9525" cap="rnd">
            <a:solidFill>
              <a:schemeClr val="accent5"/>
            </a:solidFill>
            <a:prstDash val="dash"/>
            <a:round/>
            <a:tailEnd type="non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B670E919-3641-5E2A-7FF1-C981906E7F11}"/>
              </a:ext>
            </a:extLst>
          </p:cNvPr>
          <p:cNvSpPr txBox="1"/>
          <p:nvPr/>
        </p:nvSpPr>
        <p:spPr>
          <a:xfrm>
            <a:off x="7329636" y="4451097"/>
            <a:ext cx="4411683" cy="141577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400" b="1">
                <a:solidFill>
                  <a:schemeClr val="accent2"/>
                </a:solidFill>
              </a:rPr>
              <a:t>Individual sites Supported by National Center Staff</a:t>
            </a:r>
            <a:endParaRPr lang="en-US" sz="1400">
              <a:solidFill>
                <a:schemeClr val="accent2"/>
              </a:solidFill>
            </a:endParaRPr>
          </a:p>
          <a:p>
            <a:pPr marL="323850" lvl="1" indent="-215900">
              <a:buClr>
                <a:schemeClr val="tx2"/>
              </a:buClr>
              <a:buFont typeface="Trebuchet MS" panose="020B0603020202020204" pitchFamily="34" charset="0"/>
              <a:buChar char="•"/>
            </a:pPr>
            <a:endParaRPr lang="en-US" sz="1200">
              <a:solidFill>
                <a:schemeClr val="tx1"/>
              </a:solidFill>
            </a:endParaRPr>
          </a:p>
          <a:p>
            <a:pPr marL="323850" lvl="1" indent="-215900">
              <a:buClr>
                <a:schemeClr val="tx2"/>
              </a:buClr>
              <a:buFont typeface="Trebuchet MS" panose="020B0603020202020204" pitchFamily="34" charset="0"/>
              <a:buChar char="•"/>
            </a:pPr>
            <a:r>
              <a:rPr lang="en-US" sz="1200">
                <a:solidFill>
                  <a:schemeClr val="tx1"/>
                </a:solidFill>
              </a:rPr>
              <a:t>Collaborate closely with National Center to ensure both programmatic and administrative success at partner organizations</a:t>
            </a:r>
          </a:p>
          <a:p>
            <a:pPr marL="323850" lvl="1" indent="-215900">
              <a:buClr>
                <a:schemeClr val="tx2"/>
              </a:buClr>
              <a:buFont typeface="Trebuchet MS" panose="020B0603020202020204" pitchFamily="34" charset="0"/>
              <a:buChar char="•"/>
            </a:pPr>
            <a:r>
              <a:rPr lang="en-US" sz="1200">
                <a:solidFill>
                  <a:schemeClr val="tx1"/>
                </a:solidFill>
              </a:rPr>
              <a:t>Enable timely implementation of latest NC innovations and protocols via structural flexibility</a:t>
            </a:r>
          </a:p>
        </p:txBody>
      </p:sp>
      <p:grpSp>
        <p:nvGrpSpPr>
          <p:cNvPr id="57" name="bcgIcons_Webcam ">
            <a:extLst>
              <a:ext uri="{FF2B5EF4-FFF2-40B4-BE49-F238E27FC236}">
                <a16:creationId xmlns:a16="http://schemas.microsoft.com/office/drawing/2014/main" id="{16F052B7-81D9-B713-BD25-38FDA18E6AC2}"/>
              </a:ext>
            </a:extLst>
          </p:cNvPr>
          <p:cNvGrpSpPr>
            <a:grpSpLocks noChangeAspect="1"/>
          </p:cNvGrpSpPr>
          <p:nvPr/>
        </p:nvGrpSpPr>
        <p:grpSpPr bwMode="auto">
          <a:xfrm>
            <a:off x="5809646" y="5182922"/>
            <a:ext cx="591289" cy="591837"/>
            <a:chOff x="1682" y="67"/>
            <a:chExt cx="4316" cy="4320"/>
          </a:xfrm>
        </p:grpSpPr>
        <p:sp>
          <p:nvSpPr>
            <p:cNvPr id="58" name="AutoShape 3">
              <a:extLst>
                <a:ext uri="{FF2B5EF4-FFF2-40B4-BE49-F238E27FC236}">
                  <a16:creationId xmlns:a16="http://schemas.microsoft.com/office/drawing/2014/main" id="{A30B0E2D-850D-DF21-9A76-26EF7816BD88}"/>
                </a:ext>
              </a:extLst>
            </p:cNvPr>
            <p:cNvSpPr>
              <a:spLocks noChangeAspect="1" noChangeArrowheads="1" noTextEdit="1"/>
            </p:cNvSpPr>
            <p:nvPr/>
          </p:nvSpPr>
          <p:spPr bwMode="auto">
            <a:xfrm>
              <a:off x="1682" y="67"/>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
              <a:extLst>
                <a:ext uri="{FF2B5EF4-FFF2-40B4-BE49-F238E27FC236}">
                  <a16:creationId xmlns:a16="http://schemas.microsoft.com/office/drawing/2014/main" id="{1B391D06-C96B-81DF-0B0C-3D31F8B58346}"/>
                </a:ext>
              </a:extLst>
            </p:cNvPr>
            <p:cNvSpPr>
              <a:spLocks noEditPoints="1"/>
            </p:cNvSpPr>
            <p:nvPr/>
          </p:nvSpPr>
          <p:spPr bwMode="auto">
            <a:xfrm>
              <a:off x="2394" y="444"/>
              <a:ext cx="2888" cy="3437"/>
            </a:xfrm>
            <a:custGeom>
              <a:avLst/>
              <a:gdLst>
                <a:gd name="T0" fmla="*/ 26 w 1542"/>
                <a:gd name="T1" fmla="*/ 723 h 1833"/>
                <a:gd name="T2" fmla="*/ 771 w 1542"/>
                <a:gd name="T3" fmla="*/ 0 h 1833"/>
                <a:gd name="T4" fmla="*/ 1516 w 1542"/>
                <a:gd name="T5" fmla="*/ 723 h 1833"/>
                <a:gd name="T6" fmla="*/ 1472 w 1542"/>
                <a:gd name="T7" fmla="*/ 723 h 1833"/>
                <a:gd name="T8" fmla="*/ 771 w 1542"/>
                <a:gd name="T9" fmla="*/ 44 h 1833"/>
                <a:gd name="T10" fmla="*/ 70 w 1542"/>
                <a:gd name="T11" fmla="*/ 723 h 1833"/>
                <a:gd name="T12" fmla="*/ 26 w 1542"/>
                <a:gd name="T13" fmla="*/ 723 h 1833"/>
                <a:gd name="T14" fmla="*/ 1501 w 1542"/>
                <a:gd name="T15" fmla="*/ 1791 h 1833"/>
                <a:gd name="T16" fmla="*/ 1394 w 1542"/>
                <a:gd name="T17" fmla="*/ 1828 h 1833"/>
                <a:gd name="T18" fmla="*/ 1359 w 1542"/>
                <a:gd name="T19" fmla="*/ 1825 h 1833"/>
                <a:gd name="T20" fmla="*/ 1356 w 1542"/>
                <a:gd name="T21" fmla="*/ 1825 h 1833"/>
                <a:gd name="T22" fmla="*/ 1266 w 1542"/>
                <a:gd name="T23" fmla="*/ 1803 h 1833"/>
                <a:gd name="T24" fmla="*/ 771 w 1542"/>
                <a:gd name="T25" fmla="*/ 1734 h 1833"/>
                <a:gd name="T26" fmla="*/ 276 w 1542"/>
                <a:gd name="T27" fmla="*/ 1803 h 1833"/>
                <a:gd name="T28" fmla="*/ 186 w 1542"/>
                <a:gd name="T29" fmla="*/ 1825 h 1833"/>
                <a:gd name="T30" fmla="*/ 183 w 1542"/>
                <a:gd name="T31" fmla="*/ 1825 h 1833"/>
                <a:gd name="T32" fmla="*/ 41 w 1542"/>
                <a:gd name="T33" fmla="*/ 1791 h 1833"/>
                <a:gd name="T34" fmla="*/ 4 w 1542"/>
                <a:gd name="T35" fmla="*/ 1663 h 1833"/>
                <a:gd name="T36" fmla="*/ 244 w 1542"/>
                <a:gd name="T37" fmla="*/ 1272 h 1833"/>
                <a:gd name="T38" fmla="*/ 26 w 1542"/>
                <a:gd name="T39" fmla="*/ 767 h 1833"/>
                <a:gd name="T40" fmla="*/ 70 w 1542"/>
                <a:gd name="T41" fmla="*/ 767 h 1833"/>
                <a:gd name="T42" fmla="*/ 771 w 1542"/>
                <a:gd name="T43" fmla="*/ 1447 h 1833"/>
                <a:gd name="T44" fmla="*/ 1472 w 1542"/>
                <a:gd name="T45" fmla="*/ 767 h 1833"/>
                <a:gd name="T46" fmla="*/ 1516 w 1542"/>
                <a:gd name="T47" fmla="*/ 767 h 1833"/>
                <a:gd name="T48" fmla="*/ 1298 w 1542"/>
                <a:gd name="T49" fmla="*/ 1272 h 1833"/>
                <a:gd name="T50" fmla="*/ 1538 w 1542"/>
                <a:gd name="T51" fmla="*/ 1663 h 1833"/>
                <a:gd name="T52" fmla="*/ 1501 w 1542"/>
                <a:gd name="T53" fmla="*/ 1791 h 1833"/>
                <a:gd name="T54" fmla="*/ 1494 w 1542"/>
                <a:gd name="T55" fmla="*/ 1667 h 1833"/>
                <a:gd name="T56" fmla="*/ 1265 w 1542"/>
                <a:gd name="T57" fmla="*/ 1302 h 1833"/>
                <a:gd name="T58" fmla="*/ 771 w 1542"/>
                <a:gd name="T59" fmla="*/ 1491 h 1833"/>
                <a:gd name="T60" fmla="*/ 277 w 1542"/>
                <a:gd name="T61" fmla="*/ 1302 h 1833"/>
                <a:gd name="T62" fmla="*/ 48 w 1542"/>
                <a:gd name="T63" fmla="*/ 1667 h 1833"/>
                <a:gd name="T64" fmla="*/ 72 w 1542"/>
                <a:gd name="T65" fmla="*/ 1760 h 1833"/>
                <a:gd name="T66" fmla="*/ 177 w 1542"/>
                <a:gd name="T67" fmla="*/ 1782 h 1833"/>
                <a:gd name="T68" fmla="*/ 265 w 1542"/>
                <a:gd name="T69" fmla="*/ 1760 h 1833"/>
                <a:gd name="T70" fmla="*/ 771 w 1542"/>
                <a:gd name="T71" fmla="*/ 1690 h 1833"/>
                <a:gd name="T72" fmla="*/ 1277 w 1542"/>
                <a:gd name="T73" fmla="*/ 1760 h 1833"/>
                <a:gd name="T74" fmla="*/ 1365 w 1542"/>
                <a:gd name="T75" fmla="*/ 1782 h 1833"/>
                <a:gd name="T76" fmla="*/ 1470 w 1542"/>
                <a:gd name="T77" fmla="*/ 1760 h 1833"/>
                <a:gd name="T78" fmla="*/ 1494 w 1542"/>
                <a:gd name="T79" fmla="*/ 1667 h 1833"/>
                <a:gd name="T80" fmla="*/ 1101 w 1542"/>
                <a:gd name="T81" fmla="*/ 745 h 1833"/>
                <a:gd name="T82" fmla="*/ 771 w 1542"/>
                <a:gd name="T83" fmla="*/ 1076 h 1833"/>
                <a:gd name="T84" fmla="*/ 441 w 1542"/>
                <a:gd name="T85" fmla="*/ 745 h 1833"/>
                <a:gd name="T86" fmla="*/ 771 w 1542"/>
                <a:gd name="T87" fmla="*/ 415 h 1833"/>
                <a:gd name="T88" fmla="*/ 1101 w 1542"/>
                <a:gd name="T89" fmla="*/ 745 h 1833"/>
                <a:gd name="T90" fmla="*/ 704 w 1542"/>
                <a:gd name="T91" fmla="*/ 618 h 1833"/>
                <a:gd name="T92" fmla="*/ 639 w 1542"/>
                <a:gd name="T93" fmla="*/ 553 h 1833"/>
                <a:gd name="T94" fmla="*/ 574 w 1542"/>
                <a:gd name="T95" fmla="*/ 618 h 1833"/>
                <a:gd name="T96" fmla="*/ 639 w 1542"/>
                <a:gd name="T97" fmla="*/ 683 h 1833"/>
                <a:gd name="T98" fmla="*/ 704 w 1542"/>
                <a:gd name="T99" fmla="*/ 618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42" h="1833">
                  <a:moveTo>
                    <a:pt x="26" y="723"/>
                  </a:moveTo>
                  <a:cubicBezTo>
                    <a:pt x="38" y="323"/>
                    <a:pt x="367" y="0"/>
                    <a:pt x="771" y="0"/>
                  </a:cubicBezTo>
                  <a:cubicBezTo>
                    <a:pt x="1175" y="0"/>
                    <a:pt x="1504" y="323"/>
                    <a:pt x="1516" y="723"/>
                  </a:cubicBezTo>
                  <a:cubicBezTo>
                    <a:pt x="1472" y="723"/>
                    <a:pt x="1472" y="723"/>
                    <a:pt x="1472" y="723"/>
                  </a:cubicBezTo>
                  <a:cubicBezTo>
                    <a:pt x="1460" y="347"/>
                    <a:pt x="1150" y="44"/>
                    <a:pt x="771" y="44"/>
                  </a:cubicBezTo>
                  <a:cubicBezTo>
                    <a:pt x="392" y="44"/>
                    <a:pt x="82" y="347"/>
                    <a:pt x="70" y="723"/>
                  </a:cubicBezTo>
                  <a:lnTo>
                    <a:pt x="26" y="723"/>
                  </a:lnTo>
                  <a:close/>
                  <a:moveTo>
                    <a:pt x="1501" y="1791"/>
                  </a:moveTo>
                  <a:cubicBezTo>
                    <a:pt x="1476" y="1816"/>
                    <a:pt x="1440" y="1828"/>
                    <a:pt x="1394" y="1828"/>
                  </a:cubicBezTo>
                  <a:cubicBezTo>
                    <a:pt x="1383" y="1828"/>
                    <a:pt x="1371" y="1827"/>
                    <a:pt x="1359" y="1825"/>
                  </a:cubicBezTo>
                  <a:cubicBezTo>
                    <a:pt x="1356" y="1825"/>
                    <a:pt x="1356" y="1825"/>
                    <a:pt x="1356" y="1825"/>
                  </a:cubicBezTo>
                  <a:cubicBezTo>
                    <a:pt x="1326" y="1818"/>
                    <a:pt x="1297" y="1811"/>
                    <a:pt x="1266" y="1803"/>
                  </a:cubicBezTo>
                  <a:cubicBezTo>
                    <a:pt x="1132" y="1769"/>
                    <a:pt x="992" y="1734"/>
                    <a:pt x="771" y="1734"/>
                  </a:cubicBezTo>
                  <a:cubicBezTo>
                    <a:pt x="550" y="1734"/>
                    <a:pt x="410" y="1769"/>
                    <a:pt x="276" y="1803"/>
                  </a:cubicBezTo>
                  <a:cubicBezTo>
                    <a:pt x="245" y="1811"/>
                    <a:pt x="216" y="1818"/>
                    <a:pt x="186" y="1825"/>
                  </a:cubicBezTo>
                  <a:cubicBezTo>
                    <a:pt x="183" y="1825"/>
                    <a:pt x="183" y="1825"/>
                    <a:pt x="183" y="1825"/>
                  </a:cubicBezTo>
                  <a:cubicBezTo>
                    <a:pt x="120" y="1833"/>
                    <a:pt x="73" y="1822"/>
                    <a:pt x="41" y="1791"/>
                  </a:cubicBezTo>
                  <a:cubicBezTo>
                    <a:pt x="4" y="1755"/>
                    <a:pt x="0" y="1701"/>
                    <a:pt x="4" y="1663"/>
                  </a:cubicBezTo>
                  <a:cubicBezTo>
                    <a:pt x="25" y="1444"/>
                    <a:pt x="197" y="1305"/>
                    <a:pt x="244" y="1272"/>
                  </a:cubicBezTo>
                  <a:cubicBezTo>
                    <a:pt x="114" y="1142"/>
                    <a:pt x="32" y="964"/>
                    <a:pt x="26" y="767"/>
                  </a:cubicBezTo>
                  <a:cubicBezTo>
                    <a:pt x="70" y="767"/>
                    <a:pt x="70" y="767"/>
                    <a:pt x="70" y="767"/>
                  </a:cubicBezTo>
                  <a:cubicBezTo>
                    <a:pt x="82" y="1144"/>
                    <a:pt x="392" y="1447"/>
                    <a:pt x="771" y="1447"/>
                  </a:cubicBezTo>
                  <a:cubicBezTo>
                    <a:pt x="1150" y="1447"/>
                    <a:pt x="1460" y="1144"/>
                    <a:pt x="1472" y="767"/>
                  </a:cubicBezTo>
                  <a:cubicBezTo>
                    <a:pt x="1516" y="767"/>
                    <a:pt x="1516" y="767"/>
                    <a:pt x="1516" y="767"/>
                  </a:cubicBezTo>
                  <a:cubicBezTo>
                    <a:pt x="1510" y="964"/>
                    <a:pt x="1428" y="1142"/>
                    <a:pt x="1298" y="1272"/>
                  </a:cubicBezTo>
                  <a:cubicBezTo>
                    <a:pt x="1345" y="1305"/>
                    <a:pt x="1517" y="1444"/>
                    <a:pt x="1538" y="1663"/>
                  </a:cubicBezTo>
                  <a:cubicBezTo>
                    <a:pt x="1542" y="1701"/>
                    <a:pt x="1538" y="1755"/>
                    <a:pt x="1501" y="1791"/>
                  </a:cubicBezTo>
                  <a:close/>
                  <a:moveTo>
                    <a:pt x="1494" y="1667"/>
                  </a:moveTo>
                  <a:cubicBezTo>
                    <a:pt x="1474" y="1454"/>
                    <a:pt x="1289" y="1319"/>
                    <a:pt x="1265" y="1302"/>
                  </a:cubicBezTo>
                  <a:cubicBezTo>
                    <a:pt x="1134" y="1419"/>
                    <a:pt x="961" y="1491"/>
                    <a:pt x="771" y="1491"/>
                  </a:cubicBezTo>
                  <a:cubicBezTo>
                    <a:pt x="581" y="1491"/>
                    <a:pt x="408" y="1419"/>
                    <a:pt x="277" y="1302"/>
                  </a:cubicBezTo>
                  <a:cubicBezTo>
                    <a:pt x="253" y="1319"/>
                    <a:pt x="68" y="1454"/>
                    <a:pt x="48" y="1667"/>
                  </a:cubicBezTo>
                  <a:cubicBezTo>
                    <a:pt x="46" y="1690"/>
                    <a:pt x="46" y="1734"/>
                    <a:pt x="72" y="1760"/>
                  </a:cubicBezTo>
                  <a:cubicBezTo>
                    <a:pt x="93" y="1780"/>
                    <a:pt x="128" y="1788"/>
                    <a:pt x="177" y="1782"/>
                  </a:cubicBezTo>
                  <a:cubicBezTo>
                    <a:pt x="206" y="1775"/>
                    <a:pt x="235" y="1768"/>
                    <a:pt x="265" y="1760"/>
                  </a:cubicBezTo>
                  <a:cubicBezTo>
                    <a:pt x="396" y="1727"/>
                    <a:pt x="544" y="1690"/>
                    <a:pt x="771" y="1690"/>
                  </a:cubicBezTo>
                  <a:cubicBezTo>
                    <a:pt x="998" y="1690"/>
                    <a:pt x="1146" y="1727"/>
                    <a:pt x="1277" y="1760"/>
                  </a:cubicBezTo>
                  <a:cubicBezTo>
                    <a:pt x="1307" y="1768"/>
                    <a:pt x="1336" y="1775"/>
                    <a:pt x="1365" y="1782"/>
                  </a:cubicBezTo>
                  <a:cubicBezTo>
                    <a:pt x="1414" y="1788"/>
                    <a:pt x="1449" y="1780"/>
                    <a:pt x="1470" y="1760"/>
                  </a:cubicBezTo>
                  <a:cubicBezTo>
                    <a:pt x="1496" y="1734"/>
                    <a:pt x="1496" y="1690"/>
                    <a:pt x="1494" y="1667"/>
                  </a:cubicBezTo>
                  <a:close/>
                  <a:moveTo>
                    <a:pt x="1101" y="745"/>
                  </a:moveTo>
                  <a:cubicBezTo>
                    <a:pt x="1101" y="928"/>
                    <a:pt x="953" y="1076"/>
                    <a:pt x="771" y="1076"/>
                  </a:cubicBezTo>
                  <a:cubicBezTo>
                    <a:pt x="589" y="1076"/>
                    <a:pt x="441" y="928"/>
                    <a:pt x="441" y="745"/>
                  </a:cubicBezTo>
                  <a:cubicBezTo>
                    <a:pt x="441" y="563"/>
                    <a:pt x="589" y="415"/>
                    <a:pt x="771" y="415"/>
                  </a:cubicBezTo>
                  <a:cubicBezTo>
                    <a:pt x="953" y="415"/>
                    <a:pt x="1101" y="563"/>
                    <a:pt x="1101" y="745"/>
                  </a:cubicBezTo>
                  <a:close/>
                  <a:moveTo>
                    <a:pt x="704" y="618"/>
                  </a:moveTo>
                  <a:cubicBezTo>
                    <a:pt x="704" y="582"/>
                    <a:pt x="675" y="553"/>
                    <a:pt x="639" y="553"/>
                  </a:cubicBezTo>
                  <a:cubicBezTo>
                    <a:pt x="603" y="553"/>
                    <a:pt x="574" y="582"/>
                    <a:pt x="574" y="618"/>
                  </a:cubicBezTo>
                  <a:cubicBezTo>
                    <a:pt x="574" y="654"/>
                    <a:pt x="603" y="683"/>
                    <a:pt x="639" y="683"/>
                  </a:cubicBezTo>
                  <a:cubicBezTo>
                    <a:pt x="675" y="683"/>
                    <a:pt x="704" y="654"/>
                    <a:pt x="704" y="6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
              <a:extLst>
                <a:ext uri="{FF2B5EF4-FFF2-40B4-BE49-F238E27FC236}">
                  <a16:creationId xmlns:a16="http://schemas.microsoft.com/office/drawing/2014/main" id="{37327A0B-3DAB-C1BC-BEA4-0D7FD3995CDC}"/>
                </a:ext>
              </a:extLst>
            </p:cNvPr>
            <p:cNvSpPr>
              <a:spLocks noEditPoints="1"/>
            </p:cNvSpPr>
            <p:nvPr/>
          </p:nvSpPr>
          <p:spPr bwMode="auto">
            <a:xfrm>
              <a:off x="2607" y="609"/>
              <a:ext cx="2462" cy="2466"/>
            </a:xfrm>
            <a:custGeom>
              <a:avLst/>
              <a:gdLst>
                <a:gd name="T0" fmla="*/ 93 w 1314"/>
                <a:gd name="T1" fmla="*/ 635 h 1315"/>
                <a:gd name="T2" fmla="*/ 0 w 1314"/>
                <a:gd name="T3" fmla="*/ 635 h 1315"/>
                <a:gd name="T4" fmla="*/ 657 w 1314"/>
                <a:gd name="T5" fmla="*/ 0 h 1315"/>
                <a:gd name="T6" fmla="*/ 1314 w 1314"/>
                <a:gd name="T7" fmla="*/ 635 h 1315"/>
                <a:gd name="T8" fmla="*/ 1221 w 1314"/>
                <a:gd name="T9" fmla="*/ 635 h 1315"/>
                <a:gd name="T10" fmla="*/ 657 w 1314"/>
                <a:gd name="T11" fmla="*/ 93 h 1315"/>
                <a:gd name="T12" fmla="*/ 93 w 1314"/>
                <a:gd name="T13" fmla="*/ 635 h 1315"/>
                <a:gd name="T14" fmla="*/ 1221 w 1314"/>
                <a:gd name="T15" fmla="*/ 679 h 1315"/>
                <a:gd name="T16" fmla="*/ 657 w 1314"/>
                <a:gd name="T17" fmla="*/ 1222 h 1315"/>
                <a:gd name="T18" fmla="*/ 93 w 1314"/>
                <a:gd name="T19" fmla="*/ 679 h 1315"/>
                <a:gd name="T20" fmla="*/ 0 w 1314"/>
                <a:gd name="T21" fmla="*/ 679 h 1315"/>
                <a:gd name="T22" fmla="*/ 657 w 1314"/>
                <a:gd name="T23" fmla="*/ 1315 h 1315"/>
                <a:gd name="T24" fmla="*/ 1314 w 1314"/>
                <a:gd name="T25" fmla="*/ 679 h 1315"/>
                <a:gd name="T26" fmla="*/ 1221 w 1314"/>
                <a:gd name="T27" fmla="*/ 679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4" h="1315">
                  <a:moveTo>
                    <a:pt x="93" y="635"/>
                  </a:moveTo>
                  <a:cubicBezTo>
                    <a:pt x="0" y="635"/>
                    <a:pt x="0" y="635"/>
                    <a:pt x="0" y="635"/>
                  </a:cubicBezTo>
                  <a:cubicBezTo>
                    <a:pt x="12" y="283"/>
                    <a:pt x="302" y="0"/>
                    <a:pt x="657" y="0"/>
                  </a:cubicBezTo>
                  <a:cubicBezTo>
                    <a:pt x="1012" y="0"/>
                    <a:pt x="1302" y="283"/>
                    <a:pt x="1314" y="635"/>
                  </a:cubicBezTo>
                  <a:cubicBezTo>
                    <a:pt x="1221" y="635"/>
                    <a:pt x="1221" y="635"/>
                    <a:pt x="1221" y="635"/>
                  </a:cubicBezTo>
                  <a:cubicBezTo>
                    <a:pt x="1209" y="334"/>
                    <a:pt x="961" y="93"/>
                    <a:pt x="657" y="93"/>
                  </a:cubicBezTo>
                  <a:cubicBezTo>
                    <a:pt x="353" y="93"/>
                    <a:pt x="105" y="334"/>
                    <a:pt x="93" y="635"/>
                  </a:cubicBezTo>
                  <a:close/>
                  <a:moveTo>
                    <a:pt x="1221" y="679"/>
                  </a:moveTo>
                  <a:cubicBezTo>
                    <a:pt x="1209" y="981"/>
                    <a:pt x="961" y="1222"/>
                    <a:pt x="657" y="1222"/>
                  </a:cubicBezTo>
                  <a:cubicBezTo>
                    <a:pt x="353" y="1222"/>
                    <a:pt x="105" y="981"/>
                    <a:pt x="93" y="679"/>
                  </a:cubicBezTo>
                  <a:cubicBezTo>
                    <a:pt x="0" y="679"/>
                    <a:pt x="0" y="679"/>
                    <a:pt x="0" y="679"/>
                  </a:cubicBezTo>
                  <a:cubicBezTo>
                    <a:pt x="12" y="1032"/>
                    <a:pt x="302" y="1315"/>
                    <a:pt x="657" y="1315"/>
                  </a:cubicBezTo>
                  <a:cubicBezTo>
                    <a:pt x="1012" y="1315"/>
                    <a:pt x="1302" y="1032"/>
                    <a:pt x="1314" y="679"/>
                  </a:cubicBezTo>
                  <a:lnTo>
                    <a:pt x="1221" y="67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bcgIcons_1on1 Meeting Gender neutral ">
            <a:extLst>
              <a:ext uri="{FF2B5EF4-FFF2-40B4-BE49-F238E27FC236}">
                <a16:creationId xmlns:a16="http://schemas.microsoft.com/office/drawing/2014/main" id="{7CE18BB2-8443-F4F8-1B54-798723EBED24}"/>
              </a:ext>
            </a:extLst>
          </p:cNvPr>
          <p:cNvGrpSpPr>
            <a:grpSpLocks noChangeAspect="1"/>
          </p:cNvGrpSpPr>
          <p:nvPr/>
        </p:nvGrpSpPr>
        <p:grpSpPr>
          <a:xfrm>
            <a:off x="5809372" y="2440419"/>
            <a:ext cx="591837" cy="591837"/>
            <a:chOff x="5273675" y="2606675"/>
            <a:chExt cx="1644650" cy="1644650"/>
          </a:xfrm>
        </p:grpSpPr>
        <p:sp>
          <p:nvSpPr>
            <p:cNvPr id="62" name="AutoShape 3">
              <a:extLst>
                <a:ext uri="{FF2B5EF4-FFF2-40B4-BE49-F238E27FC236}">
                  <a16:creationId xmlns:a16="http://schemas.microsoft.com/office/drawing/2014/main" id="{AD2374A9-BAFD-CCD5-2855-0132D85CA303}"/>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3" name="Group 62">
              <a:extLst>
                <a:ext uri="{FF2B5EF4-FFF2-40B4-BE49-F238E27FC236}">
                  <a16:creationId xmlns:a16="http://schemas.microsoft.com/office/drawing/2014/main" id="{C08567CA-059B-AA6E-48E3-281034BA35E3}"/>
                </a:ext>
              </a:extLst>
            </p:cNvPr>
            <p:cNvGrpSpPr/>
            <p:nvPr/>
          </p:nvGrpSpPr>
          <p:grpSpPr>
            <a:xfrm>
              <a:off x="5387022" y="2882899"/>
              <a:ext cx="1417956" cy="1095377"/>
              <a:chOff x="5387022" y="2882899"/>
              <a:chExt cx="1417956" cy="1095377"/>
            </a:xfrm>
          </p:grpSpPr>
          <p:sp>
            <p:nvSpPr>
              <p:cNvPr id="64" name="Freeform 14">
                <a:extLst>
                  <a:ext uri="{FF2B5EF4-FFF2-40B4-BE49-F238E27FC236}">
                    <a16:creationId xmlns:a16="http://schemas.microsoft.com/office/drawing/2014/main" id="{0A116DED-3A1C-30CF-6F8E-408A2D190931}"/>
                  </a:ext>
                </a:extLst>
              </p:cNvPr>
              <p:cNvSpPr>
                <a:spLocks/>
              </p:cNvSpPr>
              <p:nvPr/>
            </p:nvSpPr>
            <p:spPr bwMode="auto">
              <a:xfrm>
                <a:off x="5387022" y="2919413"/>
                <a:ext cx="1270953" cy="1058863"/>
              </a:xfrm>
              <a:custGeom>
                <a:avLst/>
                <a:gdLst>
                  <a:gd name="connsiteX0" fmla="*/ 903720 w 1270953"/>
                  <a:gd name="connsiteY0" fmla="*/ 565150 h 1058863"/>
                  <a:gd name="connsiteX1" fmla="*/ 904433 w 1270953"/>
                  <a:gd name="connsiteY1" fmla="*/ 565864 h 1058863"/>
                  <a:gd name="connsiteX2" fmla="*/ 933669 w 1270953"/>
                  <a:gd name="connsiteY2" fmla="*/ 598683 h 1058863"/>
                  <a:gd name="connsiteX3" fmla="*/ 928678 w 1270953"/>
                  <a:gd name="connsiteY3" fmla="*/ 644344 h 1058863"/>
                  <a:gd name="connsiteX4" fmla="*/ 891598 w 1270953"/>
                  <a:gd name="connsiteY4" fmla="*/ 702134 h 1058863"/>
                  <a:gd name="connsiteX5" fmla="*/ 873771 w 1270953"/>
                  <a:gd name="connsiteY5" fmla="*/ 727819 h 1058863"/>
                  <a:gd name="connsiteX6" fmla="*/ 922973 w 1270953"/>
                  <a:gd name="connsiteY6" fmla="*/ 738520 h 1058863"/>
                  <a:gd name="connsiteX7" fmla="*/ 935809 w 1270953"/>
                  <a:gd name="connsiteY7" fmla="*/ 742801 h 1058863"/>
                  <a:gd name="connsiteX8" fmla="*/ 940800 w 1270953"/>
                  <a:gd name="connsiteY8" fmla="*/ 755643 h 1058863"/>
                  <a:gd name="connsiteX9" fmla="*/ 945079 w 1270953"/>
                  <a:gd name="connsiteY9" fmla="*/ 887633 h 1058863"/>
                  <a:gd name="connsiteX10" fmla="*/ 1008542 w 1270953"/>
                  <a:gd name="connsiteY10" fmla="*/ 894768 h 1058863"/>
                  <a:gd name="connsiteX11" fmla="*/ 1069866 w 1270953"/>
                  <a:gd name="connsiteY11" fmla="*/ 891200 h 1058863"/>
                  <a:gd name="connsiteX12" fmla="*/ 1081989 w 1270953"/>
                  <a:gd name="connsiteY12" fmla="*/ 893341 h 1058863"/>
                  <a:gd name="connsiteX13" fmla="*/ 1089119 w 1270953"/>
                  <a:gd name="connsiteY13" fmla="*/ 906183 h 1058863"/>
                  <a:gd name="connsiteX14" fmla="*/ 1089119 w 1270953"/>
                  <a:gd name="connsiteY14" fmla="*/ 1027471 h 1058863"/>
                  <a:gd name="connsiteX15" fmla="*/ 1239578 w 1270953"/>
                  <a:gd name="connsiteY15" fmla="*/ 993225 h 1058863"/>
                  <a:gd name="connsiteX16" fmla="*/ 1239578 w 1270953"/>
                  <a:gd name="connsiteY16" fmla="*/ 939002 h 1058863"/>
                  <a:gd name="connsiteX17" fmla="*/ 1239578 w 1270953"/>
                  <a:gd name="connsiteY17" fmla="*/ 938289 h 1058863"/>
                  <a:gd name="connsiteX18" fmla="*/ 1241717 w 1270953"/>
                  <a:gd name="connsiteY18" fmla="*/ 939716 h 1058863"/>
                  <a:gd name="connsiteX19" fmla="*/ 1256692 w 1270953"/>
                  <a:gd name="connsiteY19" fmla="*/ 942569 h 1058863"/>
                  <a:gd name="connsiteX20" fmla="*/ 1270953 w 1270953"/>
                  <a:gd name="connsiteY20" fmla="*/ 940429 h 1058863"/>
                  <a:gd name="connsiteX21" fmla="*/ 1270953 w 1270953"/>
                  <a:gd name="connsiteY21" fmla="*/ 1002500 h 1058863"/>
                  <a:gd name="connsiteX22" fmla="*/ 1263109 w 1270953"/>
                  <a:gd name="connsiteY22" fmla="*/ 1016056 h 1058863"/>
                  <a:gd name="connsiteX23" fmla="*/ 1088406 w 1270953"/>
                  <a:gd name="connsiteY23" fmla="*/ 1058863 h 1058863"/>
                  <a:gd name="connsiteX24" fmla="*/ 1072719 w 1270953"/>
                  <a:gd name="connsiteY24" fmla="*/ 1058150 h 1058863"/>
                  <a:gd name="connsiteX25" fmla="*/ 1057744 w 1270953"/>
                  <a:gd name="connsiteY25" fmla="*/ 1042454 h 1058863"/>
                  <a:gd name="connsiteX26" fmla="*/ 1057744 w 1270953"/>
                  <a:gd name="connsiteY26" fmla="*/ 924020 h 1058863"/>
                  <a:gd name="connsiteX27" fmla="*/ 1009968 w 1270953"/>
                  <a:gd name="connsiteY27" fmla="*/ 926160 h 1058863"/>
                  <a:gd name="connsiteX28" fmla="*/ 922973 w 1270953"/>
                  <a:gd name="connsiteY28" fmla="*/ 909750 h 1058863"/>
                  <a:gd name="connsiteX29" fmla="*/ 906573 w 1270953"/>
                  <a:gd name="connsiteY29" fmla="*/ 819141 h 1058863"/>
                  <a:gd name="connsiteX30" fmla="*/ 907999 w 1270953"/>
                  <a:gd name="connsiteY30" fmla="*/ 770626 h 1058863"/>
                  <a:gd name="connsiteX31" fmla="*/ 843822 w 1270953"/>
                  <a:gd name="connsiteY31" fmla="*/ 739234 h 1058863"/>
                  <a:gd name="connsiteX32" fmla="*/ 869493 w 1270953"/>
                  <a:gd name="connsiteY32" fmla="*/ 680017 h 1058863"/>
                  <a:gd name="connsiteX33" fmla="*/ 899442 w 1270953"/>
                  <a:gd name="connsiteY33" fmla="*/ 632929 h 1058863"/>
                  <a:gd name="connsiteX34" fmla="*/ 903007 w 1270953"/>
                  <a:gd name="connsiteY34" fmla="*/ 589408 h 1058863"/>
                  <a:gd name="connsiteX35" fmla="*/ 903720 w 1270953"/>
                  <a:gd name="connsiteY35" fmla="*/ 565150 h 1058863"/>
                  <a:gd name="connsiteX36" fmla="*/ 275370 w 1270953"/>
                  <a:gd name="connsiteY36" fmla="*/ 357187 h 1058863"/>
                  <a:gd name="connsiteX37" fmla="*/ 298221 w 1270953"/>
                  <a:gd name="connsiteY37" fmla="*/ 357901 h 1058863"/>
                  <a:gd name="connsiteX38" fmla="*/ 514589 w 1270953"/>
                  <a:gd name="connsiteY38" fmla="*/ 483559 h 1058863"/>
                  <a:gd name="connsiteX39" fmla="*/ 514589 w 1270953"/>
                  <a:gd name="connsiteY39" fmla="*/ 488557 h 1058863"/>
                  <a:gd name="connsiteX40" fmla="*/ 507448 w 1270953"/>
                  <a:gd name="connsiteY40" fmla="*/ 517116 h 1058863"/>
                  <a:gd name="connsiteX41" fmla="*/ 489596 w 1270953"/>
                  <a:gd name="connsiteY41" fmla="*/ 546388 h 1058863"/>
                  <a:gd name="connsiteX42" fmla="*/ 483169 w 1270953"/>
                  <a:gd name="connsiteY42" fmla="*/ 555670 h 1058863"/>
                  <a:gd name="connsiteX43" fmla="*/ 333211 w 1270953"/>
                  <a:gd name="connsiteY43" fmla="*/ 671332 h 1058863"/>
                  <a:gd name="connsiteX44" fmla="*/ 331783 w 1270953"/>
                  <a:gd name="connsiteY44" fmla="*/ 671332 h 1058863"/>
                  <a:gd name="connsiteX45" fmla="*/ 329641 w 1270953"/>
                  <a:gd name="connsiteY45" fmla="*/ 664193 h 1058863"/>
                  <a:gd name="connsiteX46" fmla="*/ 359632 w 1270953"/>
                  <a:gd name="connsiteY46" fmla="*/ 634206 h 1058863"/>
                  <a:gd name="connsiteX47" fmla="*/ 210388 w 1270953"/>
                  <a:gd name="connsiteY47" fmla="*/ 699177 h 1058863"/>
                  <a:gd name="connsiteX48" fmla="*/ 145406 w 1270953"/>
                  <a:gd name="connsiteY48" fmla="*/ 816268 h 1058863"/>
                  <a:gd name="connsiteX49" fmla="*/ 163258 w 1270953"/>
                  <a:gd name="connsiteY49" fmla="*/ 911225 h 1058863"/>
                  <a:gd name="connsiteX50" fmla="*/ 161830 w 1270953"/>
                  <a:gd name="connsiteY50" fmla="*/ 911225 h 1058863"/>
                  <a:gd name="connsiteX51" fmla="*/ 28296 w 1270953"/>
                  <a:gd name="connsiteY51" fmla="*/ 499266 h 1058863"/>
                  <a:gd name="connsiteX52" fmla="*/ 275370 w 1270953"/>
                  <a:gd name="connsiteY52" fmla="*/ 357187 h 1058863"/>
                  <a:gd name="connsiteX53" fmla="*/ 745473 w 1270953"/>
                  <a:gd name="connsiteY53" fmla="*/ 0 h 1058863"/>
                  <a:gd name="connsiteX54" fmla="*/ 998793 w 1270953"/>
                  <a:gd name="connsiteY54" fmla="*/ 0 h 1058863"/>
                  <a:gd name="connsiteX55" fmla="*/ 1036003 w 1270953"/>
                  <a:gd name="connsiteY55" fmla="*/ 37211 h 1058863"/>
                  <a:gd name="connsiteX56" fmla="*/ 1036003 w 1270953"/>
                  <a:gd name="connsiteY56" fmla="*/ 197503 h 1058863"/>
                  <a:gd name="connsiteX57" fmla="*/ 998793 w 1270953"/>
                  <a:gd name="connsiteY57" fmla="*/ 234714 h 1058863"/>
                  <a:gd name="connsiteX58" fmla="*/ 935105 w 1270953"/>
                  <a:gd name="connsiteY58" fmla="*/ 234714 h 1058863"/>
                  <a:gd name="connsiteX59" fmla="*/ 935105 w 1270953"/>
                  <a:gd name="connsiteY59" fmla="*/ 320585 h 1058863"/>
                  <a:gd name="connsiteX60" fmla="*/ 926518 w 1270953"/>
                  <a:gd name="connsiteY60" fmla="*/ 327025 h 1058863"/>
                  <a:gd name="connsiteX61" fmla="*/ 914353 w 1270953"/>
                  <a:gd name="connsiteY61" fmla="*/ 320585 h 1058863"/>
                  <a:gd name="connsiteX62" fmla="*/ 834922 w 1270953"/>
                  <a:gd name="connsiteY62" fmla="*/ 234714 h 1058863"/>
                  <a:gd name="connsiteX63" fmla="*/ 745473 w 1270953"/>
                  <a:gd name="connsiteY63" fmla="*/ 234714 h 1058863"/>
                  <a:gd name="connsiteX64" fmla="*/ 708978 w 1270953"/>
                  <a:gd name="connsiteY64" fmla="*/ 197503 h 1058863"/>
                  <a:gd name="connsiteX65" fmla="*/ 708978 w 1270953"/>
                  <a:gd name="connsiteY65" fmla="*/ 196072 h 1058863"/>
                  <a:gd name="connsiteX66" fmla="*/ 708978 w 1270953"/>
                  <a:gd name="connsiteY66" fmla="*/ 37211 h 1058863"/>
                  <a:gd name="connsiteX67" fmla="*/ 729730 w 1270953"/>
                  <a:gd name="connsiteY67" fmla="*/ 3578 h 1058863"/>
                  <a:gd name="connsiteX68" fmla="*/ 734740 w 1270953"/>
                  <a:gd name="connsiteY68" fmla="*/ 1431 h 1058863"/>
                  <a:gd name="connsiteX69" fmla="*/ 745473 w 1270953"/>
                  <a:gd name="connsiteY69" fmla="*/ 0 h 105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270953" h="1058863">
                    <a:moveTo>
                      <a:pt x="903720" y="565150"/>
                    </a:moveTo>
                    <a:cubicBezTo>
                      <a:pt x="903720" y="565150"/>
                      <a:pt x="904433" y="565864"/>
                      <a:pt x="904433" y="565864"/>
                    </a:cubicBezTo>
                    <a:cubicBezTo>
                      <a:pt x="911564" y="575852"/>
                      <a:pt x="921547" y="586554"/>
                      <a:pt x="933669" y="598683"/>
                    </a:cubicBezTo>
                    <a:cubicBezTo>
                      <a:pt x="932956" y="620800"/>
                      <a:pt x="932243" y="635782"/>
                      <a:pt x="928678" y="644344"/>
                    </a:cubicBezTo>
                    <a:cubicBezTo>
                      <a:pt x="925112" y="652905"/>
                      <a:pt x="912277" y="682157"/>
                      <a:pt x="891598" y="702134"/>
                    </a:cubicBezTo>
                    <a:cubicBezTo>
                      <a:pt x="881615" y="712836"/>
                      <a:pt x="875910" y="722824"/>
                      <a:pt x="873771" y="727819"/>
                    </a:cubicBezTo>
                    <a:cubicBezTo>
                      <a:pt x="878763" y="733526"/>
                      <a:pt x="894450" y="742088"/>
                      <a:pt x="922973" y="738520"/>
                    </a:cubicBezTo>
                    <a:cubicBezTo>
                      <a:pt x="927965" y="737807"/>
                      <a:pt x="932243" y="739947"/>
                      <a:pt x="935809" y="742801"/>
                    </a:cubicBezTo>
                    <a:cubicBezTo>
                      <a:pt x="939374" y="746368"/>
                      <a:pt x="940800" y="750649"/>
                      <a:pt x="940800" y="755643"/>
                    </a:cubicBezTo>
                    <a:cubicBezTo>
                      <a:pt x="935809" y="817001"/>
                      <a:pt x="937948" y="876931"/>
                      <a:pt x="945079" y="887633"/>
                    </a:cubicBezTo>
                    <a:cubicBezTo>
                      <a:pt x="947218" y="889060"/>
                      <a:pt x="958627" y="894768"/>
                      <a:pt x="1008542" y="894768"/>
                    </a:cubicBezTo>
                    <a:cubicBezTo>
                      <a:pt x="1037778" y="894054"/>
                      <a:pt x="1064875" y="891914"/>
                      <a:pt x="1069866" y="891200"/>
                    </a:cubicBezTo>
                    <a:cubicBezTo>
                      <a:pt x="1074145" y="890487"/>
                      <a:pt x="1078423" y="891200"/>
                      <a:pt x="1081989" y="893341"/>
                    </a:cubicBezTo>
                    <a:cubicBezTo>
                      <a:pt x="1086267" y="896195"/>
                      <a:pt x="1089119" y="901189"/>
                      <a:pt x="1089119" y="906183"/>
                    </a:cubicBezTo>
                    <a:cubicBezTo>
                      <a:pt x="1089119" y="906183"/>
                      <a:pt x="1089119" y="906183"/>
                      <a:pt x="1089119" y="1027471"/>
                    </a:cubicBezTo>
                    <a:cubicBezTo>
                      <a:pt x="1118355" y="1026758"/>
                      <a:pt x="1184671" y="1023190"/>
                      <a:pt x="1239578" y="993225"/>
                    </a:cubicBezTo>
                    <a:cubicBezTo>
                      <a:pt x="1239578" y="993225"/>
                      <a:pt x="1239578" y="993225"/>
                      <a:pt x="1239578" y="939002"/>
                    </a:cubicBezTo>
                    <a:cubicBezTo>
                      <a:pt x="1239578" y="939002"/>
                      <a:pt x="1239578" y="938289"/>
                      <a:pt x="1239578" y="938289"/>
                    </a:cubicBezTo>
                    <a:cubicBezTo>
                      <a:pt x="1240291" y="939002"/>
                      <a:pt x="1241004" y="939002"/>
                      <a:pt x="1241717" y="939716"/>
                    </a:cubicBezTo>
                    <a:cubicBezTo>
                      <a:pt x="1245996" y="941856"/>
                      <a:pt x="1250987" y="942569"/>
                      <a:pt x="1256692" y="942569"/>
                    </a:cubicBezTo>
                    <a:cubicBezTo>
                      <a:pt x="1259544" y="942569"/>
                      <a:pt x="1263822" y="942569"/>
                      <a:pt x="1270953" y="940429"/>
                    </a:cubicBezTo>
                    <a:cubicBezTo>
                      <a:pt x="1270953" y="940429"/>
                      <a:pt x="1270953" y="940429"/>
                      <a:pt x="1270953" y="1002500"/>
                    </a:cubicBezTo>
                    <a:cubicBezTo>
                      <a:pt x="1270953" y="1008208"/>
                      <a:pt x="1268101" y="1013202"/>
                      <a:pt x="1263109" y="1016056"/>
                    </a:cubicBezTo>
                    <a:cubicBezTo>
                      <a:pt x="1199646" y="1054582"/>
                      <a:pt x="1121921" y="1058863"/>
                      <a:pt x="1088406" y="1058863"/>
                    </a:cubicBezTo>
                    <a:cubicBezTo>
                      <a:pt x="1079136" y="1058863"/>
                      <a:pt x="1073432" y="1058150"/>
                      <a:pt x="1072719" y="1058150"/>
                    </a:cubicBezTo>
                    <a:cubicBezTo>
                      <a:pt x="1064162" y="1057436"/>
                      <a:pt x="1057744" y="1051015"/>
                      <a:pt x="1057744" y="1042454"/>
                    </a:cubicBezTo>
                    <a:cubicBezTo>
                      <a:pt x="1057744" y="1042454"/>
                      <a:pt x="1057744" y="1042454"/>
                      <a:pt x="1057744" y="924020"/>
                    </a:cubicBezTo>
                    <a:cubicBezTo>
                      <a:pt x="1041343" y="925446"/>
                      <a:pt x="1019951" y="926160"/>
                      <a:pt x="1009968" y="926160"/>
                    </a:cubicBezTo>
                    <a:cubicBezTo>
                      <a:pt x="947218" y="926160"/>
                      <a:pt x="930817" y="917598"/>
                      <a:pt x="922973" y="909750"/>
                    </a:cubicBezTo>
                    <a:cubicBezTo>
                      <a:pt x="915129" y="901189"/>
                      <a:pt x="906573" y="884066"/>
                      <a:pt x="906573" y="819141"/>
                    </a:cubicBezTo>
                    <a:cubicBezTo>
                      <a:pt x="906573" y="800591"/>
                      <a:pt x="907286" y="783468"/>
                      <a:pt x="907999" y="770626"/>
                    </a:cubicBezTo>
                    <a:cubicBezTo>
                      <a:pt x="868067" y="769913"/>
                      <a:pt x="848814" y="750649"/>
                      <a:pt x="843822" y="739234"/>
                    </a:cubicBezTo>
                    <a:cubicBezTo>
                      <a:pt x="835978" y="720684"/>
                      <a:pt x="856657" y="693573"/>
                      <a:pt x="869493" y="680017"/>
                    </a:cubicBezTo>
                    <a:cubicBezTo>
                      <a:pt x="882328" y="667175"/>
                      <a:pt x="893737" y="647198"/>
                      <a:pt x="899442" y="632929"/>
                    </a:cubicBezTo>
                    <a:cubicBezTo>
                      <a:pt x="901581" y="627221"/>
                      <a:pt x="902294" y="603677"/>
                      <a:pt x="903007" y="589408"/>
                    </a:cubicBezTo>
                    <a:cubicBezTo>
                      <a:pt x="903007" y="580846"/>
                      <a:pt x="903007" y="572285"/>
                      <a:pt x="903720" y="565150"/>
                    </a:cubicBezTo>
                    <a:close/>
                    <a:moveTo>
                      <a:pt x="275370" y="357187"/>
                    </a:moveTo>
                    <a:cubicBezTo>
                      <a:pt x="283225" y="357187"/>
                      <a:pt x="290366" y="357901"/>
                      <a:pt x="298221" y="357901"/>
                    </a:cubicBezTo>
                    <a:cubicBezTo>
                      <a:pt x="458176" y="369325"/>
                      <a:pt x="515303" y="446433"/>
                      <a:pt x="514589" y="483559"/>
                    </a:cubicBezTo>
                    <a:cubicBezTo>
                      <a:pt x="514589" y="483559"/>
                      <a:pt x="514589" y="483559"/>
                      <a:pt x="514589" y="488557"/>
                    </a:cubicBezTo>
                    <a:cubicBezTo>
                      <a:pt x="513875" y="498552"/>
                      <a:pt x="511733" y="507834"/>
                      <a:pt x="507448" y="517116"/>
                    </a:cubicBezTo>
                    <a:cubicBezTo>
                      <a:pt x="503164" y="527111"/>
                      <a:pt x="497451" y="537107"/>
                      <a:pt x="489596" y="546388"/>
                    </a:cubicBezTo>
                    <a:cubicBezTo>
                      <a:pt x="487454" y="549244"/>
                      <a:pt x="485312" y="552100"/>
                      <a:pt x="483169" y="555670"/>
                    </a:cubicBezTo>
                    <a:cubicBezTo>
                      <a:pt x="452464" y="590654"/>
                      <a:pt x="376770" y="647772"/>
                      <a:pt x="333211" y="671332"/>
                    </a:cubicBezTo>
                    <a:cubicBezTo>
                      <a:pt x="333211" y="671332"/>
                      <a:pt x="332497" y="671332"/>
                      <a:pt x="331783" y="671332"/>
                    </a:cubicBezTo>
                    <a:cubicBezTo>
                      <a:pt x="328212" y="671332"/>
                      <a:pt x="326784" y="667049"/>
                      <a:pt x="329641" y="664193"/>
                    </a:cubicBezTo>
                    <a:cubicBezTo>
                      <a:pt x="343922" y="652769"/>
                      <a:pt x="353205" y="642774"/>
                      <a:pt x="359632" y="634206"/>
                    </a:cubicBezTo>
                    <a:cubicBezTo>
                      <a:pt x="300363" y="659195"/>
                      <a:pt x="243950" y="684898"/>
                      <a:pt x="210388" y="699177"/>
                    </a:cubicBezTo>
                    <a:cubicBezTo>
                      <a:pt x="166829" y="719168"/>
                      <a:pt x="139693" y="766290"/>
                      <a:pt x="145406" y="816268"/>
                    </a:cubicBezTo>
                    <a:cubicBezTo>
                      <a:pt x="151119" y="865531"/>
                      <a:pt x="178254" y="904085"/>
                      <a:pt x="163258" y="911225"/>
                    </a:cubicBezTo>
                    <a:cubicBezTo>
                      <a:pt x="163258" y="911225"/>
                      <a:pt x="162544" y="911225"/>
                      <a:pt x="161830" y="911225"/>
                    </a:cubicBezTo>
                    <a:cubicBezTo>
                      <a:pt x="136837" y="911225"/>
                      <a:pt x="-75247" y="708459"/>
                      <a:pt x="28296" y="499266"/>
                    </a:cubicBezTo>
                    <a:cubicBezTo>
                      <a:pt x="64000" y="427156"/>
                      <a:pt x="147548" y="357187"/>
                      <a:pt x="275370" y="357187"/>
                    </a:cubicBezTo>
                    <a:close/>
                    <a:moveTo>
                      <a:pt x="745473" y="0"/>
                    </a:moveTo>
                    <a:cubicBezTo>
                      <a:pt x="745473" y="0"/>
                      <a:pt x="745473" y="0"/>
                      <a:pt x="998793" y="0"/>
                    </a:cubicBezTo>
                    <a:cubicBezTo>
                      <a:pt x="1019545" y="0"/>
                      <a:pt x="1036003" y="16458"/>
                      <a:pt x="1036003" y="37211"/>
                    </a:cubicBezTo>
                    <a:cubicBezTo>
                      <a:pt x="1036003" y="37211"/>
                      <a:pt x="1036003" y="37211"/>
                      <a:pt x="1036003" y="197503"/>
                    </a:cubicBezTo>
                    <a:cubicBezTo>
                      <a:pt x="1036003" y="218255"/>
                      <a:pt x="1019545" y="234714"/>
                      <a:pt x="998793" y="234714"/>
                    </a:cubicBezTo>
                    <a:cubicBezTo>
                      <a:pt x="998793" y="234714"/>
                      <a:pt x="998793" y="234714"/>
                      <a:pt x="935105" y="234714"/>
                    </a:cubicBezTo>
                    <a:cubicBezTo>
                      <a:pt x="935105" y="234714"/>
                      <a:pt x="935105" y="234714"/>
                      <a:pt x="935105" y="320585"/>
                    </a:cubicBezTo>
                    <a:cubicBezTo>
                      <a:pt x="935105" y="320585"/>
                      <a:pt x="932958" y="327025"/>
                      <a:pt x="926518" y="327025"/>
                    </a:cubicBezTo>
                    <a:cubicBezTo>
                      <a:pt x="923655" y="327025"/>
                      <a:pt x="919362" y="325594"/>
                      <a:pt x="914353" y="320585"/>
                    </a:cubicBezTo>
                    <a:cubicBezTo>
                      <a:pt x="903619" y="309135"/>
                      <a:pt x="867124" y="266915"/>
                      <a:pt x="834922" y="234714"/>
                    </a:cubicBezTo>
                    <a:cubicBezTo>
                      <a:pt x="834922" y="234714"/>
                      <a:pt x="834922" y="234714"/>
                      <a:pt x="745473" y="234714"/>
                    </a:cubicBezTo>
                    <a:cubicBezTo>
                      <a:pt x="724721" y="234714"/>
                      <a:pt x="708978" y="218255"/>
                      <a:pt x="708978" y="197503"/>
                    </a:cubicBezTo>
                    <a:cubicBezTo>
                      <a:pt x="708978" y="197503"/>
                      <a:pt x="708978" y="197503"/>
                      <a:pt x="708978" y="196072"/>
                    </a:cubicBezTo>
                    <a:cubicBezTo>
                      <a:pt x="708978" y="190347"/>
                      <a:pt x="708978" y="163155"/>
                      <a:pt x="708978" y="37211"/>
                    </a:cubicBezTo>
                    <a:cubicBezTo>
                      <a:pt x="708978" y="21468"/>
                      <a:pt x="717565" y="9303"/>
                      <a:pt x="729730" y="3578"/>
                    </a:cubicBezTo>
                    <a:cubicBezTo>
                      <a:pt x="731877" y="2862"/>
                      <a:pt x="733308" y="2147"/>
                      <a:pt x="734740" y="1431"/>
                    </a:cubicBezTo>
                    <a:cubicBezTo>
                      <a:pt x="738317" y="715"/>
                      <a:pt x="741895" y="0"/>
                      <a:pt x="745473"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65" name="Freeform 15">
                <a:extLst>
                  <a:ext uri="{FF2B5EF4-FFF2-40B4-BE49-F238E27FC236}">
                    <a16:creationId xmlns:a16="http://schemas.microsoft.com/office/drawing/2014/main" id="{6216ABCA-2063-E2A0-694D-6316A4533E52}"/>
                  </a:ext>
                </a:extLst>
              </p:cNvPr>
              <p:cNvSpPr>
                <a:spLocks/>
              </p:cNvSpPr>
              <p:nvPr/>
            </p:nvSpPr>
            <p:spPr bwMode="auto">
              <a:xfrm>
                <a:off x="5534025" y="2882899"/>
                <a:ext cx="1270953" cy="1095376"/>
              </a:xfrm>
              <a:custGeom>
                <a:avLst/>
                <a:gdLst>
                  <a:gd name="connsiteX0" fmla="*/ 367233 w 1270953"/>
                  <a:gd name="connsiteY0" fmla="*/ 601663 h 1095376"/>
                  <a:gd name="connsiteX1" fmla="*/ 367946 w 1270953"/>
                  <a:gd name="connsiteY1" fmla="*/ 625921 h 1095376"/>
                  <a:gd name="connsiteX2" fmla="*/ 371512 w 1270953"/>
                  <a:gd name="connsiteY2" fmla="*/ 669442 h 1095376"/>
                  <a:gd name="connsiteX3" fmla="*/ 401461 w 1270953"/>
                  <a:gd name="connsiteY3" fmla="*/ 716530 h 1095376"/>
                  <a:gd name="connsiteX4" fmla="*/ 427131 w 1270953"/>
                  <a:gd name="connsiteY4" fmla="*/ 775747 h 1095376"/>
                  <a:gd name="connsiteX5" fmla="*/ 362955 w 1270953"/>
                  <a:gd name="connsiteY5" fmla="*/ 807139 h 1095376"/>
                  <a:gd name="connsiteX6" fmla="*/ 364381 w 1270953"/>
                  <a:gd name="connsiteY6" fmla="*/ 855654 h 1095376"/>
                  <a:gd name="connsiteX7" fmla="*/ 347980 w 1270953"/>
                  <a:gd name="connsiteY7" fmla="*/ 946263 h 1095376"/>
                  <a:gd name="connsiteX8" fmla="*/ 260985 w 1270953"/>
                  <a:gd name="connsiteY8" fmla="*/ 962673 h 1095376"/>
                  <a:gd name="connsiteX9" fmla="*/ 213209 w 1270953"/>
                  <a:gd name="connsiteY9" fmla="*/ 960533 h 1095376"/>
                  <a:gd name="connsiteX10" fmla="*/ 213209 w 1270953"/>
                  <a:gd name="connsiteY10" fmla="*/ 1078967 h 1095376"/>
                  <a:gd name="connsiteX11" fmla="*/ 198235 w 1270953"/>
                  <a:gd name="connsiteY11" fmla="*/ 1094663 h 1095376"/>
                  <a:gd name="connsiteX12" fmla="*/ 182547 w 1270953"/>
                  <a:gd name="connsiteY12" fmla="*/ 1095376 h 1095376"/>
                  <a:gd name="connsiteX13" fmla="*/ 7844 w 1270953"/>
                  <a:gd name="connsiteY13" fmla="*/ 1052569 h 1095376"/>
                  <a:gd name="connsiteX14" fmla="*/ 0 w 1270953"/>
                  <a:gd name="connsiteY14" fmla="*/ 1039013 h 1095376"/>
                  <a:gd name="connsiteX15" fmla="*/ 0 w 1270953"/>
                  <a:gd name="connsiteY15" fmla="*/ 976942 h 1095376"/>
                  <a:gd name="connsiteX16" fmla="*/ 14262 w 1270953"/>
                  <a:gd name="connsiteY16" fmla="*/ 979082 h 1095376"/>
                  <a:gd name="connsiteX17" fmla="*/ 29236 w 1270953"/>
                  <a:gd name="connsiteY17" fmla="*/ 976229 h 1095376"/>
                  <a:gd name="connsiteX18" fmla="*/ 31375 w 1270953"/>
                  <a:gd name="connsiteY18" fmla="*/ 974802 h 1095376"/>
                  <a:gd name="connsiteX19" fmla="*/ 31375 w 1270953"/>
                  <a:gd name="connsiteY19" fmla="*/ 975515 h 1095376"/>
                  <a:gd name="connsiteX20" fmla="*/ 31375 w 1270953"/>
                  <a:gd name="connsiteY20" fmla="*/ 1029738 h 1095376"/>
                  <a:gd name="connsiteX21" fmla="*/ 181834 w 1270953"/>
                  <a:gd name="connsiteY21" fmla="*/ 1063984 h 1095376"/>
                  <a:gd name="connsiteX22" fmla="*/ 181834 w 1270953"/>
                  <a:gd name="connsiteY22" fmla="*/ 942696 h 1095376"/>
                  <a:gd name="connsiteX23" fmla="*/ 188965 w 1270953"/>
                  <a:gd name="connsiteY23" fmla="*/ 929854 h 1095376"/>
                  <a:gd name="connsiteX24" fmla="*/ 201087 w 1270953"/>
                  <a:gd name="connsiteY24" fmla="*/ 927713 h 1095376"/>
                  <a:gd name="connsiteX25" fmla="*/ 262411 w 1270953"/>
                  <a:gd name="connsiteY25" fmla="*/ 931281 h 1095376"/>
                  <a:gd name="connsiteX26" fmla="*/ 325875 w 1270953"/>
                  <a:gd name="connsiteY26" fmla="*/ 924146 h 1095376"/>
                  <a:gd name="connsiteX27" fmla="*/ 330153 w 1270953"/>
                  <a:gd name="connsiteY27" fmla="*/ 792156 h 1095376"/>
                  <a:gd name="connsiteX28" fmla="*/ 335145 w 1270953"/>
                  <a:gd name="connsiteY28" fmla="*/ 779314 h 1095376"/>
                  <a:gd name="connsiteX29" fmla="*/ 347980 w 1270953"/>
                  <a:gd name="connsiteY29" fmla="*/ 775033 h 1095376"/>
                  <a:gd name="connsiteX30" fmla="*/ 397182 w 1270953"/>
                  <a:gd name="connsiteY30" fmla="*/ 764332 h 1095376"/>
                  <a:gd name="connsiteX31" fmla="*/ 379355 w 1270953"/>
                  <a:gd name="connsiteY31" fmla="*/ 738647 h 1095376"/>
                  <a:gd name="connsiteX32" fmla="*/ 342276 w 1270953"/>
                  <a:gd name="connsiteY32" fmla="*/ 680857 h 1095376"/>
                  <a:gd name="connsiteX33" fmla="*/ 337284 w 1270953"/>
                  <a:gd name="connsiteY33" fmla="*/ 635196 h 1095376"/>
                  <a:gd name="connsiteX34" fmla="*/ 366520 w 1270953"/>
                  <a:gd name="connsiteY34" fmla="*/ 602377 h 1095376"/>
                  <a:gd name="connsiteX35" fmla="*/ 367233 w 1270953"/>
                  <a:gd name="connsiteY35" fmla="*/ 601663 h 1095376"/>
                  <a:gd name="connsiteX36" fmla="*/ 995583 w 1270953"/>
                  <a:gd name="connsiteY36" fmla="*/ 393700 h 1095376"/>
                  <a:gd name="connsiteX37" fmla="*/ 1242658 w 1270953"/>
                  <a:gd name="connsiteY37" fmla="*/ 535779 h 1095376"/>
                  <a:gd name="connsiteX38" fmla="*/ 1109123 w 1270953"/>
                  <a:gd name="connsiteY38" fmla="*/ 947738 h 1095376"/>
                  <a:gd name="connsiteX39" fmla="*/ 1107695 w 1270953"/>
                  <a:gd name="connsiteY39" fmla="*/ 947738 h 1095376"/>
                  <a:gd name="connsiteX40" fmla="*/ 1125547 w 1270953"/>
                  <a:gd name="connsiteY40" fmla="*/ 852781 h 1095376"/>
                  <a:gd name="connsiteX41" fmla="*/ 1060565 w 1270953"/>
                  <a:gd name="connsiteY41" fmla="*/ 735690 h 1095376"/>
                  <a:gd name="connsiteX42" fmla="*/ 911321 w 1270953"/>
                  <a:gd name="connsiteY42" fmla="*/ 670719 h 1095376"/>
                  <a:gd name="connsiteX43" fmla="*/ 941313 w 1270953"/>
                  <a:gd name="connsiteY43" fmla="*/ 700706 h 1095376"/>
                  <a:gd name="connsiteX44" fmla="*/ 939171 w 1270953"/>
                  <a:gd name="connsiteY44" fmla="*/ 707845 h 1095376"/>
                  <a:gd name="connsiteX45" fmla="*/ 937742 w 1270953"/>
                  <a:gd name="connsiteY45" fmla="*/ 707845 h 1095376"/>
                  <a:gd name="connsiteX46" fmla="*/ 787784 w 1270953"/>
                  <a:gd name="connsiteY46" fmla="*/ 592183 h 1095376"/>
                  <a:gd name="connsiteX47" fmla="*/ 781357 w 1270953"/>
                  <a:gd name="connsiteY47" fmla="*/ 582901 h 1095376"/>
                  <a:gd name="connsiteX48" fmla="*/ 763505 w 1270953"/>
                  <a:gd name="connsiteY48" fmla="*/ 553628 h 1095376"/>
                  <a:gd name="connsiteX49" fmla="*/ 756364 w 1270953"/>
                  <a:gd name="connsiteY49" fmla="*/ 525070 h 1095376"/>
                  <a:gd name="connsiteX50" fmla="*/ 756364 w 1270953"/>
                  <a:gd name="connsiteY50" fmla="*/ 520072 h 1095376"/>
                  <a:gd name="connsiteX51" fmla="*/ 972733 w 1270953"/>
                  <a:gd name="connsiteY51" fmla="*/ 394414 h 1095376"/>
                  <a:gd name="connsiteX52" fmla="*/ 995583 w 1270953"/>
                  <a:gd name="connsiteY52" fmla="*/ 393700 h 1095376"/>
                  <a:gd name="connsiteX53" fmla="*/ 299002 w 1270953"/>
                  <a:gd name="connsiteY53" fmla="*/ 0 h 1095376"/>
                  <a:gd name="connsiteX54" fmla="*/ 551317 w 1270953"/>
                  <a:gd name="connsiteY54" fmla="*/ 0 h 1095376"/>
                  <a:gd name="connsiteX55" fmla="*/ 566997 w 1270953"/>
                  <a:gd name="connsiteY55" fmla="*/ 3578 h 1095376"/>
                  <a:gd name="connsiteX56" fmla="*/ 576263 w 1270953"/>
                  <a:gd name="connsiteY56" fmla="*/ 9303 h 1095376"/>
                  <a:gd name="connsiteX57" fmla="*/ 570561 w 1270953"/>
                  <a:gd name="connsiteY57" fmla="*/ 11449 h 1095376"/>
                  <a:gd name="connsiteX58" fmla="*/ 530647 w 1270953"/>
                  <a:gd name="connsiteY58" fmla="*/ 74421 h 1095376"/>
                  <a:gd name="connsiteX59" fmla="*/ 530647 w 1270953"/>
                  <a:gd name="connsiteY59" fmla="*/ 234714 h 1095376"/>
                  <a:gd name="connsiteX60" fmla="*/ 462222 w 1270953"/>
                  <a:gd name="connsiteY60" fmla="*/ 234714 h 1095376"/>
                  <a:gd name="connsiteX61" fmla="*/ 383107 w 1270953"/>
                  <a:gd name="connsiteY61" fmla="*/ 319869 h 1095376"/>
                  <a:gd name="connsiteX62" fmla="*/ 370990 w 1270953"/>
                  <a:gd name="connsiteY62" fmla="*/ 327025 h 1095376"/>
                  <a:gd name="connsiteX63" fmla="*/ 362437 w 1270953"/>
                  <a:gd name="connsiteY63" fmla="*/ 319869 h 1095376"/>
                  <a:gd name="connsiteX64" fmla="*/ 362437 w 1270953"/>
                  <a:gd name="connsiteY64" fmla="*/ 234714 h 1095376"/>
                  <a:gd name="connsiteX65" fmla="*/ 299002 w 1270953"/>
                  <a:gd name="connsiteY65" fmla="*/ 234714 h 1095376"/>
                  <a:gd name="connsiteX66" fmla="*/ 261938 w 1270953"/>
                  <a:gd name="connsiteY66" fmla="*/ 197503 h 1095376"/>
                  <a:gd name="connsiteX67" fmla="*/ 261938 w 1270953"/>
                  <a:gd name="connsiteY67" fmla="*/ 37211 h 1095376"/>
                  <a:gd name="connsiteX68" fmla="*/ 299002 w 1270953"/>
                  <a:gd name="connsiteY68" fmla="*/ 0 h 1095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270953" h="1095376">
                    <a:moveTo>
                      <a:pt x="367233" y="601663"/>
                    </a:moveTo>
                    <a:cubicBezTo>
                      <a:pt x="367946" y="608798"/>
                      <a:pt x="367946" y="617359"/>
                      <a:pt x="367946" y="625921"/>
                    </a:cubicBezTo>
                    <a:cubicBezTo>
                      <a:pt x="368659" y="640190"/>
                      <a:pt x="369372" y="663734"/>
                      <a:pt x="371512" y="669442"/>
                    </a:cubicBezTo>
                    <a:cubicBezTo>
                      <a:pt x="377216" y="683711"/>
                      <a:pt x="388625" y="703688"/>
                      <a:pt x="401461" y="716530"/>
                    </a:cubicBezTo>
                    <a:cubicBezTo>
                      <a:pt x="414296" y="730086"/>
                      <a:pt x="434975" y="757197"/>
                      <a:pt x="427131" y="775747"/>
                    </a:cubicBezTo>
                    <a:cubicBezTo>
                      <a:pt x="422140" y="787162"/>
                      <a:pt x="402887" y="806426"/>
                      <a:pt x="362955" y="807139"/>
                    </a:cubicBezTo>
                    <a:cubicBezTo>
                      <a:pt x="363668" y="819981"/>
                      <a:pt x="364381" y="837104"/>
                      <a:pt x="364381" y="855654"/>
                    </a:cubicBezTo>
                    <a:cubicBezTo>
                      <a:pt x="364381" y="920579"/>
                      <a:pt x="355824" y="937702"/>
                      <a:pt x="347980" y="946263"/>
                    </a:cubicBezTo>
                    <a:cubicBezTo>
                      <a:pt x="340136" y="954111"/>
                      <a:pt x="323736" y="963386"/>
                      <a:pt x="260985" y="962673"/>
                    </a:cubicBezTo>
                    <a:cubicBezTo>
                      <a:pt x="251002" y="962673"/>
                      <a:pt x="229610" y="961959"/>
                      <a:pt x="213209" y="960533"/>
                    </a:cubicBezTo>
                    <a:cubicBezTo>
                      <a:pt x="213209" y="960533"/>
                      <a:pt x="213209" y="960533"/>
                      <a:pt x="213209" y="1078967"/>
                    </a:cubicBezTo>
                    <a:cubicBezTo>
                      <a:pt x="213209" y="1087528"/>
                      <a:pt x="206792" y="1093949"/>
                      <a:pt x="198235" y="1094663"/>
                    </a:cubicBezTo>
                    <a:cubicBezTo>
                      <a:pt x="197522" y="1094663"/>
                      <a:pt x="191817" y="1095376"/>
                      <a:pt x="182547" y="1095376"/>
                    </a:cubicBezTo>
                    <a:cubicBezTo>
                      <a:pt x="149033" y="1095376"/>
                      <a:pt x="71308" y="1091095"/>
                      <a:pt x="7844" y="1052569"/>
                    </a:cubicBezTo>
                    <a:cubicBezTo>
                      <a:pt x="2853" y="1049715"/>
                      <a:pt x="0" y="1044721"/>
                      <a:pt x="0" y="1039013"/>
                    </a:cubicBezTo>
                    <a:cubicBezTo>
                      <a:pt x="0" y="1039013"/>
                      <a:pt x="0" y="1039013"/>
                      <a:pt x="0" y="976942"/>
                    </a:cubicBezTo>
                    <a:cubicBezTo>
                      <a:pt x="7131" y="979082"/>
                      <a:pt x="11409" y="979082"/>
                      <a:pt x="14262" y="979082"/>
                    </a:cubicBezTo>
                    <a:cubicBezTo>
                      <a:pt x="19966" y="979082"/>
                      <a:pt x="24958" y="978369"/>
                      <a:pt x="29236" y="976229"/>
                    </a:cubicBezTo>
                    <a:cubicBezTo>
                      <a:pt x="29949" y="975515"/>
                      <a:pt x="30662" y="975515"/>
                      <a:pt x="31375" y="974802"/>
                    </a:cubicBezTo>
                    <a:cubicBezTo>
                      <a:pt x="31375" y="974802"/>
                      <a:pt x="31375" y="975515"/>
                      <a:pt x="31375" y="975515"/>
                    </a:cubicBezTo>
                    <a:cubicBezTo>
                      <a:pt x="31375" y="975515"/>
                      <a:pt x="31375" y="975515"/>
                      <a:pt x="31375" y="1029738"/>
                    </a:cubicBezTo>
                    <a:cubicBezTo>
                      <a:pt x="86282" y="1059703"/>
                      <a:pt x="152598" y="1063984"/>
                      <a:pt x="181834" y="1063984"/>
                    </a:cubicBezTo>
                    <a:cubicBezTo>
                      <a:pt x="181834" y="1063984"/>
                      <a:pt x="181834" y="1063984"/>
                      <a:pt x="181834" y="942696"/>
                    </a:cubicBezTo>
                    <a:cubicBezTo>
                      <a:pt x="181834" y="937702"/>
                      <a:pt x="184686" y="932708"/>
                      <a:pt x="188965" y="929854"/>
                    </a:cubicBezTo>
                    <a:cubicBezTo>
                      <a:pt x="192530" y="927713"/>
                      <a:pt x="196809" y="927000"/>
                      <a:pt x="201087" y="927713"/>
                    </a:cubicBezTo>
                    <a:cubicBezTo>
                      <a:pt x="206079" y="928427"/>
                      <a:pt x="233175" y="930567"/>
                      <a:pt x="262411" y="931281"/>
                    </a:cubicBezTo>
                    <a:cubicBezTo>
                      <a:pt x="312327" y="931281"/>
                      <a:pt x="323736" y="925573"/>
                      <a:pt x="325875" y="924146"/>
                    </a:cubicBezTo>
                    <a:cubicBezTo>
                      <a:pt x="333719" y="912731"/>
                      <a:pt x="334432" y="846379"/>
                      <a:pt x="330153" y="792156"/>
                    </a:cubicBezTo>
                    <a:cubicBezTo>
                      <a:pt x="330153" y="787162"/>
                      <a:pt x="331580" y="782881"/>
                      <a:pt x="335145" y="779314"/>
                    </a:cubicBezTo>
                    <a:cubicBezTo>
                      <a:pt x="338710" y="776460"/>
                      <a:pt x="342989" y="774320"/>
                      <a:pt x="347980" y="775033"/>
                    </a:cubicBezTo>
                    <a:cubicBezTo>
                      <a:pt x="376503" y="778601"/>
                      <a:pt x="392191" y="770039"/>
                      <a:pt x="397182" y="764332"/>
                    </a:cubicBezTo>
                    <a:cubicBezTo>
                      <a:pt x="395043" y="759337"/>
                      <a:pt x="389339" y="749349"/>
                      <a:pt x="379355" y="738647"/>
                    </a:cubicBezTo>
                    <a:cubicBezTo>
                      <a:pt x="358676" y="718670"/>
                      <a:pt x="345841" y="689418"/>
                      <a:pt x="342276" y="680857"/>
                    </a:cubicBezTo>
                    <a:cubicBezTo>
                      <a:pt x="338710" y="672295"/>
                      <a:pt x="337997" y="657313"/>
                      <a:pt x="337284" y="635196"/>
                    </a:cubicBezTo>
                    <a:cubicBezTo>
                      <a:pt x="349406" y="623067"/>
                      <a:pt x="359389" y="612365"/>
                      <a:pt x="366520" y="602377"/>
                    </a:cubicBezTo>
                    <a:cubicBezTo>
                      <a:pt x="366520" y="602377"/>
                      <a:pt x="367233" y="601663"/>
                      <a:pt x="367233" y="601663"/>
                    </a:cubicBezTo>
                    <a:close/>
                    <a:moveTo>
                      <a:pt x="995583" y="393700"/>
                    </a:moveTo>
                    <a:cubicBezTo>
                      <a:pt x="1123405" y="393700"/>
                      <a:pt x="1206953" y="463669"/>
                      <a:pt x="1242658" y="535779"/>
                    </a:cubicBezTo>
                    <a:cubicBezTo>
                      <a:pt x="1346200" y="744972"/>
                      <a:pt x="1134116" y="947738"/>
                      <a:pt x="1109123" y="947738"/>
                    </a:cubicBezTo>
                    <a:cubicBezTo>
                      <a:pt x="1108409" y="947738"/>
                      <a:pt x="1107695" y="947738"/>
                      <a:pt x="1107695" y="947738"/>
                    </a:cubicBezTo>
                    <a:cubicBezTo>
                      <a:pt x="1092699" y="940598"/>
                      <a:pt x="1119835" y="902044"/>
                      <a:pt x="1125547" y="852781"/>
                    </a:cubicBezTo>
                    <a:cubicBezTo>
                      <a:pt x="1131260" y="802803"/>
                      <a:pt x="1104125" y="755681"/>
                      <a:pt x="1060565" y="735690"/>
                    </a:cubicBezTo>
                    <a:cubicBezTo>
                      <a:pt x="1027003" y="721411"/>
                      <a:pt x="970590" y="695708"/>
                      <a:pt x="911321" y="670719"/>
                    </a:cubicBezTo>
                    <a:cubicBezTo>
                      <a:pt x="917748" y="679287"/>
                      <a:pt x="927031" y="689282"/>
                      <a:pt x="941313" y="700706"/>
                    </a:cubicBezTo>
                    <a:cubicBezTo>
                      <a:pt x="944169" y="703562"/>
                      <a:pt x="942741" y="707845"/>
                      <a:pt x="939171" y="707845"/>
                    </a:cubicBezTo>
                    <a:cubicBezTo>
                      <a:pt x="938457" y="707845"/>
                      <a:pt x="937742" y="707845"/>
                      <a:pt x="937742" y="707845"/>
                    </a:cubicBezTo>
                    <a:cubicBezTo>
                      <a:pt x="894183" y="684285"/>
                      <a:pt x="818490" y="627167"/>
                      <a:pt x="787784" y="592183"/>
                    </a:cubicBezTo>
                    <a:cubicBezTo>
                      <a:pt x="785642" y="588613"/>
                      <a:pt x="783500" y="585757"/>
                      <a:pt x="781357" y="582901"/>
                    </a:cubicBezTo>
                    <a:cubicBezTo>
                      <a:pt x="773502" y="573619"/>
                      <a:pt x="767790" y="563624"/>
                      <a:pt x="763505" y="553628"/>
                    </a:cubicBezTo>
                    <a:cubicBezTo>
                      <a:pt x="759221" y="544347"/>
                      <a:pt x="757078" y="535065"/>
                      <a:pt x="756364" y="525070"/>
                    </a:cubicBezTo>
                    <a:cubicBezTo>
                      <a:pt x="756364" y="525070"/>
                      <a:pt x="756364" y="525070"/>
                      <a:pt x="756364" y="520072"/>
                    </a:cubicBezTo>
                    <a:cubicBezTo>
                      <a:pt x="755650" y="482946"/>
                      <a:pt x="812777" y="405837"/>
                      <a:pt x="972733" y="394414"/>
                    </a:cubicBezTo>
                    <a:cubicBezTo>
                      <a:pt x="980588" y="394414"/>
                      <a:pt x="987729" y="393700"/>
                      <a:pt x="995583" y="393700"/>
                    </a:cubicBezTo>
                    <a:close/>
                    <a:moveTo>
                      <a:pt x="299002" y="0"/>
                    </a:moveTo>
                    <a:cubicBezTo>
                      <a:pt x="551317" y="0"/>
                      <a:pt x="551317" y="0"/>
                      <a:pt x="551317" y="0"/>
                    </a:cubicBezTo>
                    <a:cubicBezTo>
                      <a:pt x="557019" y="0"/>
                      <a:pt x="562008" y="1431"/>
                      <a:pt x="566997" y="3578"/>
                    </a:cubicBezTo>
                    <a:cubicBezTo>
                      <a:pt x="569848" y="5009"/>
                      <a:pt x="573412" y="7156"/>
                      <a:pt x="576263" y="9303"/>
                    </a:cubicBezTo>
                    <a:cubicBezTo>
                      <a:pt x="574125" y="10018"/>
                      <a:pt x="571987" y="10734"/>
                      <a:pt x="570561" y="11449"/>
                    </a:cubicBezTo>
                    <a:cubicBezTo>
                      <a:pt x="545615" y="22183"/>
                      <a:pt x="530647" y="46513"/>
                      <a:pt x="530647" y="74421"/>
                    </a:cubicBezTo>
                    <a:cubicBezTo>
                      <a:pt x="530647" y="74421"/>
                      <a:pt x="530647" y="74421"/>
                      <a:pt x="530647" y="234714"/>
                    </a:cubicBezTo>
                    <a:cubicBezTo>
                      <a:pt x="462222" y="234714"/>
                      <a:pt x="462222" y="234714"/>
                      <a:pt x="462222" y="234714"/>
                    </a:cubicBezTo>
                    <a:cubicBezTo>
                      <a:pt x="430148" y="266915"/>
                      <a:pt x="393798" y="309135"/>
                      <a:pt x="383107" y="319869"/>
                    </a:cubicBezTo>
                    <a:cubicBezTo>
                      <a:pt x="378117" y="324878"/>
                      <a:pt x="373841" y="327025"/>
                      <a:pt x="370990" y="327025"/>
                    </a:cubicBezTo>
                    <a:cubicBezTo>
                      <a:pt x="364575" y="327025"/>
                      <a:pt x="362437" y="319869"/>
                      <a:pt x="362437" y="319869"/>
                    </a:cubicBezTo>
                    <a:cubicBezTo>
                      <a:pt x="362437" y="234714"/>
                      <a:pt x="362437" y="234714"/>
                      <a:pt x="362437" y="234714"/>
                    </a:cubicBezTo>
                    <a:cubicBezTo>
                      <a:pt x="299002" y="234714"/>
                      <a:pt x="299002" y="234714"/>
                      <a:pt x="299002" y="234714"/>
                    </a:cubicBezTo>
                    <a:cubicBezTo>
                      <a:pt x="278332" y="234714"/>
                      <a:pt x="261938" y="218255"/>
                      <a:pt x="261938" y="197503"/>
                    </a:cubicBezTo>
                    <a:cubicBezTo>
                      <a:pt x="261938" y="37211"/>
                      <a:pt x="261938" y="37211"/>
                      <a:pt x="261938" y="37211"/>
                    </a:cubicBezTo>
                    <a:cubicBezTo>
                      <a:pt x="261938" y="16458"/>
                      <a:pt x="278332" y="0"/>
                      <a:pt x="29900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71" name="bcgIcons_Arrows Change 2 ">
            <a:extLst>
              <a:ext uri="{FF2B5EF4-FFF2-40B4-BE49-F238E27FC236}">
                <a16:creationId xmlns:a16="http://schemas.microsoft.com/office/drawing/2014/main" id="{9DF3DF1A-2364-73E2-68E3-78CAF99BAC99}"/>
              </a:ext>
            </a:extLst>
          </p:cNvPr>
          <p:cNvGrpSpPr>
            <a:grpSpLocks noChangeAspect="1"/>
          </p:cNvGrpSpPr>
          <p:nvPr/>
        </p:nvGrpSpPr>
        <p:grpSpPr>
          <a:xfrm>
            <a:off x="5809373" y="3811671"/>
            <a:ext cx="591837" cy="591837"/>
            <a:chOff x="6299993" y="2600325"/>
            <a:chExt cx="1657350" cy="1657350"/>
          </a:xfrm>
        </p:grpSpPr>
        <p:sp>
          <p:nvSpPr>
            <p:cNvPr id="72" name="AutoShape 9">
              <a:extLst>
                <a:ext uri="{FF2B5EF4-FFF2-40B4-BE49-F238E27FC236}">
                  <a16:creationId xmlns:a16="http://schemas.microsoft.com/office/drawing/2014/main" id="{4BC366EB-D393-81D3-5BAD-53B65D1CC11F}"/>
                </a:ext>
              </a:extLst>
            </p:cNvPr>
            <p:cNvSpPr>
              <a:spLocks noChangeAspect="1" noChangeArrowheads="1" noTextEdit="1"/>
            </p:cNvSpPr>
            <p:nvPr/>
          </p:nvSpPr>
          <p:spPr bwMode="auto">
            <a:xfrm>
              <a:off x="6299993" y="2600325"/>
              <a:ext cx="165735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17">
              <a:extLst>
                <a:ext uri="{FF2B5EF4-FFF2-40B4-BE49-F238E27FC236}">
                  <a16:creationId xmlns:a16="http://schemas.microsoft.com/office/drawing/2014/main" id="{5E5BFF8E-DEAE-9993-029A-CF1CD3DB2D02}"/>
                </a:ext>
              </a:extLst>
            </p:cNvPr>
            <p:cNvSpPr>
              <a:spLocks/>
            </p:cNvSpPr>
            <p:nvPr/>
          </p:nvSpPr>
          <p:spPr bwMode="auto">
            <a:xfrm>
              <a:off x="6471443" y="2771775"/>
              <a:ext cx="1314451" cy="1082675"/>
            </a:xfrm>
            <a:custGeom>
              <a:avLst/>
              <a:gdLst>
                <a:gd name="connsiteX0" fmla="*/ 589643 w 1314451"/>
                <a:gd name="connsiteY0" fmla="*/ 765175 h 1082675"/>
                <a:gd name="connsiteX1" fmla="*/ 602602 w 1314451"/>
                <a:gd name="connsiteY1" fmla="*/ 811972 h 1082675"/>
                <a:gd name="connsiteX2" fmla="*/ 514768 w 1314451"/>
                <a:gd name="connsiteY2" fmla="*/ 917086 h 1082675"/>
                <a:gd name="connsiteX3" fmla="*/ 233986 w 1314451"/>
                <a:gd name="connsiteY3" fmla="*/ 1016439 h 1082675"/>
                <a:gd name="connsiteX4" fmla="*/ 47517 w 1314451"/>
                <a:gd name="connsiteY4" fmla="*/ 1016439 h 1082675"/>
                <a:gd name="connsiteX5" fmla="*/ 31678 w 1314451"/>
                <a:gd name="connsiteY5" fmla="*/ 1033718 h 1082675"/>
                <a:gd name="connsiteX6" fmla="*/ 47517 w 1314451"/>
                <a:gd name="connsiteY6" fmla="*/ 1050997 h 1082675"/>
                <a:gd name="connsiteX7" fmla="*/ 233986 w 1314451"/>
                <a:gd name="connsiteY7" fmla="*/ 1050997 h 1082675"/>
                <a:gd name="connsiteX8" fmla="*/ 534207 w 1314451"/>
                <a:gd name="connsiteY8" fmla="*/ 944444 h 1082675"/>
                <a:gd name="connsiteX9" fmla="*/ 617721 w 1314451"/>
                <a:gd name="connsiteY9" fmla="*/ 849410 h 1082675"/>
                <a:gd name="connsiteX10" fmla="*/ 631400 w 1314451"/>
                <a:gd name="connsiteY10" fmla="*/ 876048 h 1082675"/>
                <a:gd name="connsiteX11" fmla="*/ 635000 w 1314451"/>
                <a:gd name="connsiteY11" fmla="*/ 881088 h 1082675"/>
                <a:gd name="connsiteX12" fmla="*/ 554365 w 1314451"/>
                <a:gd name="connsiteY12" fmla="*/ 968922 h 1082675"/>
                <a:gd name="connsiteX13" fmla="*/ 233986 w 1314451"/>
                <a:gd name="connsiteY13" fmla="*/ 1082675 h 1082675"/>
                <a:gd name="connsiteX14" fmla="*/ 47517 w 1314451"/>
                <a:gd name="connsiteY14" fmla="*/ 1082675 h 1082675"/>
                <a:gd name="connsiteX15" fmla="*/ 0 w 1314451"/>
                <a:gd name="connsiteY15" fmla="*/ 1033718 h 1082675"/>
                <a:gd name="connsiteX16" fmla="*/ 47517 w 1314451"/>
                <a:gd name="connsiteY16" fmla="*/ 984761 h 1082675"/>
                <a:gd name="connsiteX17" fmla="*/ 233986 w 1314451"/>
                <a:gd name="connsiteY17" fmla="*/ 984761 h 1082675"/>
                <a:gd name="connsiteX18" fmla="*/ 494609 w 1314451"/>
                <a:gd name="connsiteY18" fmla="*/ 892607 h 1082675"/>
                <a:gd name="connsiteX19" fmla="*/ 589643 w 1314451"/>
                <a:gd name="connsiteY19" fmla="*/ 765175 h 1082675"/>
                <a:gd name="connsiteX20" fmla="*/ 1031098 w 1314451"/>
                <a:gd name="connsiteY20" fmla="*/ 0 h 1082675"/>
                <a:gd name="connsiteX21" fmla="*/ 1064180 w 1314451"/>
                <a:gd name="connsiteY21" fmla="*/ 13671 h 1082675"/>
                <a:gd name="connsiteX22" fmla="*/ 1300068 w 1314451"/>
                <a:gd name="connsiteY22" fmla="*/ 245369 h 1082675"/>
                <a:gd name="connsiteX23" fmla="*/ 1300068 w 1314451"/>
                <a:gd name="connsiteY23" fmla="*/ 246089 h 1082675"/>
                <a:gd name="connsiteX24" fmla="*/ 1302225 w 1314451"/>
                <a:gd name="connsiteY24" fmla="*/ 248247 h 1082675"/>
                <a:gd name="connsiteX25" fmla="*/ 1303664 w 1314451"/>
                <a:gd name="connsiteY25" fmla="*/ 249687 h 1082675"/>
                <a:gd name="connsiteX26" fmla="*/ 1305102 w 1314451"/>
                <a:gd name="connsiteY26" fmla="*/ 251845 h 1082675"/>
                <a:gd name="connsiteX27" fmla="*/ 1305821 w 1314451"/>
                <a:gd name="connsiteY27" fmla="*/ 253284 h 1082675"/>
                <a:gd name="connsiteX28" fmla="*/ 1307979 w 1314451"/>
                <a:gd name="connsiteY28" fmla="*/ 256882 h 1082675"/>
                <a:gd name="connsiteX29" fmla="*/ 1308698 w 1314451"/>
                <a:gd name="connsiteY29" fmla="*/ 257602 h 1082675"/>
                <a:gd name="connsiteX30" fmla="*/ 1314451 w 1314451"/>
                <a:gd name="connsiteY30" fmla="*/ 281347 h 1082675"/>
                <a:gd name="connsiteX31" fmla="*/ 1308698 w 1314451"/>
                <a:gd name="connsiteY31" fmla="*/ 304373 h 1082675"/>
                <a:gd name="connsiteX32" fmla="*/ 1307979 w 1314451"/>
                <a:gd name="connsiteY32" fmla="*/ 305812 h 1082675"/>
                <a:gd name="connsiteX33" fmla="*/ 1305821 w 1314451"/>
                <a:gd name="connsiteY33" fmla="*/ 308690 h 1082675"/>
                <a:gd name="connsiteX34" fmla="*/ 1305102 w 1314451"/>
                <a:gd name="connsiteY34" fmla="*/ 310129 h 1082675"/>
                <a:gd name="connsiteX35" fmla="*/ 1303664 w 1314451"/>
                <a:gd name="connsiteY35" fmla="*/ 312288 h 1082675"/>
                <a:gd name="connsiteX36" fmla="*/ 1302225 w 1314451"/>
                <a:gd name="connsiteY36" fmla="*/ 313727 h 1082675"/>
                <a:gd name="connsiteX37" fmla="*/ 1300068 w 1314451"/>
                <a:gd name="connsiteY37" fmla="*/ 315886 h 1082675"/>
                <a:gd name="connsiteX38" fmla="*/ 1300068 w 1314451"/>
                <a:gd name="connsiteY38" fmla="*/ 316605 h 1082675"/>
                <a:gd name="connsiteX39" fmla="*/ 1064180 w 1314451"/>
                <a:gd name="connsiteY39" fmla="*/ 548303 h 1082675"/>
                <a:gd name="connsiteX40" fmla="*/ 1031098 w 1314451"/>
                <a:gd name="connsiteY40" fmla="*/ 561975 h 1082675"/>
                <a:gd name="connsiteX41" fmla="*/ 997297 w 1314451"/>
                <a:gd name="connsiteY41" fmla="*/ 546864 h 1082675"/>
                <a:gd name="connsiteX42" fmla="*/ 998736 w 1314451"/>
                <a:gd name="connsiteY42" fmla="*/ 477787 h 1082675"/>
                <a:gd name="connsiteX43" fmla="*/ 1149042 w 1314451"/>
                <a:gd name="connsiteY43" fmla="*/ 330277 h 1082675"/>
                <a:gd name="connsiteX44" fmla="*/ 1065618 w 1314451"/>
                <a:gd name="connsiteY44" fmla="*/ 330277 h 1082675"/>
                <a:gd name="connsiteX45" fmla="*/ 850587 w 1314451"/>
                <a:gd name="connsiteY45" fmla="*/ 391440 h 1082675"/>
                <a:gd name="connsiteX46" fmla="*/ 721136 w 1314451"/>
                <a:gd name="connsiteY46" fmla="*/ 547584 h 1082675"/>
                <a:gd name="connsiteX47" fmla="*/ 706033 w 1314451"/>
                <a:gd name="connsiteY47" fmla="*/ 500812 h 1082675"/>
                <a:gd name="connsiteX48" fmla="*/ 833326 w 1314451"/>
                <a:gd name="connsiteY48" fmla="*/ 364816 h 1082675"/>
                <a:gd name="connsiteX49" fmla="*/ 1065618 w 1314451"/>
                <a:gd name="connsiteY49" fmla="*/ 298617 h 1082675"/>
                <a:gd name="connsiteX50" fmla="*/ 1149042 w 1314451"/>
                <a:gd name="connsiteY50" fmla="*/ 298617 h 1082675"/>
                <a:gd name="connsiteX51" fmla="*/ 1177809 w 1314451"/>
                <a:gd name="connsiteY51" fmla="*/ 318045 h 1082675"/>
                <a:gd name="connsiteX52" fmla="*/ 1170617 w 1314451"/>
                <a:gd name="connsiteY52" fmla="*/ 352583 h 1082675"/>
                <a:gd name="connsiteX53" fmla="*/ 1021030 w 1314451"/>
                <a:gd name="connsiteY53" fmla="*/ 500093 h 1082675"/>
                <a:gd name="connsiteX54" fmla="*/ 1020311 w 1314451"/>
                <a:gd name="connsiteY54" fmla="*/ 525277 h 1082675"/>
                <a:gd name="connsiteX55" fmla="*/ 1031098 w 1314451"/>
                <a:gd name="connsiteY55" fmla="*/ 530314 h 1082675"/>
                <a:gd name="connsiteX56" fmla="*/ 1041886 w 1314451"/>
                <a:gd name="connsiteY56" fmla="*/ 525997 h 1082675"/>
                <a:gd name="connsiteX57" fmla="*/ 1277054 w 1314451"/>
                <a:gd name="connsiteY57" fmla="*/ 294299 h 1082675"/>
                <a:gd name="connsiteX58" fmla="*/ 1277774 w 1314451"/>
                <a:gd name="connsiteY58" fmla="*/ 293580 h 1082675"/>
                <a:gd name="connsiteX59" fmla="*/ 1278493 w 1314451"/>
                <a:gd name="connsiteY59" fmla="*/ 293580 h 1082675"/>
                <a:gd name="connsiteX60" fmla="*/ 1278493 w 1314451"/>
                <a:gd name="connsiteY60" fmla="*/ 292860 h 1082675"/>
                <a:gd name="connsiteX61" fmla="*/ 1279212 w 1314451"/>
                <a:gd name="connsiteY61" fmla="*/ 292141 h 1082675"/>
                <a:gd name="connsiteX62" fmla="*/ 1279212 w 1314451"/>
                <a:gd name="connsiteY62" fmla="*/ 291421 h 1082675"/>
                <a:gd name="connsiteX63" fmla="*/ 1279931 w 1314451"/>
                <a:gd name="connsiteY63" fmla="*/ 290701 h 1082675"/>
                <a:gd name="connsiteX64" fmla="*/ 1280650 w 1314451"/>
                <a:gd name="connsiteY64" fmla="*/ 289982 h 1082675"/>
                <a:gd name="connsiteX65" fmla="*/ 1280650 w 1314451"/>
                <a:gd name="connsiteY65" fmla="*/ 289262 h 1082675"/>
                <a:gd name="connsiteX66" fmla="*/ 1282808 w 1314451"/>
                <a:gd name="connsiteY66" fmla="*/ 281347 h 1082675"/>
                <a:gd name="connsiteX67" fmla="*/ 1280650 w 1314451"/>
                <a:gd name="connsiteY67" fmla="*/ 272712 h 1082675"/>
                <a:gd name="connsiteX68" fmla="*/ 1280650 w 1314451"/>
                <a:gd name="connsiteY68" fmla="*/ 271993 h 1082675"/>
                <a:gd name="connsiteX69" fmla="*/ 1279931 w 1314451"/>
                <a:gd name="connsiteY69" fmla="*/ 271273 h 1082675"/>
                <a:gd name="connsiteX70" fmla="*/ 1279212 w 1314451"/>
                <a:gd name="connsiteY70" fmla="*/ 270554 h 1082675"/>
                <a:gd name="connsiteX71" fmla="*/ 1279212 w 1314451"/>
                <a:gd name="connsiteY71" fmla="*/ 269834 h 1082675"/>
                <a:gd name="connsiteX72" fmla="*/ 1278493 w 1314451"/>
                <a:gd name="connsiteY72" fmla="*/ 269115 h 1082675"/>
                <a:gd name="connsiteX73" fmla="*/ 1277774 w 1314451"/>
                <a:gd name="connsiteY73" fmla="*/ 268395 h 1082675"/>
                <a:gd name="connsiteX74" fmla="*/ 1277054 w 1314451"/>
                <a:gd name="connsiteY74" fmla="*/ 267676 h 1082675"/>
                <a:gd name="connsiteX75" fmla="*/ 1041886 w 1314451"/>
                <a:gd name="connsiteY75" fmla="*/ 35978 h 1082675"/>
                <a:gd name="connsiteX76" fmla="*/ 1031098 w 1314451"/>
                <a:gd name="connsiteY76" fmla="*/ 31660 h 1082675"/>
                <a:gd name="connsiteX77" fmla="*/ 1020311 w 1314451"/>
                <a:gd name="connsiteY77" fmla="*/ 36697 h 1082675"/>
                <a:gd name="connsiteX78" fmla="*/ 1021030 w 1314451"/>
                <a:gd name="connsiteY78" fmla="*/ 61882 h 1082675"/>
                <a:gd name="connsiteX79" fmla="*/ 1170617 w 1314451"/>
                <a:gd name="connsiteY79" fmla="*/ 209391 h 1082675"/>
                <a:gd name="connsiteX80" fmla="*/ 1177809 w 1314451"/>
                <a:gd name="connsiteY80" fmla="*/ 243930 h 1082675"/>
                <a:gd name="connsiteX81" fmla="*/ 1149042 w 1314451"/>
                <a:gd name="connsiteY81" fmla="*/ 264078 h 1082675"/>
                <a:gd name="connsiteX82" fmla="*/ 1065618 w 1314451"/>
                <a:gd name="connsiteY82" fmla="*/ 264078 h 1082675"/>
                <a:gd name="connsiteX83" fmla="*/ 817505 w 1314451"/>
                <a:gd name="connsiteY83" fmla="*/ 334594 h 1082675"/>
                <a:gd name="connsiteX84" fmla="*/ 689492 w 1314451"/>
                <a:gd name="connsiteY84" fmla="*/ 464115 h 1082675"/>
                <a:gd name="connsiteX85" fmla="*/ 671513 w 1314451"/>
                <a:gd name="connsiteY85" fmla="*/ 433174 h 1082675"/>
                <a:gd name="connsiteX86" fmla="*/ 800245 w 1314451"/>
                <a:gd name="connsiteY86" fmla="*/ 307971 h 1082675"/>
                <a:gd name="connsiteX87" fmla="*/ 1065618 w 1314451"/>
                <a:gd name="connsiteY87" fmla="*/ 232417 h 1082675"/>
                <a:gd name="connsiteX88" fmla="*/ 1149042 w 1314451"/>
                <a:gd name="connsiteY88" fmla="*/ 232417 h 1082675"/>
                <a:gd name="connsiteX89" fmla="*/ 998736 w 1314451"/>
                <a:gd name="connsiteY89" fmla="*/ 84188 h 1082675"/>
                <a:gd name="connsiteX90" fmla="*/ 997297 w 1314451"/>
                <a:gd name="connsiteY90" fmla="*/ 15111 h 1082675"/>
                <a:gd name="connsiteX91" fmla="*/ 1031098 w 1314451"/>
                <a:gd name="connsiteY91" fmla="*/ 0 h 108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314451" h="1082675">
                  <a:moveTo>
                    <a:pt x="589643" y="765175"/>
                  </a:moveTo>
                  <a:cubicBezTo>
                    <a:pt x="593243" y="781014"/>
                    <a:pt x="597563" y="796133"/>
                    <a:pt x="602602" y="811972"/>
                  </a:cubicBezTo>
                  <a:cubicBezTo>
                    <a:pt x="581724" y="850850"/>
                    <a:pt x="552205" y="886128"/>
                    <a:pt x="514768" y="917086"/>
                  </a:cubicBezTo>
                  <a:cubicBezTo>
                    <a:pt x="437733" y="981162"/>
                    <a:pt x="337659" y="1016439"/>
                    <a:pt x="233986" y="1016439"/>
                  </a:cubicBezTo>
                  <a:cubicBezTo>
                    <a:pt x="233986" y="1016439"/>
                    <a:pt x="233986" y="1016439"/>
                    <a:pt x="47517" y="1016439"/>
                  </a:cubicBezTo>
                  <a:cubicBezTo>
                    <a:pt x="38878" y="1016439"/>
                    <a:pt x="31678" y="1024359"/>
                    <a:pt x="31678" y="1033718"/>
                  </a:cubicBezTo>
                  <a:cubicBezTo>
                    <a:pt x="31678" y="1043798"/>
                    <a:pt x="38878" y="1050997"/>
                    <a:pt x="47517" y="1050997"/>
                  </a:cubicBezTo>
                  <a:cubicBezTo>
                    <a:pt x="47517" y="1050997"/>
                    <a:pt x="47517" y="1050997"/>
                    <a:pt x="233986" y="1050997"/>
                  </a:cubicBezTo>
                  <a:cubicBezTo>
                    <a:pt x="344859" y="1050997"/>
                    <a:pt x="451412" y="1013559"/>
                    <a:pt x="534207" y="944444"/>
                  </a:cubicBezTo>
                  <a:cubicBezTo>
                    <a:pt x="568044" y="916366"/>
                    <a:pt x="596123" y="883968"/>
                    <a:pt x="617721" y="849410"/>
                  </a:cubicBezTo>
                  <a:cubicBezTo>
                    <a:pt x="622041" y="858049"/>
                    <a:pt x="627081" y="867409"/>
                    <a:pt x="631400" y="876048"/>
                  </a:cubicBezTo>
                  <a:cubicBezTo>
                    <a:pt x="632840" y="877488"/>
                    <a:pt x="633560" y="879648"/>
                    <a:pt x="635000" y="881088"/>
                  </a:cubicBezTo>
                  <a:cubicBezTo>
                    <a:pt x="612682" y="913486"/>
                    <a:pt x="586043" y="942284"/>
                    <a:pt x="554365" y="968922"/>
                  </a:cubicBezTo>
                  <a:cubicBezTo>
                    <a:pt x="465811" y="1042358"/>
                    <a:pt x="352058" y="1082675"/>
                    <a:pt x="233986" y="1082675"/>
                  </a:cubicBezTo>
                  <a:cubicBezTo>
                    <a:pt x="233986" y="1082675"/>
                    <a:pt x="233986" y="1082675"/>
                    <a:pt x="47517" y="1082675"/>
                  </a:cubicBezTo>
                  <a:cubicBezTo>
                    <a:pt x="21599" y="1082675"/>
                    <a:pt x="0" y="1061077"/>
                    <a:pt x="0" y="1033718"/>
                  </a:cubicBezTo>
                  <a:cubicBezTo>
                    <a:pt x="0" y="1007080"/>
                    <a:pt x="21599" y="984761"/>
                    <a:pt x="47517" y="984761"/>
                  </a:cubicBezTo>
                  <a:cubicBezTo>
                    <a:pt x="47517" y="984761"/>
                    <a:pt x="47517" y="984761"/>
                    <a:pt x="233986" y="984761"/>
                  </a:cubicBezTo>
                  <a:cubicBezTo>
                    <a:pt x="330459" y="984761"/>
                    <a:pt x="423334" y="952363"/>
                    <a:pt x="494609" y="892607"/>
                  </a:cubicBezTo>
                  <a:cubicBezTo>
                    <a:pt x="539246" y="855889"/>
                    <a:pt x="570924" y="813412"/>
                    <a:pt x="589643" y="765175"/>
                  </a:cubicBezTo>
                  <a:close/>
                  <a:moveTo>
                    <a:pt x="1031098" y="0"/>
                  </a:moveTo>
                  <a:cubicBezTo>
                    <a:pt x="1043324" y="0"/>
                    <a:pt x="1054831" y="4317"/>
                    <a:pt x="1064180" y="13671"/>
                  </a:cubicBezTo>
                  <a:cubicBezTo>
                    <a:pt x="1064180" y="13671"/>
                    <a:pt x="1064180" y="13671"/>
                    <a:pt x="1300068" y="245369"/>
                  </a:cubicBezTo>
                  <a:cubicBezTo>
                    <a:pt x="1300068" y="246089"/>
                    <a:pt x="1300068" y="246089"/>
                    <a:pt x="1300068" y="246089"/>
                  </a:cubicBezTo>
                  <a:cubicBezTo>
                    <a:pt x="1300787" y="246808"/>
                    <a:pt x="1301506" y="247528"/>
                    <a:pt x="1302225" y="248247"/>
                  </a:cubicBezTo>
                  <a:cubicBezTo>
                    <a:pt x="1302225" y="248967"/>
                    <a:pt x="1302944" y="248967"/>
                    <a:pt x="1303664" y="249687"/>
                  </a:cubicBezTo>
                  <a:cubicBezTo>
                    <a:pt x="1303664" y="250406"/>
                    <a:pt x="1304383" y="251126"/>
                    <a:pt x="1305102" y="251845"/>
                  </a:cubicBezTo>
                  <a:cubicBezTo>
                    <a:pt x="1305102" y="252565"/>
                    <a:pt x="1305821" y="253284"/>
                    <a:pt x="1305821" y="253284"/>
                  </a:cubicBezTo>
                  <a:cubicBezTo>
                    <a:pt x="1306540" y="254723"/>
                    <a:pt x="1307260" y="255443"/>
                    <a:pt x="1307979" y="256882"/>
                  </a:cubicBezTo>
                  <a:cubicBezTo>
                    <a:pt x="1307979" y="256882"/>
                    <a:pt x="1308698" y="256882"/>
                    <a:pt x="1308698" y="257602"/>
                  </a:cubicBezTo>
                  <a:cubicBezTo>
                    <a:pt x="1312294" y="264797"/>
                    <a:pt x="1314451" y="272712"/>
                    <a:pt x="1314451" y="281347"/>
                  </a:cubicBezTo>
                  <a:cubicBezTo>
                    <a:pt x="1314451" y="289982"/>
                    <a:pt x="1312294" y="297897"/>
                    <a:pt x="1308698" y="304373"/>
                  </a:cubicBezTo>
                  <a:cubicBezTo>
                    <a:pt x="1308698" y="305093"/>
                    <a:pt x="1307979" y="305093"/>
                    <a:pt x="1307979" y="305812"/>
                  </a:cubicBezTo>
                  <a:cubicBezTo>
                    <a:pt x="1307260" y="306532"/>
                    <a:pt x="1306540" y="307971"/>
                    <a:pt x="1305821" y="308690"/>
                  </a:cubicBezTo>
                  <a:cubicBezTo>
                    <a:pt x="1305821" y="309410"/>
                    <a:pt x="1305102" y="309410"/>
                    <a:pt x="1305102" y="310129"/>
                  </a:cubicBezTo>
                  <a:cubicBezTo>
                    <a:pt x="1304383" y="310849"/>
                    <a:pt x="1303664" y="311569"/>
                    <a:pt x="1303664" y="312288"/>
                  </a:cubicBezTo>
                  <a:cubicBezTo>
                    <a:pt x="1302944" y="313008"/>
                    <a:pt x="1302225" y="313727"/>
                    <a:pt x="1302225" y="313727"/>
                  </a:cubicBezTo>
                  <a:cubicBezTo>
                    <a:pt x="1301506" y="314447"/>
                    <a:pt x="1300787" y="315166"/>
                    <a:pt x="1300068" y="315886"/>
                  </a:cubicBezTo>
                  <a:cubicBezTo>
                    <a:pt x="1300068" y="315886"/>
                    <a:pt x="1300068" y="316605"/>
                    <a:pt x="1300068" y="316605"/>
                  </a:cubicBezTo>
                  <a:cubicBezTo>
                    <a:pt x="1300068" y="316605"/>
                    <a:pt x="1300068" y="316605"/>
                    <a:pt x="1064180" y="548303"/>
                  </a:cubicBezTo>
                  <a:cubicBezTo>
                    <a:pt x="1054831" y="557657"/>
                    <a:pt x="1043324" y="561975"/>
                    <a:pt x="1031098" y="561975"/>
                  </a:cubicBezTo>
                  <a:cubicBezTo>
                    <a:pt x="1018872" y="561975"/>
                    <a:pt x="1006646" y="556938"/>
                    <a:pt x="997297" y="546864"/>
                  </a:cubicBezTo>
                  <a:cubicBezTo>
                    <a:pt x="979318" y="527436"/>
                    <a:pt x="980037" y="496495"/>
                    <a:pt x="998736" y="477787"/>
                  </a:cubicBezTo>
                  <a:cubicBezTo>
                    <a:pt x="998736" y="477787"/>
                    <a:pt x="998736" y="477787"/>
                    <a:pt x="1149042" y="330277"/>
                  </a:cubicBezTo>
                  <a:cubicBezTo>
                    <a:pt x="1149042" y="330277"/>
                    <a:pt x="1149042" y="330277"/>
                    <a:pt x="1065618" y="330277"/>
                  </a:cubicBezTo>
                  <a:cubicBezTo>
                    <a:pt x="987948" y="330277"/>
                    <a:pt x="913154" y="351144"/>
                    <a:pt x="850587" y="391440"/>
                  </a:cubicBezTo>
                  <a:cubicBezTo>
                    <a:pt x="785861" y="432454"/>
                    <a:pt x="742711" y="484263"/>
                    <a:pt x="721136" y="547584"/>
                  </a:cubicBezTo>
                  <a:cubicBezTo>
                    <a:pt x="716821" y="531753"/>
                    <a:pt x="711787" y="515923"/>
                    <a:pt x="706033" y="500812"/>
                  </a:cubicBezTo>
                  <a:cubicBezTo>
                    <a:pt x="732643" y="447565"/>
                    <a:pt x="775074" y="401513"/>
                    <a:pt x="833326" y="364816"/>
                  </a:cubicBezTo>
                  <a:cubicBezTo>
                    <a:pt x="901648" y="320923"/>
                    <a:pt x="981476" y="298617"/>
                    <a:pt x="1065618" y="298617"/>
                  </a:cubicBezTo>
                  <a:cubicBezTo>
                    <a:pt x="1065618" y="298617"/>
                    <a:pt x="1065618" y="298617"/>
                    <a:pt x="1149042" y="298617"/>
                  </a:cubicBezTo>
                  <a:cubicBezTo>
                    <a:pt x="1161268" y="298617"/>
                    <a:pt x="1173494" y="305812"/>
                    <a:pt x="1177809" y="318045"/>
                  </a:cubicBezTo>
                  <a:cubicBezTo>
                    <a:pt x="1182843" y="329558"/>
                    <a:pt x="1179966" y="343229"/>
                    <a:pt x="1170617" y="352583"/>
                  </a:cubicBezTo>
                  <a:cubicBezTo>
                    <a:pt x="1170617" y="352583"/>
                    <a:pt x="1170617" y="352583"/>
                    <a:pt x="1021030" y="500093"/>
                  </a:cubicBezTo>
                  <a:cubicBezTo>
                    <a:pt x="1013838" y="507288"/>
                    <a:pt x="1013838" y="518801"/>
                    <a:pt x="1020311" y="525277"/>
                  </a:cubicBezTo>
                  <a:cubicBezTo>
                    <a:pt x="1023187" y="528875"/>
                    <a:pt x="1027502" y="530314"/>
                    <a:pt x="1031098" y="530314"/>
                  </a:cubicBezTo>
                  <a:cubicBezTo>
                    <a:pt x="1033975" y="530314"/>
                    <a:pt x="1038290" y="529595"/>
                    <a:pt x="1041886" y="525997"/>
                  </a:cubicBezTo>
                  <a:cubicBezTo>
                    <a:pt x="1041886" y="525997"/>
                    <a:pt x="1041886" y="525997"/>
                    <a:pt x="1277054" y="294299"/>
                  </a:cubicBezTo>
                  <a:cubicBezTo>
                    <a:pt x="1277054" y="294299"/>
                    <a:pt x="1277054" y="294299"/>
                    <a:pt x="1277774" y="293580"/>
                  </a:cubicBezTo>
                  <a:cubicBezTo>
                    <a:pt x="1277774" y="293580"/>
                    <a:pt x="1277774" y="293580"/>
                    <a:pt x="1278493" y="293580"/>
                  </a:cubicBezTo>
                  <a:cubicBezTo>
                    <a:pt x="1278493" y="293580"/>
                    <a:pt x="1278493" y="293580"/>
                    <a:pt x="1278493" y="292860"/>
                  </a:cubicBezTo>
                  <a:cubicBezTo>
                    <a:pt x="1278493" y="292860"/>
                    <a:pt x="1278493" y="292860"/>
                    <a:pt x="1279212" y="292141"/>
                  </a:cubicBezTo>
                  <a:cubicBezTo>
                    <a:pt x="1279212" y="292141"/>
                    <a:pt x="1279212" y="292141"/>
                    <a:pt x="1279212" y="291421"/>
                  </a:cubicBezTo>
                  <a:cubicBezTo>
                    <a:pt x="1279931" y="291421"/>
                    <a:pt x="1279931" y="291421"/>
                    <a:pt x="1279931" y="290701"/>
                  </a:cubicBezTo>
                  <a:cubicBezTo>
                    <a:pt x="1279931" y="290701"/>
                    <a:pt x="1279931" y="290701"/>
                    <a:pt x="1280650" y="289982"/>
                  </a:cubicBezTo>
                  <a:cubicBezTo>
                    <a:pt x="1280650" y="289982"/>
                    <a:pt x="1280650" y="289262"/>
                    <a:pt x="1280650" y="289262"/>
                  </a:cubicBezTo>
                  <a:cubicBezTo>
                    <a:pt x="1282089" y="286384"/>
                    <a:pt x="1282808" y="284225"/>
                    <a:pt x="1282808" y="281347"/>
                  </a:cubicBezTo>
                  <a:cubicBezTo>
                    <a:pt x="1282808" y="278469"/>
                    <a:pt x="1282089" y="275591"/>
                    <a:pt x="1280650" y="272712"/>
                  </a:cubicBezTo>
                  <a:cubicBezTo>
                    <a:pt x="1280650" y="272712"/>
                    <a:pt x="1280650" y="271993"/>
                    <a:pt x="1280650" y="271993"/>
                  </a:cubicBezTo>
                  <a:cubicBezTo>
                    <a:pt x="1279931" y="271993"/>
                    <a:pt x="1279931" y="271273"/>
                    <a:pt x="1279931" y="271273"/>
                  </a:cubicBezTo>
                  <a:cubicBezTo>
                    <a:pt x="1279931" y="271273"/>
                    <a:pt x="1279931" y="270554"/>
                    <a:pt x="1279212" y="270554"/>
                  </a:cubicBezTo>
                  <a:cubicBezTo>
                    <a:pt x="1279212" y="269834"/>
                    <a:pt x="1279212" y="269834"/>
                    <a:pt x="1279212" y="269834"/>
                  </a:cubicBezTo>
                  <a:cubicBezTo>
                    <a:pt x="1279212" y="269834"/>
                    <a:pt x="1279212" y="269834"/>
                    <a:pt x="1278493" y="269115"/>
                  </a:cubicBezTo>
                  <a:cubicBezTo>
                    <a:pt x="1277774" y="268395"/>
                    <a:pt x="1277774" y="268395"/>
                    <a:pt x="1277774" y="268395"/>
                  </a:cubicBezTo>
                  <a:cubicBezTo>
                    <a:pt x="1277054" y="268395"/>
                    <a:pt x="1277054" y="267676"/>
                    <a:pt x="1277054" y="267676"/>
                  </a:cubicBezTo>
                  <a:cubicBezTo>
                    <a:pt x="1277054" y="267676"/>
                    <a:pt x="1277054" y="267676"/>
                    <a:pt x="1041886" y="35978"/>
                  </a:cubicBezTo>
                  <a:cubicBezTo>
                    <a:pt x="1038290" y="32380"/>
                    <a:pt x="1033975" y="31660"/>
                    <a:pt x="1031098" y="31660"/>
                  </a:cubicBezTo>
                  <a:cubicBezTo>
                    <a:pt x="1027502" y="31660"/>
                    <a:pt x="1023187" y="33100"/>
                    <a:pt x="1020311" y="36697"/>
                  </a:cubicBezTo>
                  <a:cubicBezTo>
                    <a:pt x="1013838" y="43893"/>
                    <a:pt x="1013838" y="55406"/>
                    <a:pt x="1021030" y="61882"/>
                  </a:cubicBezTo>
                  <a:cubicBezTo>
                    <a:pt x="1021030" y="61882"/>
                    <a:pt x="1021030" y="61882"/>
                    <a:pt x="1170617" y="209391"/>
                  </a:cubicBezTo>
                  <a:cubicBezTo>
                    <a:pt x="1179966" y="218746"/>
                    <a:pt x="1182843" y="232417"/>
                    <a:pt x="1177809" y="243930"/>
                  </a:cubicBezTo>
                  <a:cubicBezTo>
                    <a:pt x="1173494" y="256163"/>
                    <a:pt x="1161268" y="264078"/>
                    <a:pt x="1149042" y="264078"/>
                  </a:cubicBezTo>
                  <a:cubicBezTo>
                    <a:pt x="1149042" y="264078"/>
                    <a:pt x="1149042" y="264078"/>
                    <a:pt x="1065618" y="264078"/>
                  </a:cubicBezTo>
                  <a:cubicBezTo>
                    <a:pt x="976441" y="264078"/>
                    <a:pt x="890141" y="288543"/>
                    <a:pt x="817505" y="334594"/>
                  </a:cubicBezTo>
                  <a:cubicBezTo>
                    <a:pt x="762129" y="369853"/>
                    <a:pt x="718978" y="413746"/>
                    <a:pt x="689492" y="464115"/>
                  </a:cubicBezTo>
                  <a:cubicBezTo>
                    <a:pt x="683739" y="454041"/>
                    <a:pt x="677986" y="443248"/>
                    <a:pt x="671513" y="433174"/>
                  </a:cubicBezTo>
                  <a:cubicBezTo>
                    <a:pt x="703157" y="384964"/>
                    <a:pt x="746307" y="342510"/>
                    <a:pt x="800245" y="307971"/>
                  </a:cubicBezTo>
                  <a:cubicBezTo>
                    <a:pt x="878634" y="258321"/>
                    <a:pt x="969969" y="232417"/>
                    <a:pt x="1065618" y="232417"/>
                  </a:cubicBezTo>
                  <a:cubicBezTo>
                    <a:pt x="1065618" y="232417"/>
                    <a:pt x="1065618" y="232417"/>
                    <a:pt x="1149042" y="232417"/>
                  </a:cubicBezTo>
                  <a:cubicBezTo>
                    <a:pt x="1149042" y="232417"/>
                    <a:pt x="1149042" y="232417"/>
                    <a:pt x="998736" y="84188"/>
                  </a:cubicBezTo>
                  <a:cubicBezTo>
                    <a:pt x="980037" y="65480"/>
                    <a:pt x="979318" y="34539"/>
                    <a:pt x="997297" y="15111"/>
                  </a:cubicBezTo>
                  <a:cubicBezTo>
                    <a:pt x="1006646" y="5037"/>
                    <a:pt x="1018872" y="0"/>
                    <a:pt x="1031098"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74" name="Freeform 13">
              <a:extLst>
                <a:ext uri="{FF2B5EF4-FFF2-40B4-BE49-F238E27FC236}">
                  <a16:creationId xmlns:a16="http://schemas.microsoft.com/office/drawing/2014/main" id="{E701C707-C011-3AE5-178D-B451034434C7}"/>
                </a:ext>
              </a:extLst>
            </p:cNvPr>
            <p:cNvSpPr>
              <a:spLocks/>
            </p:cNvSpPr>
            <p:nvPr/>
          </p:nvSpPr>
          <p:spPr bwMode="auto">
            <a:xfrm>
              <a:off x="6471443" y="3005138"/>
              <a:ext cx="1314450" cy="1082675"/>
            </a:xfrm>
            <a:custGeom>
              <a:avLst/>
              <a:gdLst>
                <a:gd name="T0" fmla="*/ 1820 w 1828"/>
                <a:gd name="T1" fmla="*/ 1082 h 1505"/>
                <a:gd name="T2" fmla="*/ 1819 w 1828"/>
                <a:gd name="T3" fmla="*/ 1080 h 1505"/>
                <a:gd name="T4" fmla="*/ 1816 w 1828"/>
                <a:gd name="T5" fmla="*/ 1076 h 1505"/>
                <a:gd name="T6" fmla="*/ 1815 w 1828"/>
                <a:gd name="T7" fmla="*/ 1074 h 1505"/>
                <a:gd name="T8" fmla="*/ 1813 w 1828"/>
                <a:gd name="T9" fmla="*/ 1071 h 1505"/>
                <a:gd name="T10" fmla="*/ 1811 w 1828"/>
                <a:gd name="T11" fmla="*/ 1069 h 1505"/>
                <a:gd name="T12" fmla="*/ 1808 w 1828"/>
                <a:gd name="T13" fmla="*/ 1066 h 1505"/>
                <a:gd name="T14" fmla="*/ 1808 w 1828"/>
                <a:gd name="T15" fmla="*/ 1065 h 1505"/>
                <a:gd name="T16" fmla="*/ 1480 w 1828"/>
                <a:gd name="T17" fmla="*/ 743 h 1505"/>
                <a:gd name="T18" fmla="*/ 1434 w 1828"/>
                <a:gd name="T19" fmla="*/ 724 h 1505"/>
                <a:gd name="T20" fmla="*/ 1387 w 1828"/>
                <a:gd name="T21" fmla="*/ 745 h 1505"/>
                <a:gd name="T22" fmla="*/ 1389 w 1828"/>
                <a:gd name="T23" fmla="*/ 841 h 1505"/>
                <a:gd name="T24" fmla="*/ 1598 w 1828"/>
                <a:gd name="T25" fmla="*/ 1046 h 1505"/>
                <a:gd name="T26" fmla="*/ 1482 w 1828"/>
                <a:gd name="T27" fmla="*/ 1046 h 1505"/>
                <a:gd name="T28" fmla="*/ 1183 w 1828"/>
                <a:gd name="T29" fmla="*/ 961 h 1505"/>
                <a:gd name="T30" fmla="*/ 980 w 1828"/>
                <a:gd name="T31" fmla="*/ 602 h 1505"/>
                <a:gd name="T32" fmla="*/ 980 w 1828"/>
                <a:gd name="T33" fmla="*/ 591 h 1505"/>
                <a:gd name="T34" fmla="*/ 957 w 1828"/>
                <a:gd name="T35" fmla="*/ 436 h 1505"/>
                <a:gd name="T36" fmla="*/ 933 w 1828"/>
                <a:gd name="T37" fmla="*/ 372 h 1505"/>
                <a:gd name="T38" fmla="*/ 908 w 1828"/>
                <a:gd name="T39" fmla="*/ 322 h 1505"/>
                <a:gd name="T40" fmla="*/ 770 w 1828"/>
                <a:gd name="T41" fmla="*/ 158 h 1505"/>
                <a:gd name="T42" fmla="*/ 325 w 1828"/>
                <a:gd name="T43" fmla="*/ 0 h 1505"/>
                <a:gd name="T44" fmla="*/ 66 w 1828"/>
                <a:gd name="T45" fmla="*/ 0 h 1505"/>
                <a:gd name="T46" fmla="*/ 0 w 1828"/>
                <a:gd name="T47" fmla="*/ 68 h 1505"/>
                <a:gd name="T48" fmla="*/ 66 w 1828"/>
                <a:gd name="T49" fmla="*/ 136 h 1505"/>
                <a:gd name="T50" fmla="*/ 325 w 1828"/>
                <a:gd name="T51" fmla="*/ 136 h 1505"/>
                <a:gd name="T52" fmla="*/ 687 w 1828"/>
                <a:gd name="T53" fmla="*/ 264 h 1505"/>
                <a:gd name="T54" fmla="*/ 848 w 1828"/>
                <a:gd name="T55" fmla="*/ 591 h 1505"/>
                <a:gd name="T56" fmla="*/ 848 w 1828"/>
                <a:gd name="T57" fmla="*/ 602 h 1505"/>
                <a:gd name="T58" fmla="*/ 865 w 1828"/>
                <a:gd name="T59" fmla="*/ 744 h 1505"/>
                <a:gd name="T60" fmla="*/ 885 w 1828"/>
                <a:gd name="T61" fmla="*/ 809 h 1505"/>
                <a:gd name="T62" fmla="*/ 908 w 1828"/>
                <a:gd name="T63" fmla="*/ 860 h 1505"/>
                <a:gd name="T64" fmla="*/ 1113 w 1828"/>
                <a:gd name="T65" fmla="*/ 1077 h 1505"/>
                <a:gd name="T66" fmla="*/ 1482 w 1828"/>
                <a:gd name="T67" fmla="*/ 1182 h 1505"/>
                <a:gd name="T68" fmla="*/ 1598 w 1828"/>
                <a:gd name="T69" fmla="*/ 1182 h 1505"/>
                <a:gd name="T70" fmla="*/ 1389 w 1828"/>
                <a:gd name="T71" fmla="*/ 1388 h 1505"/>
                <a:gd name="T72" fmla="*/ 1387 w 1828"/>
                <a:gd name="T73" fmla="*/ 1484 h 1505"/>
                <a:gd name="T74" fmla="*/ 1434 w 1828"/>
                <a:gd name="T75" fmla="*/ 1505 h 1505"/>
                <a:gd name="T76" fmla="*/ 1480 w 1828"/>
                <a:gd name="T77" fmla="*/ 1486 h 1505"/>
                <a:gd name="T78" fmla="*/ 1808 w 1828"/>
                <a:gd name="T79" fmla="*/ 1164 h 1505"/>
                <a:gd name="T80" fmla="*/ 1808 w 1828"/>
                <a:gd name="T81" fmla="*/ 1163 h 1505"/>
                <a:gd name="T82" fmla="*/ 1811 w 1828"/>
                <a:gd name="T83" fmla="*/ 1160 h 1505"/>
                <a:gd name="T84" fmla="*/ 1813 w 1828"/>
                <a:gd name="T85" fmla="*/ 1158 h 1505"/>
                <a:gd name="T86" fmla="*/ 1815 w 1828"/>
                <a:gd name="T87" fmla="*/ 1155 h 1505"/>
                <a:gd name="T88" fmla="*/ 1816 w 1828"/>
                <a:gd name="T89" fmla="*/ 1153 h 1505"/>
                <a:gd name="T90" fmla="*/ 1819 w 1828"/>
                <a:gd name="T91" fmla="*/ 1148 h 1505"/>
                <a:gd name="T92" fmla="*/ 1820 w 1828"/>
                <a:gd name="T93" fmla="*/ 1147 h 1505"/>
                <a:gd name="T94" fmla="*/ 1828 w 1828"/>
                <a:gd name="T95" fmla="*/ 1114 h 1505"/>
                <a:gd name="T96" fmla="*/ 1820 w 1828"/>
                <a:gd name="T97" fmla="*/ 1082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28" h="1505">
                  <a:moveTo>
                    <a:pt x="1820" y="1082"/>
                  </a:moveTo>
                  <a:cubicBezTo>
                    <a:pt x="1820" y="1081"/>
                    <a:pt x="1819" y="1081"/>
                    <a:pt x="1819" y="1080"/>
                  </a:cubicBezTo>
                  <a:cubicBezTo>
                    <a:pt x="1818" y="1079"/>
                    <a:pt x="1817" y="1077"/>
                    <a:pt x="1816" y="1076"/>
                  </a:cubicBezTo>
                  <a:cubicBezTo>
                    <a:pt x="1816" y="1075"/>
                    <a:pt x="1815" y="1075"/>
                    <a:pt x="1815" y="1074"/>
                  </a:cubicBezTo>
                  <a:cubicBezTo>
                    <a:pt x="1814" y="1073"/>
                    <a:pt x="1813" y="1072"/>
                    <a:pt x="1813" y="1071"/>
                  </a:cubicBezTo>
                  <a:cubicBezTo>
                    <a:pt x="1812" y="1070"/>
                    <a:pt x="1811" y="1069"/>
                    <a:pt x="1811" y="1069"/>
                  </a:cubicBezTo>
                  <a:cubicBezTo>
                    <a:pt x="1810" y="1068"/>
                    <a:pt x="1809" y="1067"/>
                    <a:pt x="1808" y="1066"/>
                  </a:cubicBezTo>
                  <a:cubicBezTo>
                    <a:pt x="1808" y="1066"/>
                    <a:pt x="1808" y="1065"/>
                    <a:pt x="1808" y="1065"/>
                  </a:cubicBezTo>
                  <a:cubicBezTo>
                    <a:pt x="1480" y="743"/>
                    <a:pt x="1480" y="743"/>
                    <a:pt x="1480" y="743"/>
                  </a:cubicBezTo>
                  <a:cubicBezTo>
                    <a:pt x="1467" y="730"/>
                    <a:pt x="1451" y="724"/>
                    <a:pt x="1434" y="724"/>
                  </a:cubicBezTo>
                  <a:cubicBezTo>
                    <a:pt x="1417" y="724"/>
                    <a:pt x="1400" y="731"/>
                    <a:pt x="1387" y="745"/>
                  </a:cubicBezTo>
                  <a:cubicBezTo>
                    <a:pt x="1362" y="772"/>
                    <a:pt x="1363" y="815"/>
                    <a:pt x="1389" y="841"/>
                  </a:cubicBezTo>
                  <a:cubicBezTo>
                    <a:pt x="1598" y="1046"/>
                    <a:pt x="1598" y="1046"/>
                    <a:pt x="1598" y="1046"/>
                  </a:cubicBezTo>
                  <a:cubicBezTo>
                    <a:pt x="1482" y="1046"/>
                    <a:pt x="1482" y="1046"/>
                    <a:pt x="1482" y="1046"/>
                  </a:cubicBezTo>
                  <a:cubicBezTo>
                    <a:pt x="1374" y="1046"/>
                    <a:pt x="1270" y="1017"/>
                    <a:pt x="1183" y="961"/>
                  </a:cubicBezTo>
                  <a:cubicBezTo>
                    <a:pt x="1048" y="876"/>
                    <a:pt x="980" y="755"/>
                    <a:pt x="980" y="602"/>
                  </a:cubicBezTo>
                  <a:cubicBezTo>
                    <a:pt x="980" y="598"/>
                    <a:pt x="980" y="595"/>
                    <a:pt x="980" y="591"/>
                  </a:cubicBezTo>
                  <a:cubicBezTo>
                    <a:pt x="979" y="537"/>
                    <a:pt x="971" y="485"/>
                    <a:pt x="957" y="436"/>
                  </a:cubicBezTo>
                  <a:cubicBezTo>
                    <a:pt x="950" y="414"/>
                    <a:pt x="942" y="393"/>
                    <a:pt x="933" y="372"/>
                  </a:cubicBezTo>
                  <a:cubicBezTo>
                    <a:pt x="926" y="355"/>
                    <a:pt x="918" y="339"/>
                    <a:pt x="908" y="322"/>
                  </a:cubicBezTo>
                  <a:cubicBezTo>
                    <a:pt x="874" y="261"/>
                    <a:pt x="828" y="206"/>
                    <a:pt x="770" y="158"/>
                  </a:cubicBezTo>
                  <a:cubicBezTo>
                    <a:pt x="647" y="56"/>
                    <a:pt x="489" y="0"/>
                    <a:pt x="325" y="0"/>
                  </a:cubicBezTo>
                  <a:cubicBezTo>
                    <a:pt x="66" y="0"/>
                    <a:pt x="66" y="0"/>
                    <a:pt x="66" y="0"/>
                  </a:cubicBezTo>
                  <a:cubicBezTo>
                    <a:pt x="30" y="0"/>
                    <a:pt x="0" y="30"/>
                    <a:pt x="0" y="68"/>
                  </a:cubicBezTo>
                  <a:cubicBezTo>
                    <a:pt x="0" y="105"/>
                    <a:pt x="30" y="136"/>
                    <a:pt x="66" y="136"/>
                  </a:cubicBezTo>
                  <a:cubicBezTo>
                    <a:pt x="325" y="136"/>
                    <a:pt x="325" y="136"/>
                    <a:pt x="325" y="136"/>
                  </a:cubicBezTo>
                  <a:cubicBezTo>
                    <a:pt x="459" y="136"/>
                    <a:pt x="588" y="181"/>
                    <a:pt x="687" y="264"/>
                  </a:cubicBezTo>
                  <a:cubicBezTo>
                    <a:pt x="791" y="350"/>
                    <a:pt x="845" y="460"/>
                    <a:pt x="848" y="591"/>
                  </a:cubicBezTo>
                  <a:cubicBezTo>
                    <a:pt x="848" y="595"/>
                    <a:pt x="848" y="598"/>
                    <a:pt x="848" y="602"/>
                  </a:cubicBezTo>
                  <a:cubicBezTo>
                    <a:pt x="848" y="652"/>
                    <a:pt x="854" y="699"/>
                    <a:pt x="865" y="744"/>
                  </a:cubicBezTo>
                  <a:cubicBezTo>
                    <a:pt x="870" y="766"/>
                    <a:pt x="877" y="788"/>
                    <a:pt x="885" y="809"/>
                  </a:cubicBezTo>
                  <a:cubicBezTo>
                    <a:pt x="892" y="826"/>
                    <a:pt x="900" y="843"/>
                    <a:pt x="908" y="860"/>
                  </a:cubicBezTo>
                  <a:cubicBezTo>
                    <a:pt x="953" y="945"/>
                    <a:pt x="1022" y="1019"/>
                    <a:pt x="1113" y="1077"/>
                  </a:cubicBezTo>
                  <a:cubicBezTo>
                    <a:pt x="1222" y="1146"/>
                    <a:pt x="1349" y="1182"/>
                    <a:pt x="1482" y="1182"/>
                  </a:cubicBezTo>
                  <a:cubicBezTo>
                    <a:pt x="1598" y="1182"/>
                    <a:pt x="1598" y="1182"/>
                    <a:pt x="1598" y="1182"/>
                  </a:cubicBezTo>
                  <a:cubicBezTo>
                    <a:pt x="1389" y="1388"/>
                    <a:pt x="1389" y="1388"/>
                    <a:pt x="1389" y="1388"/>
                  </a:cubicBezTo>
                  <a:cubicBezTo>
                    <a:pt x="1363" y="1414"/>
                    <a:pt x="1362" y="1457"/>
                    <a:pt x="1387" y="1484"/>
                  </a:cubicBezTo>
                  <a:cubicBezTo>
                    <a:pt x="1400" y="1498"/>
                    <a:pt x="1417" y="1505"/>
                    <a:pt x="1434" y="1505"/>
                  </a:cubicBezTo>
                  <a:cubicBezTo>
                    <a:pt x="1451" y="1505"/>
                    <a:pt x="1467" y="1499"/>
                    <a:pt x="1480" y="1486"/>
                  </a:cubicBezTo>
                  <a:cubicBezTo>
                    <a:pt x="1808" y="1164"/>
                    <a:pt x="1808" y="1164"/>
                    <a:pt x="1808" y="1164"/>
                  </a:cubicBezTo>
                  <a:cubicBezTo>
                    <a:pt x="1808" y="1163"/>
                    <a:pt x="1808" y="1163"/>
                    <a:pt x="1808" y="1163"/>
                  </a:cubicBezTo>
                  <a:cubicBezTo>
                    <a:pt x="1809" y="1162"/>
                    <a:pt x="1810" y="1161"/>
                    <a:pt x="1811" y="1160"/>
                  </a:cubicBezTo>
                  <a:cubicBezTo>
                    <a:pt x="1811" y="1159"/>
                    <a:pt x="1812" y="1159"/>
                    <a:pt x="1813" y="1158"/>
                  </a:cubicBezTo>
                  <a:cubicBezTo>
                    <a:pt x="1813" y="1157"/>
                    <a:pt x="1814" y="1156"/>
                    <a:pt x="1815" y="1155"/>
                  </a:cubicBezTo>
                  <a:cubicBezTo>
                    <a:pt x="1815" y="1154"/>
                    <a:pt x="1816" y="1153"/>
                    <a:pt x="1816" y="1153"/>
                  </a:cubicBezTo>
                  <a:cubicBezTo>
                    <a:pt x="1817" y="1151"/>
                    <a:pt x="1818" y="1150"/>
                    <a:pt x="1819" y="1148"/>
                  </a:cubicBezTo>
                  <a:cubicBezTo>
                    <a:pt x="1819" y="1148"/>
                    <a:pt x="1820" y="1148"/>
                    <a:pt x="1820" y="1147"/>
                  </a:cubicBezTo>
                  <a:cubicBezTo>
                    <a:pt x="1825" y="1137"/>
                    <a:pt x="1828" y="1126"/>
                    <a:pt x="1828" y="1114"/>
                  </a:cubicBezTo>
                  <a:cubicBezTo>
                    <a:pt x="1828" y="1102"/>
                    <a:pt x="1825" y="1091"/>
                    <a:pt x="1820" y="108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5" name="TextBox 74">
            <a:extLst>
              <a:ext uri="{FF2B5EF4-FFF2-40B4-BE49-F238E27FC236}">
                <a16:creationId xmlns:a16="http://schemas.microsoft.com/office/drawing/2014/main" id="{B89170B9-CDD8-D412-664D-9D61D74AD5E9}"/>
              </a:ext>
            </a:extLst>
          </p:cNvPr>
          <p:cNvSpPr txBox="1"/>
          <p:nvPr/>
        </p:nvSpPr>
        <p:spPr>
          <a:xfrm>
            <a:off x="1253255" y="1707075"/>
            <a:ext cx="2915067" cy="3693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solidFill>
                  <a:srgbClr val="295E7E"/>
                </a:solidFill>
              </a:rPr>
              <a:t>Model type</a:t>
            </a:r>
          </a:p>
        </p:txBody>
      </p:sp>
      <p:sp>
        <p:nvSpPr>
          <p:cNvPr id="81" name="TextBox 80">
            <a:extLst>
              <a:ext uri="{FF2B5EF4-FFF2-40B4-BE49-F238E27FC236}">
                <a16:creationId xmlns:a16="http://schemas.microsoft.com/office/drawing/2014/main" id="{2656100E-F092-48D4-9B0C-BF5CFE802F2B}"/>
              </a:ext>
            </a:extLst>
          </p:cNvPr>
          <p:cNvSpPr txBox="1"/>
          <p:nvPr/>
        </p:nvSpPr>
        <p:spPr>
          <a:xfrm>
            <a:off x="8714011" y="1707075"/>
            <a:ext cx="1443280" cy="3693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a:solidFill>
                  <a:srgbClr val="295E7E"/>
                </a:solidFill>
              </a:rPr>
              <a:t>Role of sites</a:t>
            </a:r>
          </a:p>
        </p:txBody>
      </p:sp>
      <p:cxnSp>
        <p:nvCxnSpPr>
          <p:cNvPr id="89" name="Straight Connector 88">
            <a:extLst>
              <a:ext uri="{FF2B5EF4-FFF2-40B4-BE49-F238E27FC236}">
                <a16:creationId xmlns:a16="http://schemas.microsoft.com/office/drawing/2014/main" id="{4090D7AA-9E27-05AF-2DF0-17FC6BC91222}"/>
              </a:ext>
            </a:extLst>
          </p:cNvPr>
          <p:cNvCxnSpPr/>
          <p:nvPr/>
        </p:nvCxnSpPr>
        <p:spPr>
          <a:xfrm>
            <a:off x="7125837" y="2082007"/>
            <a:ext cx="0" cy="4079081"/>
          </a:xfrm>
          <a:prstGeom prst="line">
            <a:avLst/>
          </a:prstGeom>
          <a:ln w="9525" cap="rnd">
            <a:solidFill>
              <a:srgbClr val="9A9A9A"/>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38737E2-8665-5DC8-8680-6EA17AD3F029}"/>
              </a:ext>
            </a:extLst>
          </p:cNvPr>
          <p:cNvCxnSpPr>
            <a:cxnSpLocks/>
          </p:cNvCxnSpPr>
          <p:nvPr/>
        </p:nvCxnSpPr>
        <p:spPr>
          <a:xfrm>
            <a:off x="7329636" y="4120753"/>
            <a:ext cx="4230509" cy="0"/>
          </a:xfrm>
          <a:prstGeom prst="line">
            <a:avLst/>
          </a:prstGeom>
          <a:ln w="9525" cap="rnd">
            <a:solidFill>
              <a:schemeClr val="accent5"/>
            </a:solidFill>
            <a:prstDash val="dash"/>
            <a:round/>
            <a:tailEnd type="none"/>
          </a:ln>
        </p:spPr>
        <p:style>
          <a:lnRef idx="1">
            <a:schemeClr val="accent1"/>
          </a:lnRef>
          <a:fillRef idx="0">
            <a:schemeClr val="accent1"/>
          </a:fillRef>
          <a:effectRef idx="0">
            <a:schemeClr val="accent1"/>
          </a:effectRef>
          <a:fontRef idx="minor">
            <a:schemeClr val="tx1"/>
          </a:fontRef>
        </p:style>
      </p:cxnSp>
      <p:sp>
        <p:nvSpPr>
          <p:cNvPr id="14" name="ee4pFootnotes">
            <a:extLst>
              <a:ext uri="{FF2B5EF4-FFF2-40B4-BE49-F238E27FC236}">
                <a16:creationId xmlns:a16="http://schemas.microsoft.com/office/drawing/2014/main" id="{BF7157B1-E385-373E-FEAC-B14B69FA42F4}"/>
              </a:ext>
            </a:extLst>
          </p:cNvPr>
          <p:cNvSpPr>
            <a:spLocks noChangeArrowheads="1"/>
          </p:cNvSpPr>
          <p:nvPr/>
        </p:nvSpPr>
        <p:spPr bwMode="auto">
          <a:xfrm>
            <a:off x="630000" y="6421441"/>
            <a:ext cx="903091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latin typeface="Trebuchet MS" panose="020B0603020202020204" pitchFamily="34" charset="0"/>
                <a:cs typeface="Arial" pitchFamily="34" charset="0"/>
              </a:rPr>
              <a:t>1. FFN = Family, friend, and neighbor; FCC = Family Child Care provider (typically licensed)</a:t>
            </a:r>
          </a:p>
        </p:txBody>
      </p:sp>
    </p:spTree>
    <p:extLst>
      <p:ext uri="{BB962C8B-B14F-4D97-AF65-F5344CB8AC3E}">
        <p14:creationId xmlns:p14="http://schemas.microsoft.com/office/powerpoint/2010/main" val="1992800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extLst>
              <p:ext uri="{D42A27DB-BD31-4B8C-83A1-F6EECF244321}">
                <p14:modId xmlns:p14="http://schemas.microsoft.com/office/powerpoint/2010/main" val="12236224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sym typeface="Trebuchet MS" panose="020B0603020202020204" pitchFamily="34" charset="0"/>
            </a:endParaRPr>
          </a:p>
        </p:txBody>
      </p:sp>
      <p:sp>
        <p:nvSpPr>
          <p:cNvPr id="2" name="Title 1"/>
          <p:cNvSpPr>
            <a:spLocks noGrp="1"/>
          </p:cNvSpPr>
          <p:nvPr>
            <p:ph type="title"/>
          </p:nvPr>
        </p:nvSpPr>
        <p:spPr>
          <a:xfrm>
            <a:off x="630000" y="534088"/>
            <a:ext cx="10933350" cy="553998"/>
          </a:xfrm>
        </p:spPr>
        <p:txBody>
          <a:bodyPr vert="horz"/>
          <a:lstStyle/>
          <a:p>
            <a:r>
              <a:rPr lang="en-US" sz="2000">
                <a:solidFill>
                  <a:schemeClr val="accent2"/>
                </a:solidFill>
              </a:rPr>
              <a:t>Operating Model | </a:t>
            </a:r>
            <a:r>
              <a:rPr lang="en-US" sz="2000"/>
              <a:t>ParentChild+ has been at the forefront of innovation since the 1960s, grounded in racial equity, parent &amp; provider voice, and rooted in the communities it serves</a:t>
            </a:r>
            <a:endParaRPr lang="en-US" sz="2300"/>
          </a:p>
        </p:txBody>
      </p:sp>
      <p:cxnSp>
        <p:nvCxnSpPr>
          <p:cNvPr id="3" name="Straight Connector 2">
            <a:extLst>
              <a:ext uri="{FF2B5EF4-FFF2-40B4-BE49-F238E27FC236}">
                <a16:creationId xmlns:a16="http://schemas.microsoft.com/office/drawing/2014/main" id="{C2BA3EC3-883E-C1C5-18F0-A35A5AF63AEB}"/>
              </a:ext>
            </a:extLst>
          </p:cNvPr>
          <p:cNvCxnSpPr>
            <a:cxnSpLocks/>
          </p:cNvCxnSpPr>
          <p:nvPr/>
        </p:nvCxnSpPr>
        <p:spPr>
          <a:xfrm flipV="1">
            <a:off x="6810264" y="3945443"/>
            <a:ext cx="0" cy="1180439"/>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3088CE5-5385-40E0-C650-08A85464D0DE}"/>
              </a:ext>
            </a:extLst>
          </p:cNvPr>
          <p:cNvCxnSpPr>
            <a:cxnSpLocks/>
          </p:cNvCxnSpPr>
          <p:nvPr/>
        </p:nvCxnSpPr>
        <p:spPr>
          <a:xfrm flipV="1">
            <a:off x="3570676" y="3957002"/>
            <a:ext cx="0" cy="1180439"/>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C4D85FC-6B4C-80A2-F42A-FB0932AB19D7}"/>
              </a:ext>
            </a:extLst>
          </p:cNvPr>
          <p:cNvCxnSpPr>
            <a:cxnSpLocks/>
          </p:cNvCxnSpPr>
          <p:nvPr/>
        </p:nvCxnSpPr>
        <p:spPr>
          <a:xfrm flipV="1">
            <a:off x="9841328" y="3974730"/>
            <a:ext cx="0" cy="1678818"/>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181A90F-437C-07C5-45C3-32A4FC17EFA8}"/>
              </a:ext>
            </a:extLst>
          </p:cNvPr>
          <p:cNvCxnSpPr>
            <a:cxnSpLocks/>
          </p:cNvCxnSpPr>
          <p:nvPr/>
        </p:nvCxnSpPr>
        <p:spPr>
          <a:xfrm flipV="1">
            <a:off x="5184310" y="3957002"/>
            <a:ext cx="0" cy="1180439"/>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0B643-2DF7-5BC2-C190-AB0AABDE2E76}"/>
              </a:ext>
            </a:extLst>
          </p:cNvPr>
          <p:cNvCxnSpPr>
            <a:cxnSpLocks/>
          </p:cNvCxnSpPr>
          <p:nvPr/>
        </p:nvCxnSpPr>
        <p:spPr>
          <a:xfrm flipV="1">
            <a:off x="1989118" y="3957003"/>
            <a:ext cx="0" cy="1168880"/>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99C8F45-F1A7-C16D-EBE8-BD19A037308B}"/>
              </a:ext>
            </a:extLst>
          </p:cNvPr>
          <p:cNvCxnSpPr>
            <a:cxnSpLocks/>
          </p:cNvCxnSpPr>
          <p:nvPr/>
        </p:nvCxnSpPr>
        <p:spPr>
          <a:xfrm flipV="1">
            <a:off x="541658" y="3957002"/>
            <a:ext cx="0" cy="1168880"/>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CD9E6EF-4C49-E02A-7671-D5A63769D30E}"/>
              </a:ext>
            </a:extLst>
          </p:cNvPr>
          <p:cNvSpPr/>
          <p:nvPr/>
        </p:nvSpPr>
        <p:spPr>
          <a:xfrm>
            <a:off x="8481080" y="4049784"/>
            <a:ext cx="1248608" cy="1908215"/>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pPr>
              <a:buFont typeface="Trebuchet MS" panose="020B0603020202020204" pitchFamily="34" charset="0"/>
              <a:buChar char="​"/>
            </a:pPr>
            <a:r>
              <a:rPr lang="en-US" sz="1400" b="1">
                <a:solidFill>
                  <a:schemeClr val="tx2"/>
                </a:solidFill>
                <a:latin typeface="+mj-lt"/>
              </a:rPr>
              <a:t>Communities of practice</a:t>
            </a:r>
          </a:p>
          <a:p>
            <a:pPr>
              <a:buFont typeface="Trebuchet MS" panose="020B0603020202020204" pitchFamily="34" charset="0"/>
              <a:buChar char="​"/>
            </a:pPr>
            <a:endParaRPr lang="en-US" sz="1200">
              <a:solidFill>
                <a:schemeClr val="tx2"/>
              </a:solidFill>
            </a:endParaRPr>
          </a:p>
          <a:p>
            <a:pPr>
              <a:buFont typeface="Trebuchet MS" panose="020B0603020202020204" pitchFamily="34" charset="0"/>
              <a:buChar char="​"/>
            </a:pPr>
            <a:r>
              <a:rPr lang="en-US" sz="1200">
                <a:solidFill>
                  <a:srgbClr val="6E6F73"/>
                </a:solidFill>
              </a:rPr>
              <a:t>Within both models, home-visiting staff share advice and build support systems with peers</a:t>
            </a:r>
          </a:p>
        </p:txBody>
      </p:sp>
      <p:cxnSp>
        <p:nvCxnSpPr>
          <p:cNvPr id="15" name="Straight Connector 14">
            <a:extLst>
              <a:ext uri="{FF2B5EF4-FFF2-40B4-BE49-F238E27FC236}">
                <a16:creationId xmlns:a16="http://schemas.microsoft.com/office/drawing/2014/main" id="{15B4F940-AA7E-D92F-17BC-239F18D3E69C}"/>
              </a:ext>
            </a:extLst>
          </p:cNvPr>
          <p:cNvCxnSpPr>
            <a:cxnSpLocks/>
          </p:cNvCxnSpPr>
          <p:nvPr/>
        </p:nvCxnSpPr>
        <p:spPr>
          <a:xfrm>
            <a:off x="468444" y="3912213"/>
            <a:ext cx="9913229" cy="0"/>
          </a:xfrm>
          <a:prstGeom prst="line">
            <a:avLst/>
          </a:prstGeom>
          <a:ln w="25400" cap="rnd" cmpd="sng" algn="ctr">
            <a:solidFill>
              <a:schemeClr val="accent1"/>
            </a:solidFill>
            <a:prstDash val="solid"/>
            <a:roun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892CBACD-DD76-F64A-52F6-281E096ACDC6}"/>
              </a:ext>
            </a:extLst>
          </p:cNvPr>
          <p:cNvSpPr>
            <a:spLocks noChangeAspect="1"/>
          </p:cNvSpPr>
          <p:nvPr/>
        </p:nvSpPr>
        <p:spPr>
          <a:xfrm>
            <a:off x="3495920" y="3825218"/>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17" name="Oval 16">
            <a:extLst>
              <a:ext uri="{FF2B5EF4-FFF2-40B4-BE49-F238E27FC236}">
                <a16:creationId xmlns:a16="http://schemas.microsoft.com/office/drawing/2014/main" id="{C8D26C44-96D0-F985-6593-A0D63B4788B7}"/>
              </a:ext>
            </a:extLst>
          </p:cNvPr>
          <p:cNvSpPr>
            <a:spLocks noChangeAspect="1"/>
          </p:cNvSpPr>
          <p:nvPr/>
        </p:nvSpPr>
        <p:spPr>
          <a:xfrm>
            <a:off x="5349545" y="3842473"/>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18" name="Oval 17">
            <a:extLst>
              <a:ext uri="{FF2B5EF4-FFF2-40B4-BE49-F238E27FC236}">
                <a16:creationId xmlns:a16="http://schemas.microsoft.com/office/drawing/2014/main" id="{CABB7714-637B-EC71-506D-6C4A7123565C}"/>
              </a:ext>
            </a:extLst>
          </p:cNvPr>
          <p:cNvSpPr>
            <a:spLocks noChangeAspect="1"/>
          </p:cNvSpPr>
          <p:nvPr/>
        </p:nvSpPr>
        <p:spPr>
          <a:xfrm>
            <a:off x="6857380" y="3842473"/>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cxnSp>
        <p:nvCxnSpPr>
          <p:cNvPr id="19" name="Straight Connector 18">
            <a:extLst>
              <a:ext uri="{FF2B5EF4-FFF2-40B4-BE49-F238E27FC236}">
                <a16:creationId xmlns:a16="http://schemas.microsoft.com/office/drawing/2014/main" id="{58412A7D-EB3A-AB11-869D-B091EA941068}"/>
              </a:ext>
            </a:extLst>
          </p:cNvPr>
          <p:cNvCxnSpPr>
            <a:cxnSpLocks/>
          </p:cNvCxnSpPr>
          <p:nvPr/>
        </p:nvCxnSpPr>
        <p:spPr>
          <a:xfrm>
            <a:off x="468444" y="3917345"/>
            <a:ext cx="11113956" cy="0"/>
          </a:xfrm>
          <a:prstGeom prst="line">
            <a:avLst/>
          </a:prstGeom>
          <a:ln w="25400" cap="rnd" cmpd="sng" algn="ctr">
            <a:solidFill>
              <a:schemeClr val="accent1"/>
            </a:solidFill>
            <a:prstDash val="sysDot"/>
            <a:roun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C1C58211-02B7-4EF1-092B-40F18112E337}"/>
              </a:ext>
            </a:extLst>
          </p:cNvPr>
          <p:cNvSpPr>
            <a:spLocks noChangeAspect="1"/>
          </p:cNvSpPr>
          <p:nvPr/>
        </p:nvSpPr>
        <p:spPr>
          <a:xfrm>
            <a:off x="9918106" y="3833064"/>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grpSp>
        <p:nvGrpSpPr>
          <p:cNvPr id="162" name="bcgBugs_Star gender-neutral ">
            <a:extLst>
              <a:ext uri="{FF2B5EF4-FFF2-40B4-BE49-F238E27FC236}">
                <a16:creationId xmlns:a16="http://schemas.microsoft.com/office/drawing/2014/main" id="{FDD2A80D-DC6D-D868-786A-1331B8425DAD}"/>
              </a:ext>
            </a:extLst>
          </p:cNvPr>
          <p:cNvGrpSpPr>
            <a:grpSpLocks noChangeAspect="1"/>
          </p:cNvGrpSpPr>
          <p:nvPr/>
        </p:nvGrpSpPr>
        <p:grpSpPr bwMode="auto">
          <a:xfrm>
            <a:off x="6730306" y="3463637"/>
            <a:ext cx="387317" cy="387316"/>
            <a:chOff x="55" y="1328"/>
            <a:chExt cx="2375" cy="2375"/>
          </a:xfrm>
        </p:grpSpPr>
        <p:sp>
          <p:nvSpPr>
            <p:cNvPr id="163" name="AutoShape 5">
              <a:extLst>
                <a:ext uri="{FF2B5EF4-FFF2-40B4-BE49-F238E27FC236}">
                  <a16:creationId xmlns:a16="http://schemas.microsoft.com/office/drawing/2014/main" id="{56800291-391C-E5D3-E3FA-094F7B07E17A}"/>
                </a:ext>
              </a:extLst>
            </p:cNvPr>
            <p:cNvSpPr>
              <a:spLocks noChangeAspect="1" noChangeArrowheads="1" noTextEdit="1"/>
            </p:cNvSpPr>
            <p:nvPr/>
          </p:nvSpPr>
          <p:spPr bwMode="auto">
            <a:xfrm>
              <a:off x="55" y="1328"/>
              <a:ext cx="2375" cy="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7">
              <a:extLst>
                <a:ext uri="{FF2B5EF4-FFF2-40B4-BE49-F238E27FC236}">
                  <a16:creationId xmlns:a16="http://schemas.microsoft.com/office/drawing/2014/main" id="{07452F76-02A0-1CEB-3906-D65733A4D78A}"/>
                </a:ext>
              </a:extLst>
            </p:cNvPr>
            <p:cNvSpPr>
              <a:spLocks noEditPoints="1"/>
            </p:cNvSpPr>
            <p:nvPr/>
          </p:nvSpPr>
          <p:spPr bwMode="auto">
            <a:xfrm>
              <a:off x="362" y="1475"/>
              <a:ext cx="1764" cy="2083"/>
            </a:xfrm>
            <a:custGeom>
              <a:avLst/>
              <a:gdLst>
                <a:gd name="T0" fmla="*/ 485 w 742"/>
                <a:gd name="T1" fmla="*/ 715 h 876"/>
                <a:gd name="T2" fmla="*/ 369 w 742"/>
                <a:gd name="T3" fmla="*/ 806 h 876"/>
                <a:gd name="T4" fmla="*/ 106 w 742"/>
                <a:gd name="T5" fmla="*/ 741 h 876"/>
                <a:gd name="T6" fmla="*/ 29 w 742"/>
                <a:gd name="T7" fmla="*/ 876 h 876"/>
                <a:gd name="T8" fmla="*/ 721 w 742"/>
                <a:gd name="T9" fmla="*/ 865 h 876"/>
                <a:gd name="T10" fmla="*/ 205 w 742"/>
                <a:gd name="T11" fmla="*/ 487 h 876"/>
                <a:gd name="T12" fmla="*/ 294 w 742"/>
                <a:gd name="T13" fmla="*/ 373 h 876"/>
                <a:gd name="T14" fmla="*/ 567 w 742"/>
                <a:gd name="T15" fmla="*/ 486 h 876"/>
                <a:gd name="T16" fmla="*/ 554 w 742"/>
                <a:gd name="T17" fmla="*/ 413 h 876"/>
                <a:gd name="T18" fmla="*/ 195 w 742"/>
                <a:gd name="T19" fmla="*/ 413 h 876"/>
                <a:gd name="T20" fmla="*/ 539 w 742"/>
                <a:gd name="T21" fmla="*/ 211 h 876"/>
                <a:gd name="T22" fmla="*/ 621 w 742"/>
                <a:gd name="T23" fmla="*/ 211 h 876"/>
                <a:gd name="T24" fmla="*/ 646 w 742"/>
                <a:gd name="T25" fmla="*/ 132 h 876"/>
                <a:gd name="T26" fmla="*/ 580 w 742"/>
                <a:gd name="T27" fmla="*/ 84 h 876"/>
                <a:gd name="T28" fmla="*/ 515 w 742"/>
                <a:gd name="T29" fmla="*/ 132 h 876"/>
                <a:gd name="T30" fmla="*/ 539 w 742"/>
                <a:gd name="T31" fmla="*/ 211 h 876"/>
                <a:gd name="T32" fmla="*/ 371 w 742"/>
                <a:gd name="T33" fmla="*/ 139 h 876"/>
                <a:gd name="T34" fmla="*/ 413 w 742"/>
                <a:gd name="T35" fmla="*/ 107 h 876"/>
                <a:gd name="T36" fmla="*/ 397 w 742"/>
                <a:gd name="T37" fmla="*/ 56 h 876"/>
                <a:gd name="T38" fmla="*/ 345 w 742"/>
                <a:gd name="T39" fmla="*/ 56 h 876"/>
                <a:gd name="T40" fmla="*/ 329 w 742"/>
                <a:gd name="T41" fmla="*/ 107 h 876"/>
                <a:gd name="T42" fmla="*/ 742 w 742"/>
                <a:gd name="T43" fmla="*/ 250 h 876"/>
                <a:gd name="T44" fmla="*/ 697 w 742"/>
                <a:gd name="T45" fmla="*/ 217 h 876"/>
                <a:gd name="T46" fmla="*/ 652 w 742"/>
                <a:gd name="T47" fmla="*/ 250 h 876"/>
                <a:gd name="T48" fmla="*/ 670 w 742"/>
                <a:gd name="T49" fmla="*/ 301 h 876"/>
                <a:gd name="T50" fmla="*/ 726 w 742"/>
                <a:gd name="T51" fmla="*/ 301 h 876"/>
                <a:gd name="T52" fmla="*/ 742 w 742"/>
                <a:gd name="T53" fmla="*/ 250 h 876"/>
                <a:gd name="T54" fmla="*/ 468 w 742"/>
                <a:gd name="T55" fmla="*/ 675 h 876"/>
                <a:gd name="T56" fmla="*/ 529 w 742"/>
                <a:gd name="T57" fmla="*/ 552 h 876"/>
                <a:gd name="T58" fmla="*/ 530 w 742"/>
                <a:gd name="T59" fmla="*/ 522 h 876"/>
                <a:gd name="T60" fmla="*/ 511 w 742"/>
                <a:gd name="T61" fmla="*/ 540 h 876"/>
                <a:gd name="T62" fmla="*/ 371 w 742"/>
                <a:gd name="T63" fmla="*/ 700 h 876"/>
                <a:gd name="T64" fmla="*/ 231 w 742"/>
                <a:gd name="T65" fmla="*/ 540 h 876"/>
                <a:gd name="T66" fmla="*/ 208 w 742"/>
                <a:gd name="T67" fmla="*/ 507 h 876"/>
                <a:gd name="T68" fmla="*/ 187 w 742"/>
                <a:gd name="T69" fmla="*/ 489 h 876"/>
                <a:gd name="T70" fmla="*/ 214 w 742"/>
                <a:gd name="T71" fmla="*/ 552 h 876"/>
                <a:gd name="T72" fmla="*/ 282 w 742"/>
                <a:gd name="T73" fmla="*/ 680 h 876"/>
                <a:gd name="T74" fmla="*/ 303 w 742"/>
                <a:gd name="T75" fmla="*/ 729 h 876"/>
                <a:gd name="T76" fmla="*/ 371 w 742"/>
                <a:gd name="T77" fmla="*/ 721 h 876"/>
                <a:gd name="T78" fmla="*/ 447 w 742"/>
                <a:gd name="T79" fmla="*/ 723 h 876"/>
                <a:gd name="T80" fmla="*/ 45 w 742"/>
                <a:gd name="T81" fmla="*/ 287 h 876"/>
                <a:gd name="T82" fmla="*/ 68 w 742"/>
                <a:gd name="T83" fmla="*/ 271 h 876"/>
                <a:gd name="T84" fmla="*/ 59 w 742"/>
                <a:gd name="T85" fmla="*/ 245 h 876"/>
                <a:gd name="T86" fmla="*/ 31 w 742"/>
                <a:gd name="T87" fmla="*/ 245 h 876"/>
                <a:gd name="T88" fmla="*/ 22 w 742"/>
                <a:gd name="T89" fmla="*/ 271 h 876"/>
                <a:gd name="T90" fmla="*/ 45 w 742"/>
                <a:gd name="T91" fmla="*/ 287 h 876"/>
                <a:gd name="T92" fmla="*/ 161 w 742"/>
                <a:gd name="T93" fmla="*/ 188 h 876"/>
                <a:gd name="T94" fmla="*/ 194 w 742"/>
                <a:gd name="T95" fmla="*/ 165 h 876"/>
                <a:gd name="T96" fmla="*/ 182 w 742"/>
                <a:gd name="T97" fmla="*/ 127 h 876"/>
                <a:gd name="T98" fmla="*/ 141 w 742"/>
                <a:gd name="T99" fmla="*/ 127 h 876"/>
                <a:gd name="T100" fmla="*/ 129 w 742"/>
                <a:gd name="T101" fmla="*/ 16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2" h="876">
                  <a:moveTo>
                    <a:pt x="636" y="741"/>
                  </a:moveTo>
                  <a:cubicBezTo>
                    <a:pt x="583" y="716"/>
                    <a:pt x="485" y="715"/>
                    <a:pt x="485" y="715"/>
                  </a:cubicBezTo>
                  <a:cubicBezTo>
                    <a:pt x="485" y="715"/>
                    <a:pt x="422" y="767"/>
                    <a:pt x="373" y="806"/>
                  </a:cubicBezTo>
                  <a:cubicBezTo>
                    <a:pt x="372" y="808"/>
                    <a:pt x="370" y="808"/>
                    <a:pt x="369" y="806"/>
                  </a:cubicBezTo>
                  <a:cubicBezTo>
                    <a:pt x="333" y="778"/>
                    <a:pt x="257" y="715"/>
                    <a:pt x="257" y="715"/>
                  </a:cubicBezTo>
                  <a:cubicBezTo>
                    <a:pt x="257" y="715"/>
                    <a:pt x="159" y="716"/>
                    <a:pt x="106" y="741"/>
                  </a:cubicBezTo>
                  <a:cubicBezTo>
                    <a:pt x="64" y="761"/>
                    <a:pt x="32" y="836"/>
                    <a:pt x="21" y="865"/>
                  </a:cubicBezTo>
                  <a:cubicBezTo>
                    <a:pt x="19" y="870"/>
                    <a:pt x="24" y="876"/>
                    <a:pt x="29" y="876"/>
                  </a:cubicBezTo>
                  <a:cubicBezTo>
                    <a:pt x="713" y="876"/>
                    <a:pt x="713" y="876"/>
                    <a:pt x="713" y="876"/>
                  </a:cubicBezTo>
                  <a:cubicBezTo>
                    <a:pt x="718" y="876"/>
                    <a:pt x="723" y="870"/>
                    <a:pt x="721" y="865"/>
                  </a:cubicBezTo>
                  <a:cubicBezTo>
                    <a:pt x="710" y="836"/>
                    <a:pt x="678" y="761"/>
                    <a:pt x="636" y="741"/>
                  </a:cubicBezTo>
                  <a:close/>
                  <a:moveTo>
                    <a:pt x="205" y="487"/>
                  </a:moveTo>
                  <a:cubicBezTo>
                    <a:pt x="223" y="503"/>
                    <a:pt x="225" y="418"/>
                    <a:pt x="276" y="384"/>
                  </a:cubicBezTo>
                  <a:cubicBezTo>
                    <a:pt x="281" y="380"/>
                    <a:pt x="294" y="373"/>
                    <a:pt x="294" y="373"/>
                  </a:cubicBezTo>
                  <a:cubicBezTo>
                    <a:pt x="406" y="373"/>
                    <a:pt x="491" y="491"/>
                    <a:pt x="512" y="502"/>
                  </a:cubicBezTo>
                  <a:cubicBezTo>
                    <a:pt x="530" y="512"/>
                    <a:pt x="567" y="486"/>
                    <a:pt x="567" y="486"/>
                  </a:cubicBezTo>
                  <a:cubicBezTo>
                    <a:pt x="556" y="471"/>
                    <a:pt x="553" y="456"/>
                    <a:pt x="554" y="447"/>
                  </a:cubicBezTo>
                  <a:cubicBezTo>
                    <a:pt x="555" y="436"/>
                    <a:pt x="554" y="425"/>
                    <a:pt x="554" y="413"/>
                  </a:cubicBezTo>
                  <a:cubicBezTo>
                    <a:pt x="554" y="312"/>
                    <a:pt x="477" y="230"/>
                    <a:pt x="375" y="230"/>
                  </a:cubicBezTo>
                  <a:cubicBezTo>
                    <a:pt x="273" y="230"/>
                    <a:pt x="195" y="312"/>
                    <a:pt x="195" y="413"/>
                  </a:cubicBezTo>
                  <a:cubicBezTo>
                    <a:pt x="195" y="435"/>
                    <a:pt x="198" y="480"/>
                    <a:pt x="205" y="487"/>
                  </a:cubicBezTo>
                  <a:close/>
                  <a:moveTo>
                    <a:pt x="539" y="211"/>
                  </a:moveTo>
                  <a:cubicBezTo>
                    <a:pt x="580" y="188"/>
                    <a:pt x="580" y="188"/>
                    <a:pt x="580" y="188"/>
                  </a:cubicBezTo>
                  <a:cubicBezTo>
                    <a:pt x="621" y="211"/>
                    <a:pt x="621" y="211"/>
                    <a:pt x="621" y="211"/>
                  </a:cubicBezTo>
                  <a:cubicBezTo>
                    <a:pt x="614" y="165"/>
                    <a:pt x="614" y="165"/>
                    <a:pt x="614" y="165"/>
                  </a:cubicBezTo>
                  <a:cubicBezTo>
                    <a:pt x="646" y="132"/>
                    <a:pt x="646" y="132"/>
                    <a:pt x="646" y="132"/>
                  </a:cubicBezTo>
                  <a:cubicBezTo>
                    <a:pt x="601" y="127"/>
                    <a:pt x="601" y="127"/>
                    <a:pt x="601" y="127"/>
                  </a:cubicBezTo>
                  <a:cubicBezTo>
                    <a:pt x="580" y="84"/>
                    <a:pt x="580" y="84"/>
                    <a:pt x="580" y="84"/>
                  </a:cubicBezTo>
                  <a:cubicBezTo>
                    <a:pt x="560" y="127"/>
                    <a:pt x="560" y="127"/>
                    <a:pt x="560" y="127"/>
                  </a:cubicBezTo>
                  <a:cubicBezTo>
                    <a:pt x="515" y="132"/>
                    <a:pt x="515" y="132"/>
                    <a:pt x="515" y="132"/>
                  </a:cubicBezTo>
                  <a:cubicBezTo>
                    <a:pt x="546" y="165"/>
                    <a:pt x="546" y="165"/>
                    <a:pt x="546" y="165"/>
                  </a:cubicBezTo>
                  <a:cubicBezTo>
                    <a:pt x="539" y="211"/>
                    <a:pt x="539" y="211"/>
                    <a:pt x="539" y="211"/>
                  </a:cubicBezTo>
                  <a:close/>
                  <a:moveTo>
                    <a:pt x="319" y="169"/>
                  </a:moveTo>
                  <a:cubicBezTo>
                    <a:pt x="371" y="139"/>
                    <a:pt x="371" y="139"/>
                    <a:pt x="371" y="139"/>
                  </a:cubicBezTo>
                  <a:cubicBezTo>
                    <a:pt x="424" y="169"/>
                    <a:pt x="424" y="169"/>
                    <a:pt x="424" y="169"/>
                  </a:cubicBezTo>
                  <a:cubicBezTo>
                    <a:pt x="413" y="107"/>
                    <a:pt x="413" y="107"/>
                    <a:pt x="413" y="107"/>
                  </a:cubicBezTo>
                  <a:cubicBezTo>
                    <a:pt x="455" y="66"/>
                    <a:pt x="455" y="66"/>
                    <a:pt x="455" y="66"/>
                  </a:cubicBezTo>
                  <a:cubicBezTo>
                    <a:pt x="397" y="56"/>
                    <a:pt x="397" y="56"/>
                    <a:pt x="397" y="56"/>
                  </a:cubicBezTo>
                  <a:cubicBezTo>
                    <a:pt x="371" y="0"/>
                    <a:pt x="371" y="0"/>
                    <a:pt x="371" y="0"/>
                  </a:cubicBezTo>
                  <a:cubicBezTo>
                    <a:pt x="345" y="56"/>
                    <a:pt x="345" y="56"/>
                    <a:pt x="345" y="56"/>
                  </a:cubicBezTo>
                  <a:cubicBezTo>
                    <a:pt x="287" y="66"/>
                    <a:pt x="287" y="66"/>
                    <a:pt x="287" y="66"/>
                  </a:cubicBezTo>
                  <a:cubicBezTo>
                    <a:pt x="329" y="107"/>
                    <a:pt x="329" y="107"/>
                    <a:pt x="329" y="107"/>
                  </a:cubicBezTo>
                  <a:cubicBezTo>
                    <a:pt x="319" y="169"/>
                    <a:pt x="319" y="169"/>
                    <a:pt x="319" y="169"/>
                  </a:cubicBezTo>
                  <a:close/>
                  <a:moveTo>
                    <a:pt x="742" y="250"/>
                  </a:moveTo>
                  <a:cubicBezTo>
                    <a:pt x="712" y="245"/>
                    <a:pt x="712" y="245"/>
                    <a:pt x="712" y="245"/>
                  </a:cubicBezTo>
                  <a:cubicBezTo>
                    <a:pt x="697" y="217"/>
                    <a:pt x="697" y="217"/>
                    <a:pt x="697" y="217"/>
                  </a:cubicBezTo>
                  <a:cubicBezTo>
                    <a:pt x="684" y="245"/>
                    <a:pt x="684" y="245"/>
                    <a:pt x="684" y="245"/>
                  </a:cubicBezTo>
                  <a:cubicBezTo>
                    <a:pt x="652" y="250"/>
                    <a:pt x="652" y="250"/>
                    <a:pt x="652" y="250"/>
                  </a:cubicBezTo>
                  <a:cubicBezTo>
                    <a:pt x="675" y="271"/>
                    <a:pt x="675" y="271"/>
                    <a:pt x="675" y="271"/>
                  </a:cubicBezTo>
                  <a:cubicBezTo>
                    <a:pt x="670" y="301"/>
                    <a:pt x="670" y="301"/>
                    <a:pt x="670" y="301"/>
                  </a:cubicBezTo>
                  <a:cubicBezTo>
                    <a:pt x="697" y="287"/>
                    <a:pt x="697" y="287"/>
                    <a:pt x="697" y="287"/>
                  </a:cubicBezTo>
                  <a:cubicBezTo>
                    <a:pt x="726" y="301"/>
                    <a:pt x="726" y="301"/>
                    <a:pt x="726" y="301"/>
                  </a:cubicBezTo>
                  <a:cubicBezTo>
                    <a:pt x="720" y="271"/>
                    <a:pt x="720" y="271"/>
                    <a:pt x="720" y="271"/>
                  </a:cubicBezTo>
                  <a:cubicBezTo>
                    <a:pt x="742" y="250"/>
                    <a:pt x="742" y="250"/>
                    <a:pt x="742" y="250"/>
                  </a:cubicBezTo>
                  <a:close/>
                  <a:moveTo>
                    <a:pt x="468" y="705"/>
                  </a:moveTo>
                  <a:cubicBezTo>
                    <a:pt x="468" y="705"/>
                    <a:pt x="468" y="705"/>
                    <a:pt x="468" y="675"/>
                  </a:cubicBezTo>
                  <a:cubicBezTo>
                    <a:pt x="469" y="674"/>
                    <a:pt x="470" y="673"/>
                    <a:pt x="471" y="672"/>
                  </a:cubicBezTo>
                  <a:cubicBezTo>
                    <a:pt x="487" y="657"/>
                    <a:pt x="520" y="576"/>
                    <a:pt x="529" y="552"/>
                  </a:cubicBezTo>
                  <a:cubicBezTo>
                    <a:pt x="546" y="541"/>
                    <a:pt x="553" y="524"/>
                    <a:pt x="555" y="513"/>
                  </a:cubicBezTo>
                  <a:cubicBezTo>
                    <a:pt x="548" y="517"/>
                    <a:pt x="538" y="521"/>
                    <a:pt x="530" y="522"/>
                  </a:cubicBezTo>
                  <a:cubicBezTo>
                    <a:pt x="527" y="527"/>
                    <a:pt x="523" y="532"/>
                    <a:pt x="516" y="535"/>
                  </a:cubicBezTo>
                  <a:cubicBezTo>
                    <a:pt x="514" y="536"/>
                    <a:pt x="512" y="538"/>
                    <a:pt x="511" y="540"/>
                  </a:cubicBezTo>
                  <a:cubicBezTo>
                    <a:pt x="494" y="583"/>
                    <a:pt x="467" y="647"/>
                    <a:pt x="457" y="657"/>
                  </a:cubicBezTo>
                  <a:cubicBezTo>
                    <a:pt x="440" y="671"/>
                    <a:pt x="395" y="700"/>
                    <a:pt x="371" y="700"/>
                  </a:cubicBezTo>
                  <a:cubicBezTo>
                    <a:pt x="348" y="700"/>
                    <a:pt x="303" y="671"/>
                    <a:pt x="286" y="657"/>
                  </a:cubicBezTo>
                  <a:cubicBezTo>
                    <a:pt x="276" y="647"/>
                    <a:pt x="248" y="583"/>
                    <a:pt x="231" y="540"/>
                  </a:cubicBezTo>
                  <a:cubicBezTo>
                    <a:pt x="230" y="538"/>
                    <a:pt x="228" y="536"/>
                    <a:pt x="225" y="534"/>
                  </a:cubicBezTo>
                  <a:cubicBezTo>
                    <a:pt x="215" y="531"/>
                    <a:pt x="210" y="517"/>
                    <a:pt x="208" y="507"/>
                  </a:cubicBezTo>
                  <a:cubicBezTo>
                    <a:pt x="204" y="507"/>
                    <a:pt x="197" y="506"/>
                    <a:pt x="192" y="500"/>
                  </a:cubicBezTo>
                  <a:cubicBezTo>
                    <a:pt x="190" y="497"/>
                    <a:pt x="188" y="493"/>
                    <a:pt x="187" y="489"/>
                  </a:cubicBezTo>
                  <a:cubicBezTo>
                    <a:pt x="186" y="491"/>
                    <a:pt x="186" y="492"/>
                    <a:pt x="185" y="494"/>
                  </a:cubicBezTo>
                  <a:cubicBezTo>
                    <a:pt x="185" y="506"/>
                    <a:pt x="190" y="540"/>
                    <a:pt x="214" y="552"/>
                  </a:cubicBezTo>
                  <a:cubicBezTo>
                    <a:pt x="223" y="577"/>
                    <a:pt x="256" y="658"/>
                    <a:pt x="272" y="672"/>
                  </a:cubicBezTo>
                  <a:cubicBezTo>
                    <a:pt x="275" y="674"/>
                    <a:pt x="278" y="677"/>
                    <a:pt x="282" y="680"/>
                  </a:cubicBezTo>
                  <a:cubicBezTo>
                    <a:pt x="282" y="680"/>
                    <a:pt x="282" y="680"/>
                    <a:pt x="282" y="712"/>
                  </a:cubicBezTo>
                  <a:cubicBezTo>
                    <a:pt x="288" y="716"/>
                    <a:pt x="295" y="722"/>
                    <a:pt x="303" y="729"/>
                  </a:cubicBezTo>
                  <a:cubicBezTo>
                    <a:pt x="303" y="729"/>
                    <a:pt x="303" y="729"/>
                    <a:pt x="303" y="695"/>
                  </a:cubicBezTo>
                  <a:cubicBezTo>
                    <a:pt x="325" y="708"/>
                    <a:pt x="352" y="721"/>
                    <a:pt x="371" y="721"/>
                  </a:cubicBezTo>
                  <a:cubicBezTo>
                    <a:pt x="393" y="721"/>
                    <a:pt x="424" y="705"/>
                    <a:pt x="447" y="690"/>
                  </a:cubicBezTo>
                  <a:cubicBezTo>
                    <a:pt x="447" y="690"/>
                    <a:pt x="447" y="690"/>
                    <a:pt x="447" y="723"/>
                  </a:cubicBezTo>
                  <a:cubicBezTo>
                    <a:pt x="456" y="715"/>
                    <a:pt x="463" y="709"/>
                    <a:pt x="468" y="705"/>
                  </a:cubicBezTo>
                  <a:close/>
                  <a:moveTo>
                    <a:pt x="45" y="287"/>
                  </a:moveTo>
                  <a:cubicBezTo>
                    <a:pt x="73" y="301"/>
                    <a:pt x="73" y="301"/>
                    <a:pt x="73" y="301"/>
                  </a:cubicBezTo>
                  <a:cubicBezTo>
                    <a:pt x="68" y="271"/>
                    <a:pt x="68" y="271"/>
                    <a:pt x="68" y="271"/>
                  </a:cubicBezTo>
                  <a:cubicBezTo>
                    <a:pt x="90" y="250"/>
                    <a:pt x="90" y="250"/>
                    <a:pt x="90" y="250"/>
                  </a:cubicBezTo>
                  <a:cubicBezTo>
                    <a:pt x="59" y="245"/>
                    <a:pt x="59" y="245"/>
                    <a:pt x="59" y="245"/>
                  </a:cubicBezTo>
                  <a:cubicBezTo>
                    <a:pt x="45" y="217"/>
                    <a:pt x="45" y="217"/>
                    <a:pt x="45" y="217"/>
                  </a:cubicBezTo>
                  <a:cubicBezTo>
                    <a:pt x="31" y="245"/>
                    <a:pt x="31" y="245"/>
                    <a:pt x="31" y="245"/>
                  </a:cubicBezTo>
                  <a:cubicBezTo>
                    <a:pt x="0" y="250"/>
                    <a:pt x="0" y="250"/>
                    <a:pt x="0" y="250"/>
                  </a:cubicBezTo>
                  <a:cubicBezTo>
                    <a:pt x="22" y="271"/>
                    <a:pt x="22" y="271"/>
                    <a:pt x="22" y="271"/>
                  </a:cubicBezTo>
                  <a:cubicBezTo>
                    <a:pt x="18" y="301"/>
                    <a:pt x="18" y="301"/>
                    <a:pt x="18" y="301"/>
                  </a:cubicBezTo>
                  <a:cubicBezTo>
                    <a:pt x="45" y="287"/>
                    <a:pt x="45" y="287"/>
                    <a:pt x="45" y="287"/>
                  </a:cubicBezTo>
                  <a:close/>
                  <a:moveTo>
                    <a:pt x="122" y="211"/>
                  </a:moveTo>
                  <a:cubicBezTo>
                    <a:pt x="161" y="188"/>
                    <a:pt x="161" y="188"/>
                    <a:pt x="161" y="188"/>
                  </a:cubicBezTo>
                  <a:cubicBezTo>
                    <a:pt x="201" y="211"/>
                    <a:pt x="201" y="211"/>
                    <a:pt x="201" y="211"/>
                  </a:cubicBezTo>
                  <a:cubicBezTo>
                    <a:pt x="194" y="165"/>
                    <a:pt x="194" y="165"/>
                    <a:pt x="194" y="165"/>
                  </a:cubicBezTo>
                  <a:cubicBezTo>
                    <a:pt x="227" y="132"/>
                    <a:pt x="227" y="132"/>
                    <a:pt x="227" y="132"/>
                  </a:cubicBezTo>
                  <a:cubicBezTo>
                    <a:pt x="182" y="127"/>
                    <a:pt x="182" y="127"/>
                    <a:pt x="182" y="127"/>
                  </a:cubicBezTo>
                  <a:cubicBezTo>
                    <a:pt x="161" y="84"/>
                    <a:pt x="161" y="84"/>
                    <a:pt x="161" y="84"/>
                  </a:cubicBezTo>
                  <a:cubicBezTo>
                    <a:pt x="141" y="127"/>
                    <a:pt x="141" y="127"/>
                    <a:pt x="141" y="127"/>
                  </a:cubicBezTo>
                  <a:cubicBezTo>
                    <a:pt x="96" y="132"/>
                    <a:pt x="96" y="132"/>
                    <a:pt x="96" y="132"/>
                  </a:cubicBezTo>
                  <a:cubicBezTo>
                    <a:pt x="129" y="165"/>
                    <a:pt x="129" y="165"/>
                    <a:pt x="129" y="165"/>
                  </a:cubicBezTo>
                  <a:cubicBezTo>
                    <a:pt x="122" y="211"/>
                    <a:pt x="122" y="211"/>
                    <a:pt x="122" y="2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bcgIcons_Value Proposition ">
            <a:extLst>
              <a:ext uri="{FF2B5EF4-FFF2-40B4-BE49-F238E27FC236}">
                <a16:creationId xmlns:a16="http://schemas.microsoft.com/office/drawing/2014/main" id="{2B1BD0F4-2875-453E-66E0-51CBCB2296B6}"/>
              </a:ext>
            </a:extLst>
          </p:cNvPr>
          <p:cNvGrpSpPr>
            <a:grpSpLocks noChangeAspect="1"/>
          </p:cNvGrpSpPr>
          <p:nvPr/>
        </p:nvGrpSpPr>
        <p:grpSpPr>
          <a:xfrm>
            <a:off x="9778894" y="3463637"/>
            <a:ext cx="387690" cy="387316"/>
            <a:chOff x="6464300" y="2606675"/>
            <a:chExt cx="1646238" cy="1644650"/>
          </a:xfrm>
        </p:grpSpPr>
        <p:sp>
          <p:nvSpPr>
            <p:cNvPr id="27" name="AutoShape 13">
              <a:extLst>
                <a:ext uri="{FF2B5EF4-FFF2-40B4-BE49-F238E27FC236}">
                  <a16:creationId xmlns:a16="http://schemas.microsoft.com/office/drawing/2014/main" id="{45848CC1-53BD-E9DE-D490-7AC2393C2BBB}"/>
                </a:ext>
              </a:extLst>
            </p:cNvPr>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8" name="Group 27">
              <a:extLst>
                <a:ext uri="{FF2B5EF4-FFF2-40B4-BE49-F238E27FC236}">
                  <a16:creationId xmlns:a16="http://schemas.microsoft.com/office/drawing/2014/main" id="{555EA377-9EB0-3B75-3584-7BA2F38161B9}"/>
                </a:ext>
              </a:extLst>
            </p:cNvPr>
            <p:cNvGrpSpPr/>
            <p:nvPr/>
          </p:nvGrpSpPr>
          <p:grpSpPr>
            <a:xfrm>
              <a:off x="6729413" y="3032124"/>
              <a:ext cx="1153373" cy="976314"/>
              <a:chOff x="6729413" y="3032124"/>
              <a:chExt cx="1153373" cy="976314"/>
            </a:xfrm>
          </p:grpSpPr>
          <p:sp>
            <p:nvSpPr>
              <p:cNvPr id="29" name="Freeform 11">
                <a:extLst>
                  <a:ext uri="{FF2B5EF4-FFF2-40B4-BE49-F238E27FC236}">
                    <a16:creationId xmlns:a16="http://schemas.microsoft.com/office/drawing/2014/main" id="{00170E97-1F1D-282B-B7B7-768A8671AFD4}"/>
                  </a:ext>
                </a:extLst>
              </p:cNvPr>
              <p:cNvSpPr>
                <a:spLocks/>
              </p:cNvSpPr>
              <p:nvPr/>
            </p:nvSpPr>
            <p:spPr bwMode="auto">
              <a:xfrm>
                <a:off x="7041869" y="3032124"/>
                <a:ext cx="840917" cy="580108"/>
              </a:xfrm>
              <a:custGeom>
                <a:avLst/>
                <a:gdLst>
                  <a:gd name="connsiteX0" fmla="*/ 20275 w 840917"/>
                  <a:gd name="connsiteY0" fmla="*/ 256303 h 580108"/>
                  <a:gd name="connsiteX1" fmla="*/ 200737 w 840917"/>
                  <a:gd name="connsiteY1" fmla="*/ 256303 h 580108"/>
                  <a:gd name="connsiteX2" fmla="*/ 218569 w 840917"/>
                  <a:gd name="connsiteY2" fmla="*/ 265589 h 580108"/>
                  <a:gd name="connsiteX3" fmla="*/ 274919 w 840917"/>
                  <a:gd name="connsiteY3" fmla="*/ 412751 h 580108"/>
                  <a:gd name="connsiteX4" fmla="*/ 159366 w 840917"/>
                  <a:gd name="connsiteY4" fmla="*/ 407036 h 580108"/>
                  <a:gd name="connsiteX5" fmla="*/ 16709 w 840917"/>
                  <a:gd name="connsiteY5" fmla="*/ 264161 h 580108"/>
                  <a:gd name="connsiteX6" fmla="*/ 20275 w 840917"/>
                  <a:gd name="connsiteY6" fmla="*/ 256303 h 580108"/>
                  <a:gd name="connsiteX7" fmla="*/ 651482 w 840917"/>
                  <a:gd name="connsiteY7" fmla="*/ 255588 h 580108"/>
                  <a:gd name="connsiteX8" fmla="*/ 824991 w 840917"/>
                  <a:gd name="connsiteY8" fmla="*/ 256301 h 580108"/>
                  <a:gd name="connsiteX9" fmla="*/ 828561 w 840917"/>
                  <a:gd name="connsiteY9" fmla="*/ 264138 h 580108"/>
                  <a:gd name="connsiteX10" fmla="*/ 514389 w 840917"/>
                  <a:gd name="connsiteY10" fmla="*/ 578338 h 580108"/>
                  <a:gd name="connsiteX11" fmla="*/ 506534 w 840917"/>
                  <a:gd name="connsiteY11" fmla="*/ 574063 h 580108"/>
                  <a:gd name="connsiteX12" fmla="*/ 506534 w 840917"/>
                  <a:gd name="connsiteY12" fmla="*/ 573351 h 580108"/>
                  <a:gd name="connsiteX13" fmla="*/ 617923 w 840917"/>
                  <a:gd name="connsiteY13" fmla="*/ 278387 h 580108"/>
                  <a:gd name="connsiteX14" fmla="*/ 651482 w 840917"/>
                  <a:gd name="connsiteY14" fmla="*/ 255588 h 580108"/>
                  <a:gd name="connsiteX15" fmla="*/ 268809 w 840917"/>
                  <a:gd name="connsiteY15" fmla="*/ 255588 h 580108"/>
                  <a:gd name="connsiteX16" fmla="*/ 574001 w 840917"/>
                  <a:gd name="connsiteY16" fmla="*/ 255588 h 580108"/>
                  <a:gd name="connsiteX17" fmla="*/ 578290 w 840917"/>
                  <a:gd name="connsiteY17" fmla="*/ 262020 h 580108"/>
                  <a:gd name="connsiteX18" fmla="*/ 497525 w 840917"/>
                  <a:gd name="connsiteY18" fmla="*/ 477838 h 580108"/>
                  <a:gd name="connsiteX19" fmla="*/ 405324 w 840917"/>
                  <a:gd name="connsiteY19" fmla="*/ 419238 h 580108"/>
                  <a:gd name="connsiteX20" fmla="*/ 321700 w 840917"/>
                  <a:gd name="connsiteY20" fmla="*/ 414951 h 580108"/>
                  <a:gd name="connsiteX21" fmla="*/ 264520 w 840917"/>
                  <a:gd name="connsiteY21" fmla="*/ 262020 h 580108"/>
                  <a:gd name="connsiteX22" fmla="*/ 268809 w 840917"/>
                  <a:gd name="connsiteY22" fmla="*/ 255588 h 580108"/>
                  <a:gd name="connsiteX23" fmla="*/ 375756 w 840917"/>
                  <a:gd name="connsiteY23" fmla="*/ 1433 h 580108"/>
                  <a:gd name="connsiteX24" fmla="*/ 466182 w 840917"/>
                  <a:gd name="connsiteY24" fmla="*/ 1433 h 580108"/>
                  <a:gd name="connsiteX25" fmla="*/ 486831 w 840917"/>
                  <a:gd name="connsiteY25" fmla="*/ 12176 h 580108"/>
                  <a:gd name="connsiteX26" fmla="*/ 575832 w 840917"/>
                  <a:gd name="connsiteY26" fmla="*/ 205563 h 580108"/>
                  <a:gd name="connsiteX27" fmla="*/ 571560 w 840917"/>
                  <a:gd name="connsiteY27" fmla="*/ 212725 h 580108"/>
                  <a:gd name="connsiteX28" fmla="*/ 271802 w 840917"/>
                  <a:gd name="connsiteY28" fmla="*/ 212725 h 580108"/>
                  <a:gd name="connsiteX29" fmla="*/ 267530 w 840917"/>
                  <a:gd name="connsiteY29" fmla="*/ 205563 h 580108"/>
                  <a:gd name="connsiteX30" fmla="*/ 357244 w 840917"/>
                  <a:gd name="connsiteY30" fmla="*/ 10028 h 580108"/>
                  <a:gd name="connsiteX31" fmla="*/ 375756 w 840917"/>
                  <a:gd name="connsiteY31" fmla="*/ 1433 h 580108"/>
                  <a:gd name="connsiteX32" fmla="*/ 535360 w 840917"/>
                  <a:gd name="connsiteY32" fmla="*/ 0 h 580108"/>
                  <a:gd name="connsiteX33" fmla="*/ 641992 w 840917"/>
                  <a:gd name="connsiteY33" fmla="*/ 1434 h 580108"/>
                  <a:gd name="connsiteX34" fmla="*/ 663461 w 840917"/>
                  <a:gd name="connsiteY34" fmla="*/ 12185 h 580108"/>
                  <a:gd name="connsiteX35" fmla="*/ 840226 w 840917"/>
                  <a:gd name="connsiteY35" fmla="*/ 204278 h 580108"/>
                  <a:gd name="connsiteX36" fmla="*/ 837363 w 840917"/>
                  <a:gd name="connsiteY36" fmla="*/ 212163 h 580108"/>
                  <a:gd name="connsiteX37" fmla="*/ 827344 w 840917"/>
                  <a:gd name="connsiteY37" fmla="*/ 213596 h 580108"/>
                  <a:gd name="connsiteX38" fmla="*/ 646285 w 840917"/>
                  <a:gd name="connsiteY38" fmla="*/ 213596 h 580108"/>
                  <a:gd name="connsiteX39" fmla="*/ 616228 w 840917"/>
                  <a:gd name="connsiteY39" fmla="*/ 194960 h 580108"/>
                  <a:gd name="connsiteX40" fmla="*/ 531066 w 840917"/>
                  <a:gd name="connsiteY40" fmla="*/ 7168 h 580108"/>
                  <a:gd name="connsiteX41" fmla="*/ 535360 w 840917"/>
                  <a:gd name="connsiteY41" fmla="*/ 0 h 580108"/>
                  <a:gd name="connsiteX42" fmla="*/ 308007 w 840917"/>
                  <a:gd name="connsiteY42" fmla="*/ 0 h 580108"/>
                  <a:gd name="connsiteX43" fmla="*/ 312303 w 840917"/>
                  <a:gd name="connsiteY43" fmla="*/ 7163 h 580108"/>
                  <a:gd name="connsiteX44" fmla="*/ 220654 w 840917"/>
                  <a:gd name="connsiteY44" fmla="*/ 202698 h 580108"/>
                  <a:gd name="connsiteX45" fmla="*/ 207050 w 840917"/>
                  <a:gd name="connsiteY45" fmla="*/ 212725 h 580108"/>
                  <a:gd name="connsiteX46" fmla="*/ 5138 w 840917"/>
                  <a:gd name="connsiteY46" fmla="*/ 212725 h 580108"/>
                  <a:gd name="connsiteX47" fmla="*/ 842 w 840917"/>
                  <a:gd name="connsiteY47" fmla="*/ 204846 h 580108"/>
                  <a:gd name="connsiteX48" fmla="*/ 71010 w 840917"/>
                  <a:gd name="connsiteY48" fmla="*/ 128924 h 580108"/>
                  <a:gd name="connsiteX49" fmla="*/ 176978 w 840917"/>
                  <a:gd name="connsiteY49" fmla="*/ 13609 h 580108"/>
                  <a:gd name="connsiteX50" fmla="*/ 200606 w 840917"/>
                  <a:gd name="connsiteY50" fmla="*/ 1433 h 580108"/>
                  <a:gd name="connsiteX51" fmla="*/ 308007 w 840917"/>
                  <a:gd name="connsiteY51" fmla="*/ 0 h 5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40917" h="580108">
                    <a:moveTo>
                      <a:pt x="20275" y="256303"/>
                    </a:moveTo>
                    <a:cubicBezTo>
                      <a:pt x="78051" y="256303"/>
                      <a:pt x="139394" y="255588"/>
                      <a:pt x="200737" y="256303"/>
                    </a:cubicBezTo>
                    <a:cubicBezTo>
                      <a:pt x="206443" y="256303"/>
                      <a:pt x="217142" y="260589"/>
                      <a:pt x="218569" y="265589"/>
                    </a:cubicBezTo>
                    <a:cubicBezTo>
                      <a:pt x="237828" y="314167"/>
                      <a:pt x="255660" y="364173"/>
                      <a:pt x="274919" y="412751"/>
                    </a:cubicBezTo>
                    <a:cubicBezTo>
                      <a:pt x="274919" y="412751"/>
                      <a:pt x="274919" y="412751"/>
                      <a:pt x="159366" y="407036"/>
                    </a:cubicBezTo>
                    <a:cubicBezTo>
                      <a:pt x="112289" y="359173"/>
                      <a:pt x="64499" y="312024"/>
                      <a:pt x="16709" y="264161"/>
                    </a:cubicBezTo>
                    <a:cubicBezTo>
                      <a:pt x="14569" y="261303"/>
                      <a:pt x="15995" y="256303"/>
                      <a:pt x="20275" y="256303"/>
                    </a:cubicBezTo>
                    <a:close/>
                    <a:moveTo>
                      <a:pt x="651482" y="255588"/>
                    </a:moveTo>
                    <a:cubicBezTo>
                      <a:pt x="710032" y="256301"/>
                      <a:pt x="768583" y="256301"/>
                      <a:pt x="824991" y="256301"/>
                    </a:cubicBezTo>
                    <a:cubicBezTo>
                      <a:pt x="829275" y="256301"/>
                      <a:pt x="832131" y="261288"/>
                      <a:pt x="828561" y="264138"/>
                    </a:cubicBezTo>
                    <a:cubicBezTo>
                      <a:pt x="723599" y="368871"/>
                      <a:pt x="618637" y="475030"/>
                      <a:pt x="514389" y="578338"/>
                    </a:cubicBezTo>
                    <a:cubicBezTo>
                      <a:pt x="510818" y="582613"/>
                      <a:pt x="505106" y="578338"/>
                      <a:pt x="506534" y="574063"/>
                    </a:cubicBezTo>
                    <a:cubicBezTo>
                      <a:pt x="506534" y="573351"/>
                      <a:pt x="506534" y="573351"/>
                      <a:pt x="506534" y="573351"/>
                    </a:cubicBezTo>
                    <a:cubicBezTo>
                      <a:pt x="544378" y="475742"/>
                      <a:pt x="581507" y="376708"/>
                      <a:pt x="617923" y="278387"/>
                    </a:cubicBezTo>
                    <a:cubicBezTo>
                      <a:pt x="624349" y="260575"/>
                      <a:pt x="632917" y="255588"/>
                      <a:pt x="651482" y="255588"/>
                    </a:cubicBezTo>
                    <a:close/>
                    <a:moveTo>
                      <a:pt x="268809" y="255588"/>
                    </a:moveTo>
                    <a:cubicBezTo>
                      <a:pt x="268809" y="255588"/>
                      <a:pt x="268809" y="255588"/>
                      <a:pt x="574001" y="255588"/>
                    </a:cubicBezTo>
                    <a:cubicBezTo>
                      <a:pt x="577575" y="255588"/>
                      <a:pt x="579719" y="259161"/>
                      <a:pt x="578290" y="262020"/>
                    </a:cubicBezTo>
                    <a:cubicBezTo>
                      <a:pt x="551130" y="334197"/>
                      <a:pt x="523970" y="406375"/>
                      <a:pt x="497525" y="477838"/>
                    </a:cubicBezTo>
                    <a:cubicBezTo>
                      <a:pt x="479656" y="444965"/>
                      <a:pt x="445349" y="421382"/>
                      <a:pt x="405324" y="419238"/>
                    </a:cubicBezTo>
                    <a:cubicBezTo>
                      <a:pt x="405324" y="419238"/>
                      <a:pt x="405324" y="419238"/>
                      <a:pt x="321700" y="414951"/>
                    </a:cubicBezTo>
                    <a:cubicBezTo>
                      <a:pt x="315982" y="400658"/>
                      <a:pt x="302402" y="362783"/>
                      <a:pt x="264520" y="262020"/>
                    </a:cubicBezTo>
                    <a:cubicBezTo>
                      <a:pt x="263806" y="259161"/>
                      <a:pt x="265235" y="255588"/>
                      <a:pt x="268809" y="255588"/>
                    </a:cubicBezTo>
                    <a:close/>
                    <a:moveTo>
                      <a:pt x="375756" y="1433"/>
                    </a:moveTo>
                    <a:cubicBezTo>
                      <a:pt x="406373" y="0"/>
                      <a:pt x="436278" y="0"/>
                      <a:pt x="466182" y="1433"/>
                    </a:cubicBezTo>
                    <a:cubicBezTo>
                      <a:pt x="472590" y="1433"/>
                      <a:pt x="483270" y="6446"/>
                      <a:pt x="486831" y="12176"/>
                    </a:cubicBezTo>
                    <a:cubicBezTo>
                      <a:pt x="516735" y="75206"/>
                      <a:pt x="544504" y="139668"/>
                      <a:pt x="575832" y="205563"/>
                    </a:cubicBezTo>
                    <a:cubicBezTo>
                      <a:pt x="576544" y="209144"/>
                      <a:pt x="575120" y="212725"/>
                      <a:pt x="571560" y="212725"/>
                    </a:cubicBezTo>
                    <a:cubicBezTo>
                      <a:pt x="571560" y="212725"/>
                      <a:pt x="571560" y="212725"/>
                      <a:pt x="271802" y="212725"/>
                    </a:cubicBezTo>
                    <a:cubicBezTo>
                      <a:pt x="268242" y="212725"/>
                      <a:pt x="265394" y="209144"/>
                      <a:pt x="267530" y="205563"/>
                    </a:cubicBezTo>
                    <a:cubicBezTo>
                      <a:pt x="297435" y="138236"/>
                      <a:pt x="327339" y="73057"/>
                      <a:pt x="357244" y="10028"/>
                    </a:cubicBezTo>
                    <a:cubicBezTo>
                      <a:pt x="360092" y="4298"/>
                      <a:pt x="369348" y="1433"/>
                      <a:pt x="375756" y="1433"/>
                    </a:cubicBezTo>
                    <a:close/>
                    <a:moveTo>
                      <a:pt x="535360" y="0"/>
                    </a:moveTo>
                    <a:cubicBezTo>
                      <a:pt x="573289" y="0"/>
                      <a:pt x="607640" y="0"/>
                      <a:pt x="641992" y="1434"/>
                    </a:cubicBezTo>
                    <a:cubicBezTo>
                      <a:pt x="649148" y="1434"/>
                      <a:pt x="658451" y="6451"/>
                      <a:pt x="663461" y="12185"/>
                    </a:cubicBezTo>
                    <a:cubicBezTo>
                      <a:pt x="722144" y="74544"/>
                      <a:pt x="779396" y="139053"/>
                      <a:pt x="840226" y="204278"/>
                    </a:cubicBezTo>
                    <a:cubicBezTo>
                      <a:pt x="841657" y="206429"/>
                      <a:pt x="840942" y="212163"/>
                      <a:pt x="837363" y="212163"/>
                    </a:cubicBezTo>
                    <a:cubicBezTo>
                      <a:pt x="833069" y="212880"/>
                      <a:pt x="829491" y="213596"/>
                      <a:pt x="827344" y="213596"/>
                    </a:cubicBezTo>
                    <a:cubicBezTo>
                      <a:pt x="766514" y="213596"/>
                      <a:pt x="706400" y="212880"/>
                      <a:pt x="646285" y="213596"/>
                    </a:cubicBezTo>
                    <a:cubicBezTo>
                      <a:pt x="630541" y="214313"/>
                      <a:pt x="621953" y="209296"/>
                      <a:pt x="616228" y="194960"/>
                    </a:cubicBezTo>
                    <a:cubicBezTo>
                      <a:pt x="588318" y="134035"/>
                      <a:pt x="560408" y="72393"/>
                      <a:pt x="531066" y="7168"/>
                    </a:cubicBezTo>
                    <a:cubicBezTo>
                      <a:pt x="528919" y="4301"/>
                      <a:pt x="531782" y="0"/>
                      <a:pt x="535360" y="0"/>
                    </a:cubicBezTo>
                    <a:close/>
                    <a:moveTo>
                      <a:pt x="308007" y="0"/>
                    </a:moveTo>
                    <a:cubicBezTo>
                      <a:pt x="310871" y="0"/>
                      <a:pt x="313019" y="4298"/>
                      <a:pt x="312303" y="7163"/>
                    </a:cubicBezTo>
                    <a:cubicBezTo>
                      <a:pt x="280083" y="75206"/>
                      <a:pt x="250727" y="138952"/>
                      <a:pt x="220654" y="202698"/>
                    </a:cubicBezTo>
                    <a:cubicBezTo>
                      <a:pt x="219222" y="206995"/>
                      <a:pt x="212062" y="211293"/>
                      <a:pt x="207050" y="212725"/>
                    </a:cubicBezTo>
                    <a:cubicBezTo>
                      <a:pt x="141178" y="212725"/>
                      <a:pt x="76022" y="212725"/>
                      <a:pt x="5138" y="212725"/>
                    </a:cubicBezTo>
                    <a:cubicBezTo>
                      <a:pt x="842" y="212725"/>
                      <a:pt x="-1306" y="206995"/>
                      <a:pt x="842" y="204846"/>
                    </a:cubicBezTo>
                    <a:cubicBezTo>
                      <a:pt x="26618" y="177629"/>
                      <a:pt x="48098" y="153277"/>
                      <a:pt x="71010" y="128924"/>
                    </a:cubicBezTo>
                    <a:cubicBezTo>
                      <a:pt x="106094" y="89531"/>
                      <a:pt x="140462" y="51570"/>
                      <a:pt x="176978" y="13609"/>
                    </a:cubicBezTo>
                    <a:cubicBezTo>
                      <a:pt x="182706" y="7879"/>
                      <a:pt x="192014" y="1433"/>
                      <a:pt x="200606" y="1433"/>
                    </a:cubicBezTo>
                    <a:cubicBezTo>
                      <a:pt x="234259" y="0"/>
                      <a:pt x="268627" y="0"/>
                      <a:pt x="308007"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
            <p:nvSpPr>
              <p:cNvPr id="30" name="Freeform 12">
                <a:extLst>
                  <a:ext uri="{FF2B5EF4-FFF2-40B4-BE49-F238E27FC236}">
                    <a16:creationId xmlns:a16="http://schemas.microsoft.com/office/drawing/2014/main" id="{C54E06F9-EE10-EFFF-07EF-CF536BC4F2A6}"/>
                  </a:ext>
                </a:extLst>
              </p:cNvPr>
              <p:cNvSpPr>
                <a:spLocks/>
              </p:cNvSpPr>
              <p:nvPr/>
            </p:nvSpPr>
            <p:spPr bwMode="auto">
              <a:xfrm>
                <a:off x="6729413" y="3467100"/>
                <a:ext cx="1123838" cy="541338"/>
              </a:xfrm>
              <a:custGeom>
                <a:avLst/>
                <a:gdLst>
                  <a:gd name="connsiteX0" fmla="*/ 409739 w 1123838"/>
                  <a:gd name="connsiteY0" fmla="*/ 31588 h 541338"/>
                  <a:gd name="connsiteX1" fmla="*/ 326138 w 1123838"/>
                  <a:gd name="connsiteY1" fmla="*/ 51530 h 541338"/>
                  <a:gd name="connsiteX2" fmla="*/ 31750 w 1123838"/>
                  <a:gd name="connsiteY2" fmla="*/ 218189 h 541338"/>
                  <a:gd name="connsiteX3" fmla="*/ 31750 w 1123838"/>
                  <a:gd name="connsiteY3" fmla="*/ 501651 h 541338"/>
                  <a:gd name="connsiteX4" fmla="*/ 368296 w 1123838"/>
                  <a:gd name="connsiteY4" fmla="*/ 372028 h 541338"/>
                  <a:gd name="connsiteX5" fmla="*/ 419028 w 1123838"/>
                  <a:gd name="connsiteY5" fmla="*/ 364193 h 541338"/>
                  <a:gd name="connsiteX6" fmla="*/ 568366 w 1123838"/>
                  <a:gd name="connsiteY6" fmla="*/ 374876 h 541338"/>
                  <a:gd name="connsiteX7" fmla="*/ 797017 w 1123838"/>
                  <a:gd name="connsiteY7" fmla="*/ 348524 h 541338"/>
                  <a:gd name="connsiteX8" fmla="*/ 1047818 w 1123838"/>
                  <a:gd name="connsiteY8" fmla="*/ 182578 h 541338"/>
                  <a:gd name="connsiteX9" fmla="*/ 1079972 w 1123838"/>
                  <a:gd name="connsiteY9" fmla="*/ 145542 h 541338"/>
                  <a:gd name="connsiteX10" fmla="*/ 1074971 w 1123838"/>
                  <a:gd name="connsiteY10" fmla="*/ 71472 h 541338"/>
                  <a:gd name="connsiteX11" fmla="*/ 1036386 w 1123838"/>
                  <a:gd name="connsiteY11" fmla="*/ 57940 h 541338"/>
                  <a:gd name="connsiteX12" fmla="*/ 999230 w 1123838"/>
                  <a:gd name="connsiteY12" fmla="*/ 75745 h 541338"/>
                  <a:gd name="connsiteX13" fmla="*/ 951356 w 1123838"/>
                  <a:gd name="connsiteY13" fmla="*/ 129161 h 541338"/>
                  <a:gd name="connsiteX14" fmla="*/ 805591 w 1123838"/>
                  <a:gd name="connsiteY14" fmla="*/ 220325 h 541338"/>
                  <a:gd name="connsiteX15" fmla="*/ 608380 w 1123838"/>
                  <a:gd name="connsiteY15" fmla="*/ 209642 h 541338"/>
                  <a:gd name="connsiteX16" fmla="*/ 553360 w 1123838"/>
                  <a:gd name="connsiteY16" fmla="*/ 187563 h 541338"/>
                  <a:gd name="connsiteX17" fmla="*/ 544071 w 1123838"/>
                  <a:gd name="connsiteY17" fmla="*/ 171182 h 541338"/>
                  <a:gd name="connsiteX18" fmla="*/ 557648 w 1123838"/>
                  <a:gd name="connsiteY18" fmla="*/ 157650 h 541338"/>
                  <a:gd name="connsiteX19" fmla="*/ 715560 w 1123838"/>
                  <a:gd name="connsiteY19" fmla="*/ 141981 h 541338"/>
                  <a:gd name="connsiteX20" fmla="*/ 759146 w 1123838"/>
                  <a:gd name="connsiteY20" fmla="*/ 94975 h 541338"/>
                  <a:gd name="connsiteX21" fmla="*/ 713416 w 1123838"/>
                  <a:gd name="connsiteY21" fmla="*/ 47256 h 541338"/>
                  <a:gd name="connsiteX22" fmla="*/ 409739 w 1123838"/>
                  <a:gd name="connsiteY22" fmla="*/ 31588 h 541338"/>
                  <a:gd name="connsiteX23" fmla="*/ 390213 w 1123838"/>
                  <a:gd name="connsiteY23" fmla="*/ 0 h 541338"/>
                  <a:gd name="connsiteX24" fmla="*/ 393072 w 1123838"/>
                  <a:gd name="connsiteY24" fmla="*/ 0 h 541338"/>
                  <a:gd name="connsiteX25" fmla="*/ 397360 w 1123838"/>
                  <a:gd name="connsiteY25" fmla="*/ 0 h 541338"/>
                  <a:gd name="connsiteX26" fmla="*/ 399504 w 1123838"/>
                  <a:gd name="connsiteY26" fmla="*/ 0 h 541338"/>
                  <a:gd name="connsiteX27" fmla="*/ 403077 w 1123838"/>
                  <a:gd name="connsiteY27" fmla="*/ 0 h 541338"/>
                  <a:gd name="connsiteX28" fmla="*/ 410939 w 1123838"/>
                  <a:gd name="connsiteY28" fmla="*/ 0 h 541338"/>
                  <a:gd name="connsiteX29" fmla="*/ 715390 w 1123838"/>
                  <a:gd name="connsiteY29" fmla="*/ 15712 h 541338"/>
                  <a:gd name="connsiteX30" fmla="*/ 780426 w 1123838"/>
                  <a:gd name="connsiteY30" fmla="*/ 56419 h 541338"/>
                  <a:gd name="connsiteX31" fmla="*/ 782570 w 1123838"/>
                  <a:gd name="connsiteY31" fmla="*/ 60704 h 541338"/>
                  <a:gd name="connsiteX32" fmla="*/ 789002 w 1123838"/>
                  <a:gd name="connsiteY32" fmla="*/ 79273 h 541338"/>
                  <a:gd name="connsiteX33" fmla="*/ 790431 w 1123838"/>
                  <a:gd name="connsiteY33" fmla="*/ 94984 h 541338"/>
                  <a:gd name="connsiteX34" fmla="*/ 789716 w 1123838"/>
                  <a:gd name="connsiteY34" fmla="*/ 100698 h 541338"/>
                  <a:gd name="connsiteX35" fmla="*/ 789716 w 1123838"/>
                  <a:gd name="connsiteY35" fmla="*/ 101412 h 541338"/>
                  <a:gd name="connsiteX36" fmla="*/ 789002 w 1123838"/>
                  <a:gd name="connsiteY36" fmla="*/ 107125 h 541338"/>
                  <a:gd name="connsiteX37" fmla="*/ 763988 w 1123838"/>
                  <a:gd name="connsiteY37" fmla="*/ 154260 h 541338"/>
                  <a:gd name="connsiteX38" fmla="*/ 763273 w 1123838"/>
                  <a:gd name="connsiteY38" fmla="*/ 154260 h 541338"/>
                  <a:gd name="connsiteX39" fmla="*/ 758985 w 1123838"/>
                  <a:gd name="connsiteY39" fmla="*/ 157831 h 541338"/>
                  <a:gd name="connsiteX40" fmla="*/ 754697 w 1123838"/>
                  <a:gd name="connsiteY40" fmla="*/ 160688 h 541338"/>
                  <a:gd name="connsiteX41" fmla="*/ 753983 w 1123838"/>
                  <a:gd name="connsiteY41" fmla="*/ 161402 h 541338"/>
                  <a:gd name="connsiteX42" fmla="*/ 749695 w 1123838"/>
                  <a:gd name="connsiteY42" fmla="*/ 164258 h 541338"/>
                  <a:gd name="connsiteX43" fmla="*/ 748265 w 1123838"/>
                  <a:gd name="connsiteY43" fmla="*/ 164973 h 541338"/>
                  <a:gd name="connsiteX44" fmla="*/ 743263 w 1123838"/>
                  <a:gd name="connsiteY44" fmla="*/ 167115 h 541338"/>
                  <a:gd name="connsiteX45" fmla="*/ 742548 w 1123838"/>
                  <a:gd name="connsiteY45" fmla="*/ 167829 h 541338"/>
                  <a:gd name="connsiteX46" fmla="*/ 738260 w 1123838"/>
                  <a:gd name="connsiteY46" fmla="*/ 169258 h 541338"/>
                  <a:gd name="connsiteX47" fmla="*/ 718964 w 1123838"/>
                  <a:gd name="connsiteY47" fmla="*/ 173543 h 541338"/>
                  <a:gd name="connsiteX48" fmla="*/ 624626 w 1123838"/>
                  <a:gd name="connsiteY48" fmla="*/ 182827 h 541338"/>
                  <a:gd name="connsiteX49" fmla="*/ 743263 w 1123838"/>
                  <a:gd name="connsiteY49" fmla="*/ 199967 h 541338"/>
                  <a:gd name="connsiteX50" fmla="*/ 774708 w 1123838"/>
                  <a:gd name="connsiteY50" fmla="*/ 195682 h 541338"/>
                  <a:gd name="connsiteX51" fmla="*/ 775423 w 1123838"/>
                  <a:gd name="connsiteY51" fmla="*/ 195682 h 541338"/>
                  <a:gd name="connsiteX52" fmla="*/ 785428 w 1123838"/>
                  <a:gd name="connsiteY52" fmla="*/ 193539 h 541338"/>
                  <a:gd name="connsiteX53" fmla="*/ 786858 w 1123838"/>
                  <a:gd name="connsiteY53" fmla="*/ 192825 h 541338"/>
                  <a:gd name="connsiteX54" fmla="*/ 796863 w 1123838"/>
                  <a:gd name="connsiteY54" fmla="*/ 190683 h 541338"/>
                  <a:gd name="connsiteX55" fmla="*/ 826880 w 1123838"/>
                  <a:gd name="connsiteY55" fmla="*/ 179970 h 541338"/>
                  <a:gd name="connsiteX56" fmla="*/ 909782 w 1123838"/>
                  <a:gd name="connsiteY56" fmla="*/ 127122 h 541338"/>
                  <a:gd name="connsiteX57" fmla="*/ 928363 w 1123838"/>
                  <a:gd name="connsiteY57" fmla="*/ 108553 h 541338"/>
                  <a:gd name="connsiteX58" fmla="*/ 975532 w 1123838"/>
                  <a:gd name="connsiteY58" fmla="*/ 54991 h 541338"/>
                  <a:gd name="connsiteX59" fmla="*/ 978391 w 1123838"/>
                  <a:gd name="connsiteY59" fmla="*/ 51420 h 541338"/>
                  <a:gd name="connsiteX60" fmla="*/ 979105 w 1123838"/>
                  <a:gd name="connsiteY60" fmla="*/ 51420 h 541338"/>
                  <a:gd name="connsiteX61" fmla="*/ 1034135 w 1123838"/>
                  <a:gd name="connsiteY61" fmla="*/ 26424 h 541338"/>
                  <a:gd name="connsiteX62" fmla="*/ 1034850 w 1123838"/>
                  <a:gd name="connsiteY62" fmla="*/ 26424 h 541338"/>
                  <a:gd name="connsiteX63" fmla="*/ 1039138 w 1123838"/>
                  <a:gd name="connsiteY63" fmla="*/ 26424 h 541338"/>
                  <a:gd name="connsiteX64" fmla="*/ 1040567 w 1123838"/>
                  <a:gd name="connsiteY64" fmla="*/ 26424 h 541338"/>
                  <a:gd name="connsiteX65" fmla="*/ 1079875 w 1123838"/>
                  <a:gd name="connsiteY65" fmla="*/ 37137 h 541338"/>
                  <a:gd name="connsiteX66" fmla="*/ 1083448 w 1123838"/>
                  <a:gd name="connsiteY66" fmla="*/ 39279 h 541338"/>
                  <a:gd name="connsiteX67" fmla="*/ 1086307 w 1123838"/>
                  <a:gd name="connsiteY67" fmla="*/ 40708 h 541338"/>
                  <a:gd name="connsiteX68" fmla="*/ 1087021 w 1123838"/>
                  <a:gd name="connsiteY68" fmla="*/ 41422 h 541338"/>
                  <a:gd name="connsiteX69" fmla="*/ 1089880 w 1123838"/>
                  <a:gd name="connsiteY69" fmla="*/ 43564 h 541338"/>
                  <a:gd name="connsiteX70" fmla="*/ 1090595 w 1123838"/>
                  <a:gd name="connsiteY70" fmla="*/ 44278 h 541338"/>
                  <a:gd name="connsiteX71" fmla="*/ 1092739 w 1123838"/>
                  <a:gd name="connsiteY71" fmla="*/ 45707 h 541338"/>
                  <a:gd name="connsiteX72" fmla="*/ 1095597 w 1123838"/>
                  <a:gd name="connsiteY72" fmla="*/ 47849 h 541338"/>
                  <a:gd name="connsiteX73" fmla="*/ 1095597 w 1123838"/>
                  <a:gd name="connsiteY73" fmla="*/ 48563 h 541338"/>
                  <a:gd name="connsiteX74" fmla="*/ 1103459 w 1123838"/>
                  <a:gd name="connsiteY74" fmla="*/ 165687 h 541338"/>
                  <a:gd name="connsiteX75" fmla="*/ 1072013 w 1123838"/>
                  <a:gd name="connsiteY75" fmla="*/ 203538 h 541338"/>
                  <a:gd name="connsiteX76" fmla="*/ 966241 w 1123838"/>
                  <a:gd name="connsiteY76" fmla="*/ 299950 h 541338"/>
                  <a:gd name="connsiteX77" fmla="*/ 956950 w 1123838"/>
                  <a:gd name="connsiteY77" fmla="*/ 306377 h 541338"/>
                  <a:gd name="connsiteX78" fmla="*/ 948374 w 1123838"/>
                  <a:gd name="connsiteY78" fmla="*/ 312091 h 541338"/>
                  <a:gd name="connsiteX79" fmla="*/ 806154 w 1123838"/>
                  <a:gd name="connsiteY79" fmla="*/ 379222 h 541338"/>
                  <a:gd name="connsiteX80" fmla="*/ 792575 w 1123838"/>
                  <a:gd name="connsiteY80" fmla="*/ 383507 h 541338"/>
                  <a:gd name="connsiteX81" fmla="*/ 788287 w 1123838"/>
                  <a:gd name="connsiteY81" fmla="*/ 384222 h 541338"/>
                  <a:gd name="connsiteX82" fmla="*/ 779711 w 1123838"/>
                  <a:gd name="connsiteY82" fmla="*/ 387078 h 541338"/>
                  <a:gd name="connsiteX83" fmla="*/ 773994 w 1123838"/>
                  <a:gd name="connsiteY83" fmla="*/ 388507 h 541338"/>
                  <a:gd name="connsiteX84" fmla="*/ 766132 w 1123838"/>
                  <a:gd name="connsiteY84" fmla="*/ 389935 h 541338"/>
                  <a:gd name="connsiteX85" fmla="*/ 759700 w 1123838"/>
                  <a:gd name="connsiteY85" fmla="*/ 392077 h 541338"/>
                  <a:gd name="connsiteX86" fmla="*/ 753983 w 1123838"/>
                  <a:gd name="connsiteY86" fmla="*/ 392792 h 541338"/>
                  <a:gd name="connsiteX87" fmla="*/ 723966 w 1123838"/>
                  <a:gd name="connsiteY87" fmla="*/ 399219 h 541338"/>
                  <a:gd name="connsiteX88" fmla="*/ 721822 w 1123838"/>
                  <a:gd name="connsiteY88" fmla="*/ 399219 h 541338"/>
                  <a:gd name="connsiteX89" fmla="*/ 711102 w 1123838"/>
                  <a:gd name="connsiteY89" fmla="*/ 401362 h 541338"/>
                  <a:gd name="connsiteX90" fmla="*/ 709673 w 1123838"/>
                  <a:gd name="connsiteY90" fmla="*/ 401362 h 541338"/>
                  <a:gd name="connsiteX91" fmla="*/ 650355 w 1123838"/>
                  <a:gd name="connsiteY91" fmla="*/ 407789 h 541338"/>
                  <a:gd name="connsiteX92" fmla="*/ 648211 w 1123838"/>
                  <a:gd name="connsiteY92" fmla="*/ 407789 h 541338"/>
                  <a:gd name="connsiteX93" fmla="*/ 637491 w 1123838"/>
                  <a:gd name="connsiteY93" fmla="*/ 408503 h 541338"/>
                  <a:gd name="connsiteX94" fmla="*/ 635347 w 1123838"/>
                  <a:gd name="connsiteY94" fmla="*/ 408503 h 541338"/>
                  <a:gd name="connsiteX95" fmla="*/ 621053 w 1123838"/>
                  <a:gd name="connsiteY95" fmla="*/ 408503 h 541338"/>
                  <a:gd name="connsiteX96" fmla="*/ 619624 w 1123838"/>
                  <a:gd name="connsiteY96" fmla="*/ 408503 h 541338"/>
                  <a:gd name="connsiteX97" fmla="*/ 612477 w 1123838"/>
                  <a:gd name="connsiteY97" fmla="*/ 408503 h 541338"/>
                  <a:gd name="connsiteX98" fmla="*/ 606045 w 1123838"/>
                  <a:gd name="connsiteY98" fmla="*/ 408503 h 541338"/>
                  <a:gd name="connsiteX99" fmla="*/ 598898 w 1123838"/>
                  <a:gd name="connsiteY99" fmla="*/ 408503 h 541338"/>
                  <a:gd name="connsiteX100" fmla="*/ 592466 w 1123838"/>
                  <a:gd name="connsiteY100" fmla="*/ 408503 h 541338"/>
                  <a:gd name="connsiteX101" fmla="*/ 584605 w 1123838"/>
                  <a:gd name="connsiteY101" fmla="*/ 407789 h 541338"/>
                  <a:gd name="connsiteX102" fmla="*/ 578887 w 1123838"/>
                  <a:gd name="connsiteY102" fmla="*/ 407789 h 541338"/>
                  <a:gd name="connsiteX103" fmla="*/ 566738 w 1123838"/>
                  <a:gd name="connsiteY103" fmla="*/ 407075 h 541338"/>
                  <a:gd name="connsiteX104" fmla="*/ 566023 w 1123838"/>
                  <a:gd name="connsiteY104" fmla="*/ 407075 h 541338"/>
                  <a:gd name="connsiteX105" fmla="*/ 485265 w 1123838"/>
                  <a:gd name="connsiteY105" fmla="*/ 401362 h 541338"/>
                  <a:gd name="connsiteX106" fmla="*/ 416656 w 1123838"/>
                  <a:gd name="connsiteY106" fmla="*/ 396362 h 541338"/>
                  <a:gd name="connsiteX107" fmla="*/ 410939 w 1123838"/>
                  <a:gd name="connsiteY107" fmla="*/ 396362 h 541338"/>
                  <a:gd name="connsiteX108" fmla="*/ 407365 w 1123838"/>
                  <a:gd name="connsiteY108" fmla="*/ 396362 h 541338"/>
                  <a:gd name="connsiteX109" fmla="*/ 393072 w 1123838"/>
                  <a:gd name="connsiteY109" fmla="*/ 397791 h 541338"/>
                  <a:gd name="connsiteX110" fmla="*/ 388784 w 1123838"/>
                  <a:gd name="connsiteY110" fmla="*/ 398505 h 541338"/>
                  <a:gd name="connsiteX111" fmla="*/ 388784 w 1123838"/>
                  <a:gd name="connsiteY111" fmla="*/ 399219 h 541338"/>
                  <a:gd name="connsiteX112" fmla="*/ 384496 w 1123838"/>
                  <a:gd name="connsiteY112" fmla="*/ 399933 h 541338"/>
                  <a:gd name="connsiteX113" fmla="*/ 383781 w 1123838"/>
                  <a:gd name="connsiteY113" fmla="*/ 400647 h 541338"/>
                  <a:gd name="connsiteX114" fmla="*/ 379493 w 1123838"/>
                  <a:gd name="connsiteY114" fmla="*/ 402076 h 541338"/>
                  <a:gd name="connsiteX115" fmla="*/ 21441 w 1123838"/>
                  <a:gd name="connsiteY115" fmla="*/ 540624 h 541338"/>
                  <a:gd name="connsiteX116" fmla="*/ 15723 w 1123838"/>
                  <a:gd name="connsiteY116" fmla="*/ 541338 h 541338"/>
                  <a:gd name="connsiteX117" fmla="*/ 7147 w 1123838"/>
                  <a:gd name="connsiteY117" fmla="*/ 538481 h 541338"/>
                  <a:gd name="connsiteX118" fmla="*/ 0 w 1123838"/>
                  <a:gd name="connsiteY118" fmla="*/ 525626 h 541338"/>
                  <a:gd name="connsiteX119" fmla="*/ 0 w 1123838"/>
                  <a:gd name="connsiteY119" fmla="*/ 209251 h 541338"/>
                  <a:gd name="connsiteX120" fmla="*/ 7862 w 1123838"/>
                  <a:gd name="connsiteY120" fmla="*/ 195682 h 541338"/>
                  <a:gd name="connsiteX121" fmla="*/ 310169 w 1123838"/>
                  <a:gd name="connsiteY121" fmla="*/ 24282 h 541338"/>
                  <a:gd name="connsiteX122" fmla="*/ 315887 w 1123838"/>
                  <a:gd name="connsiteY122" fmla="*/ 21425 h 541338"/>
                  <a:gd name="connsiteX123" fmla="*/ 318031 w 1123838"/>
                  <a:gd name="connsiteY123" fmla="*/ 19997 h 541338"/>
                  <a:gd name="connsiteX124" fmla="*/ 320889 w 1123838"/>
                  <a:gd name="connsiteY124" fmla="*/ 18568 h 541338"/>
                  <a:gd name="connsiteX125" fmla="*/ 324463 w 1123838"/>
                  <a:gd name="connsiteY125" fmla="*/ 17140 h 541338"/>
                  <a:gd name="connsiteX126" fmla="*/ 326607 w 1123838"/>
                  <a:gd name="connsiteY126" fmla="*/ 15712 h 541338"/>
                  <a:gd name="connsiteX127" fmla="*/ 330180 w 1123838"/>
                  <a:gd name="connsiteY127" fmla="*/ 14283 h 541338"/>
                  <a:gd name="connsiteX128" fmla="*/ 332324 w 1123838"/>
                  <a:gd name="connsiteY128" fmla="*/ 13569 h 541338"/>
                  <a:gd name="connsiteX129" fmla="*/ 336612 w 1123838"/>
                  <a:gd name="connsiteY129" fmla="*/ 12141 h 541338"/>
                  <a:gd name="connsiteX130" fmla="*/ 338042 w 1123838"/>
                  <a:gd name="connsiteY130" fmla="*/ 11427 h 541338"/>
                  <a:gd name="connsiteX131" fmla="*/ 342330 w 1123838"/>
                  <a:gd name="connsiteY131" fmla="*/ 9998 h 541338"/>
                  <a:gd name="connsiteX132" fmla="*/ 343759 w 1123838"/>
                  <a:gd name="connsiteY132" fmla="*/ 9284 h 541338"/>
                  <a:gd name="connsiteX133" fmla="*/ 348047 w 1123838"/>
                  <a:gd name="connsiteY133" fmla="*/ 7856 h 541338"/>
                  <a:gd name="connsiteX134" fmla="*/ 349476 w 1123838"/>
                  <a:gd name="connsiteY134" fmla="*/ 7856 h 541338"/>
                  <a:gd name="connsiteX135" fmla="*/ 354479 w 1123838"/>
                  <a:gd name="connsiteY135" fmla="*/ 6428 h 541338"/>
                  <a:gd name="connsiteX136" fmla="*/ 354479 w 1123838"/>
                  <a:gd name="connsiteY136" fmla="*/ 5713 h 541338"/>
                  <a:gd name="connsiteX137" fmla="*/ 381637 w 1123838"/>
                  <a:gd name="connsiteY137" fmla="*/ 1428 h 541338"/>
                  <a:gd name="connsiteX138" fmla="*/ 383781 w 1123838"/>
                  <a:gd name="connsiteY138" fmla="*/ 714 h 541338"/>
                  <a:gd name="connsiteX139" fmla="*/ 387354 w 1123838"/>
                  <a:gd name="connsiteY139" fmla="*/ 714 h 541338"/>
                  <a:gd name="connsiteX140" fmla="*/ 390213 w 1123838"/>
                  <a:gd name="connsiteY140"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123838" h="541338">
                    <a:moveTo>
                      <a:pt x="409739" y="31588"/>
                    </a:moveTo>
                    <a:cubicBezTo>
                      <a:pt x="380443" y="30163"/>
                      <a:pt x="351147" y="37285"/>
                      <a:pt x="326138" y="51530"/>
                    </a:cubicBezTo>
                    <a:cubicBezTo>
                      <a:pt x="326138" y="51530"/>
                      <a:pt x="326138" y="51530"/>
                      <a:pt x="31750" y="218189"/>
                    </a:cubicBezTo>
                    <a:cubicBezTo>
                      <a:pt x="31750" y="218189"/>
                      <a:pt x="31750" y="218189"/>
                      <a:pt x="31750" y="501651"/>
                    </a:cubicBezTo>
                    <a:cubicBezTo>
                      <a:pt x="31750" y="501651"/>
                      <a:pt x="31750" y="501651"/>
                      <a:pt x="368296" y="372028"/>
                    </a:cubicBezTo>
                    <a:cubicBezTo>
                      <a:pt x="384730" y="365618"/>
                      <a:pt x="401879" y="362769"/>
                      <a:pt x="419028" y="364193"/>
                    </a:cubicBezTo>
                    <a:cubicBezTo>
                      <a:pt x="419028" y="364193"/>
                      <a:pt x="419028" y="364193"/>
                      <a:pt x="568366" y="374876"/>
                    </a:cubicBezTo>
                    <a:cubicBezTo>
                      <a:pt x="645535" y="380574"/>
                      <a:pt x="722705" y="371315"/>
                      <a:pt x="797017" y="348524"/>
                    </a:cubicBezTo>
                    <a:cubicBezTo>
                      <a:pt x="894908" y="317899"/>
                      <a:pt x="981367" y="260922"/>
                      <a:pt x="1047818" y="182578"/>
                    </a:cubicBezTo>
                    <a:cubicBezTo>
                      <a:pt x="1047818" y="182578"/>
                      <a:pt x="1047818" y="182578"/>
                      <a:pt x="1079972" y="145542"/>
                    </a:cubicBezTo>
                    <a:cubicBezTo>
                      <a:pt x="1098550" y="123464"/>
                      <a:pt x="1096407" y="90702"/>
                      <a:pt x="1074971" y="71472"/>
                    </a:cubicBezTo>
                    <a:cubicBezTo>
                      <a:pt x="1064253" y="62213"/>
                      <a:pt x="1050676" y="57227"/>
                      <a:pt x="1036386" y="57940"/>
                    </a:cubicBezTo>
                    <a:cubicBezTo>
                      <a:pt x="1022095" y="58652"/>
                      <a:pt x="1008519" y="65062"/>
                      <a:pt x="999230" y="75745"/>
                    </a:cubicBezTo>
                    <a:cubicBezTo>
                      <a:pt x="999230" y="75745"/>
                      <a:pt x="999230" y="75745"/>
                      <a:pt x="951356" y="129161"/>
                    </a:cubicBezTo>
                    <a:cubicBezTo>
                      <a:pt x="912771" y="173319"/>
                      <a:pt x="862039" y="204656"/>
                      <a:pt x="805591" y="220325"/>
                    </a:cubicBezTo>
                    <a:cubicBezTo>
                      <a:pt x="740568" y="238843"/>
                      <a:pt x="670544" y="234570"/>
                      <a:pt x="608380" y="209642"/>
                    </a:cubicBezTo>
                    <a:cubicBezTo>
                      <a:pt x="608380" y="209642"/>
                      <a:pt x="608380" y="209642"/>
                      <a:pt x="553360" y="187563"/>
                    </a:cubicBezTo>
                    <a:cubicBezTo>
                      <a:pt x="546930" y="184714"/>
                      <a:pt x="542642" y="178304"/>
                      <a:pt x="544071" y="171182"/>
                    </a:cubicBezTo>
                    <a:cubicBezTo>
                      <a:pt x="544786" y="164060"/>
                      <a:pt x="550502" y="158362"/>
                      <a:pt x="557648" y="157650"/>
                    </a:cubicBezTo>
                    <a:cubicBezTo>
                      <a:pt x="557648" y="157650"/>
                      <a:pt x="557648" y="157650"/>
                      <a:pt x="715560" y="141981"/>
                    </a:cubicBezTo>
                    <a:cubicBezTo>
                      <a:pt x="740568" y="139845"/>
                      <a:pt x="759146" y="119190"/>
                      <a:pt x="759146" y="94975"/>
                    </a:cubicBezTo>
                    <a:cubicBezTo>
                      <a:pt x="759146" y="69335"/>
                      <a:pt x="739139" y="48681"/>
                      <a:pt x="713416" y="47256"/>
                    </a:cubicBezTo>
                    <a:cubicBezTo>
                      <a:pt x="713416" y="47256"/>
                      <a:pt x="713416" y="47256"/>
                      <a:pt x="409739" y="31588"/>
                    </a:cubicBezTo>
                    <a:close/>
                    <a:moveTo>
                      <a:pt x="390213" y="0"/>
                    </a:moveTo>
                    <a:cubicBezTo>
                      <a:pt x="391642" y="0"/>
                      <a:pt x="392357" y="0"/>
                      <a:pt x="393072" y="0"/>
                    </a:cubicBezTo>
                    <a:cubicBezTo>
                      <a:pt x="394501" y="0"/>
                      <a:pt x="395930" y="0"/>
                      <a:pt x="397360" y="0"/>
                    </a:cubicBezTo>
                    <a:cubicBezTo>
                      <a:pt x="398074" y="0"/>
                      <a:pt x="398789" y="0"/>
                      <a:pt x="399504" y="0"/>
                    </a:cubicBezTo>
                    <a:cubicBezTo>
                      <a:pt x="400933" y="0"/>
                      <a:pt x="401648" y="0"/>
                      <a:pt x="403077" y="0"/>
                    </a:cubicBezTo>
                    <a:cubicBezTo>
                      <a:pt x="405936" y="0"/>
                      <a:pt x="408794" y="0"/>
                      <a:pt x="410939" y="0"/>
                    </a:cubicBezTo>
                    <a:cubicBezTo>
                      <a:pt x="410939" y="0"/>
                      <a:pt x="410939" y="0"/>
                      <a:pt x="715390" y="15712"/>
                    </a:cubicBezTo>
                    <a:cubicBezTo>
                      <a:pt x="743263" y="17140"/>
                      <a:pt x="766847" y="33566"/>
                      <a:pt x="780426" y="56419"/>
                    </a:cubicBezTo>
                    <a:cubicBezTo>
                      <a:pt x="781140" y="57848"/>
                      <a:pt x="781855" y="59276"/>
                      <a:pt x="782570" y="60704"/>
                    </a:cubicBezTo>
                    <a:cubicBezTo>
                      <a:pt x="785428" y="66418"/>
                      <a:pt x="787572" y="72845"/>
                      <a:pt x="789002" y="79273"/>
                    </a:cubicBezTo>
                    <a:cubicBezTo>
                      <a:pt x="789716" y="84272"/>
                      <a:pt x="790431" y="89271"/>
                      <a:pt x="790431" y="94984"/>
                    </a:cubicBezTo>
                    <a:cubicBezTo>
                      <a:pt x="790431" y="97127"/>
                      <a:pt x="790431" y="98555"/>
                      <a:pt x="789716" y="100698"/>
                    </a:cubicBezTo>
                    <a:cubicBezTo>
                      <a:pt x="789716" y="100698"/>
                      <a:pt x="789716" y="101412"/>
                      <a:pt x="789716" y="101412"/>
                    </a:cubicBezTo>
                    <a:cubicBezTo>
                      <a:pt x="789716" y="103554"/>
                      <a:pt x="789716" y="104983"/>
                      <a:pt x="789002" y="107125"/>
                    </a:cubicBezTo>
                    <a:cubicBezTo>
                      <a:pt x="786143" y="125693"/>
                      <a:pt x="776852" y="142119"/>
                      <a:pt x="763988" y="154260"/>
                    </a:cubicBezTo>
                    <a:cubicBezTo>
                      <a:pt x="763988" y="154260"/>
                      <a:pt x="763273" y="154260"/>
                      <a:pt x="763273" y="154260"/>
                    </a:cubicBezTo>
                    <a:cubicBezTo>
                      <a:pt x="761844" y="155688"/>
                      <a:pt x="760415" y="156403"/>
                      <a:pt x="758985" y="157831"/>
                    </a:cubicBezTo>
                    <a:cubicBezTo>
                      <a:pt x="757556" y="159259"/>
                      <a:pt x="756127" y="159973"/>
                      <a:pt x="754697" y="160688"/>
                    </a:cubicBezTo>
                    <a:cubicBezTo>
                      <a:pt x="753983" y="161402"/>
                      <a:pt x="753983" y="161402"/>
                      <a:pt x="753983" y="161402"/>
                    </a:cubicBezTo>
                    <a:cubicBezTo>
                      <a:pt x="752553" y="162116"/>
                      <a:pt x="751124" y="163544"/>
                      <a:pt x="749695" y="164258"/>
                    </a:cubicBezTo>
                    <a:cubicBezTo>
                      <a:pt x="748980" y="164258"/>
                      <a:pt x="748265" y="164258"/>
                      <a:pt x="748265" y="164973"/>
                    </a:cubicBezTo>
                    <a:cubicBezTo>
                      <a:pt x="746836" y="165687"/>
                      <a:pt x="745407" y="166401"/>
                      <a:pt x="743263" y="167115"/>
                    </a:cubicBezTo>
                    <a:cubicBezTo>
                      <a:pt x="743263" y="167115"/>
                      <a:pt x="742548" y="167115"/>
                      <a:pt x="742548" y="167829"/>
                    </a:cubicBezTo>
                    <a:cubicBezTo>
                      <a:pt x="741118" y="167829"/>
                      <a:pt x="739689" y="168543"/>
                      <a:pt x="738260" y="169258"/>
                    </a:cubicBezTo>
                    <a:cubicBezTo>
                      <a:pt x="731828" y="171400"/>
                      <a:pt x="725396" y="172828"/>
                      <a:pt x="718964" y="173543"/>
                    </a:cubicBezTo>
                    <a:cubicBezTo>
                      <a:pt x="718964" y="173543"/>
                      <a:pt x="718964" y="173543"/>
                      <a:pt x="624626" y="182827"/>
                    </a:cubicBezTo>
                    <a:cubicBezTo>
                      <a:pt x="662504" y="197110"/>
                      <a:pt x="703241" y="202823"/>
                      <a:pt x="743263" y="199967"/>
                    </a:cubicBezTo>
                    <a:cubicBezTo>
                      <a:pt x="753983" y="199253"/>
                      <a:pt x="764703" y="197824"/>
                      <a:pt x="774708" y="195682"/>
                    </a:cubicBezTo>
                    <a:cubicBezTo>
                      <a:pt x="775423" y="195682"/>
                      <a:pt x="775423" y="195682"/>
                      <a:pt x="775423" y="195682"/>
                    </a:cubicBezTo>
                    <a:cubicBezTo>
                      <a:pt x="778996" y="194968"/>
                      <a:pt x="781855" y="194253"/>
                      <a:pt x="785428" y="193539"/>
                    </a:cubicBezTo>
                    <a:cubicBezTo>
                      <a:pt x="786143" y="193539"/>
                      <a:pt x="786143" y="193539"/>
                      <a:pt x="786858" y="192825"/>
                    </a:cubicBezTo>
                    <a:cubicBezTo>
                      <a:pt x="790431" y="192111"/>
                      <a:pt x="793290" y="191397"/>
                      <a:pt x="796863" y="190683"/>
                    </a:cubicBezTo>
                    <a:cubicBezTo>
                      <a:pt x="806869" y="187826"/>
                      <a:pt x="816874" y="184255"/>
                      <a:pt x="826880" y="179970"/>
                    </a:cubicBezTo>
                    <a:cubicBezTo>
                      <a:pt x="857611" y="167829"/>
                      <a:pt x="885483" y="149975"/>
                      <a:pt x="909782" y="127122"/>
                    </a:cubicBezTo>
                    <a:cubicBezTo>
                      <a:pt x="916214" y="121408"/>
                      <a:pt x="921931" y="114981"/>
                      <a:pt x="928363" y="108553"/>
                    </a:cubicBezTo>
                    <a:cubicBezTo>
                      <a:pt x="928363" y="108553"/>
                      <a:pt x="928363" y="108553"/>
                      <a:pt x="975532" y="54991"/>
                    </a:cubicBezTo>
                    <a:cubicBezTo>
                      <a:pt x="976961" y="53563"/>
                      <a:pt x="977676" y="52848"/>
                      <a:pt x="978391" y="51420"/>
                    </a:cubicBezTo>
                    <a:cubicBezTo>
                      <a:pt x="979105" y="51420"/>
                      <a:pt x="979105" y="51420"/>
                      <a:pt x="979105" y="51420"/>
                    </a:cubicBezTo>
                    <a:cubicBezTo>
                      <a:pt x="994114" y="36423"/>
                      <a:pt x="1013410" y="27853"/>
                      <a:pt x="1034135" y="26424"/>
                    </a:cubicBezTo>
                    <a:cubicBezTo>
                      <a:pt x="1034850" y="26424"/>
                      <a:pt x="1034850" y="26424"/>
                      <a:pt x="1034850" y="26424"/>
                    </a:cubicBezTo>
                    <a:cubicBezTo>
                      <a:pt x="1036279" y="26424"/>
                      <a:pt x="1037709" y="26424"/>
                      <a:pt x="1039138" y="26424"/>
                    </a:cubicBezTo>
                    <a:cubicBezTo>
                      <a:pt x="1039138" y="26424"/>
                      <a:pt x="1039853" y="26424"/>
                      <a:pt x="1040567" y="26424"/>
                    </a:cubicBezTo>
                    <a:cubicBezTo>
                      <a:pt x="1054146" y="26424"/>
                      <a:pt x="1067725" y="30709"/>
                      <a:pt x="1079875" y="37137"/>
                    </a:cubicBezTo>
                    <a:cubicBezTo>
                      <a:pt x="1081304" y="37851"/>
                      <a:pt x="1082019" y="38565"/>
                      <a:pt x="1083448" y="39279"/>
                    </a:cubicBezTo>
                    <a:cubicBezTo>
                      <a:pt x="1084877" y="39993"/>
                      <a:pt x="1085592" y="40708"/>
                      <a:pt x="1086307" y="40708"/>
                    </a:cubicBezTo>
                    <a:cubicBezTo>
                      <a:pt x="1087021" y="41422"/>
                      <a:pt x="1087021" y="41422"/>
                      <a:pt x="1087021" y="41422"/>
                    </a:cubicBezTo>
                    <a:cubicBezTo>
                      <a:pt x="1087736" y="42136"/>
                      <a:pt x="1089165" y="42850"/>
                      <a:pt x="1089880" y="43564"/>
                    </a:cubicBezTo>
                    <a:cubicBezTo>
                      <a:pt x="1089880" y="43564"/>
                      <a:pt x="1090595" y="44278"/>
                      <a:pt x="1090595" y="44278"/>
                    </a:cubicBezTo>
                    <a:cubicBezTo>
                      <a:pt x="1091309" y="44993"/>
                      <a:pt x="1092024" y="44993"/>
                      <a:pt x="1092739" y="45707"/>
                    </a:cubicBezTo>
                    <a:cubicBezTo>
                      <a:pt x="1093453" y="46421"/>
                      <a:pt x="1094168" y="47135"/>
                      <a:pt x="1095597" y="47849"/>
                    </a:cubicBezTo>
                    <a:cubicBezTo>
                      <a:pt x="1095597" y="47849"/>
                      <a:pt x="1095597" y="48563"/>
                      <a:pt x="1095597" y="48563"/>
                    </a:cubicBezTo>
                    <a:cubicBezTo>
                      <a:pt x="1129902" y="79273"/>
                      <a:pt x="1133475" y="130693"/>
                      <a:pt x="1103459" y="165687"/>
                    </a:cubicBezTo>
                    <a:cubicBezTo>
                      <a:pt x="1103459" y="165687"/>
                      <a:pt x="1103459" y="165687"/>
                      <a:pt x="1072013" y="203538"/>
                    </a:cubicBezTo>
                    <a:cubicBezTo>
                      <a:pt x="1040567" y="239960"/>
                      <a:pt x="1004834" y="272812"/>
                      <a:pt x="966241" y="299950"/>
                    </a:cubicBezTo>
                    <a:cubicBezTo>
                      <a:pt x="963383" y="302092"/>
                      <a:pt x="959809" y="304235"/>
                      <a:pt x="956950" y="306377"/>
                    </a:cubicBezTo>
                    <a:cubicBezTo>
                      <a:pt x="954092" y="308520"/>
                      <a:pt x="951233" y="310662"/>
                      <a:pt x="948374" y="312091"/>
                    </a:cubicBezTo>
                    <a:cubicBezTo>
                      <a:pt x="904779" y="340657"/>
                      <a:pt x="856896" y="363511"/>
                      <a:pt x="806154" y="379222"/>
                    </a:cubicBezTo>
                    <a:cubicBezTo>
                      <a:pt x="801866" y="380651"/>
                      <a:pt x="797578" y="382079"/>
                      <a:pt x="792575" y="383507"/>
                    </a:cubicBezTo>
                    <a:cubicBezTo>
                      <a:pt x="791146" y="383507"/>
                      <a:pt x="789716" y="384222"/>
                      <a:pt x="788287" y="384222"/>
                    </a:cubicBezTo>
                    <a:cubicBezTo>
                      <a:pt x="785428" y="384936"/>
                      <a:pt x="782570" y="386364"/>
                      <a:pt x="779711" y="387078"/>
                    </a:cubicBezTo>
                    <a:cubicBezTo>
                      <a:pt x="777567" y="387078"/>
                      <a:pt x="775423" y="387792"/>
                      <a:pt x="773994" y="388507"/>
                    </a:cubicBezTo>
                    <a:cubicBezTo>
                      <a:pt x="771135" y="389221"/>
                      <a:pt x="768991" y="389221"/>
                      <a:pt x="766132" y="389935"/>
                    </a:cubicBezTo>
                    <a:cubicBezTo>
                      <a:pt x="763988" y="390649"/>
                      <a:pt x="761844" y="391363"/>
                      <a:pt x="759700" y="392077"/>
                    </a:cubicBezTo>
                    <a:cubicBezTo>
                      <a:pt x="757556" y="392077"/>
                      <a:pt x="756127" y="392792"/>
                      <a:pt x="753983" y="392792"/>
                    </a:cubicBezTo>
                    <a:cubicBezTo>
                      <a:pt x="743977" y="394934"/>
                      <a:pt x="733972" y="397077"/>
                      <a:pt x="723966" y="399219"/>
                    </a:cubicBezTo>
                    <a:cubicBezTo>
                      <a:pt x="723252" y="399219"/>
                      <a:pt x="722537" y="399219"/>
                      <a:pt x="721822" y="399219"/>
                    </a:cubicBezTo>
                    <a:cubicBezTo>
                      <a:pt x="718249" y="399933"/>
                      <a:pt x="714676" y="400647"/>
                      <a:pt x="711102" y="401362"/>
                    </a:cubicBezTo>
                    <a:cubicBezTo>
                      <a:pt x="710387" y="401362"/>
                      <a:pt x="710387" y="401362"/>
                      <a:pt x="709673" y="401362"/>
                    </a:cubicBezTo>
                    <a:cubicBezTo>
                      <a:pt x="689662" y="404218"/>
                      <a:pt x="670366" y="406361"/>
                      <a:pt x="650355" y="407789"/>
                    </a:cubicBezTo>
                    <a:cubicBezTo>
                      <a:pt x="649640" y="407789"/>
                      <a:pt x="648925" y="407789"/>
                      <a:pt x="648211" y="407789"/>
                    </a:cubicBezTo>
                    <a:cubicBezTo>
                      <a:pt x="644637" y="407789"/>
                      <a:pt x="641064" y="407789"/>
                      <a:pt x="637491" y="408503"/>
                    </a:cubicBezTo>
                    <a:cubicBezTo>
                      <a:pt x="636776" y="408503"/>
                      <a:pt x="636061" y="408503"/>
                      <a:pt x="635347" y="408503"/>
                    </a:cubicBezTo>
                    <a:cubicBezTo>
                      <a:pt x="631058" y="408503"/>
                      <a:pt x="626056" y="408503"/>
                      <a:pt x="621053" y="408503"/>
                    </a:cubicBezTo>
                    <a:cubicBezTo>
                      <a:pt x="621053" y="408503"/>
                      <a:pt x="620338" y="408503"/>
                      <a:pt x="619624" y="408503"/>
                    </a:cubicBezTo>
                    <a:cubicBezTo>
                      <a:pt x="617480" y="408503"/>
                      <a:pt x="614621" y="408503"/>
                      <a:pt x="612477" y="408503"/>
                    </a:cubicBezTo>
                    <a:cubicBezTo>
                      <a:pt x="610333" y="408503"/>
                      <a:pt x="608189" y="408503"/>
                      <a:pt x="606045" y="408503"/>
                    </a:cubicBezTo>
                    <a:cubicBezTo>
                      <a:pt x="603901" y="408503"/>
                      <a:pt x="601042" y="408503"/>
                      <a:pt x="598898" y="408503"/>
                    </a:cubicBezTo>
                    <a:cubicBezTo>
                      <a:pt x="596754" y="408503"/>
                      <a:pt x="594610" y="408503"/>
                      <a:pt x="592466" y="408503"/>
                    </a:cubicBezTo>
                    <a:cubicBezTo>
                      <a:pt x="589607" y="408503"/>
                      <a:pt x="587463" y="408503"/>
                      <a:pt x="584605" y="407789"/>
                    </a:cubicBezTo>
                    <a:cubicBezTo>
                      <a:pt x="582461" y="407789"/>
                      <a:pt x="581031" y="407789"/>
                      <a:pt x="578887" y="407789"/>
                    </a:cubicBezTo>
                    <a:cubicBezTo>
                      <a:pt x="575314" y="407789"/>
                      <a:pt x="571026" y="407075"/>
                      <a:pt x="566738" y="407075"/>
                    </a:cubicBezTo>
                    <a:cubicBezTo>
                      <a:pt x="566738" y="407075"/>
                      <a:pt x="566023" y="407075"/>
                      <a:pt x="566023" y="407075"/>
                    </a:cubicBezTo>
                    <a:cubicBezTo>
                      <a:pt x="566023" y="407075"/>
                      <a:pt x="566023" y="407075"/>
                      <a:pt x="485265" y="401362"/>
                    </a:cubicBezTo>
                    <a:cubicBezTo>
                      <a:pt x="485265" y="401362"/>
                      <a:pt x="485265" y="401362"/>
                      <a:pt x="416656" y="396362"/>
                    </a:cubicBezTo>
                    <a:cubicBezTo>
                      <a:pt x="415227" y="396362"/>
                      <a:pt x="413083" y="396362"/>
                      <a:pt x="410939" y="396362"/>
                    </a:cubicBezTo>
                    <a:cubicBezTo>
                      <a:pt x="410224" y="396362"/>
                      <a:pt x="408794" y="396362"/>
                      <a:pt x="407365" y="396362"/>
                    </a:cubicBezTo>
                    <a:cubicBezTo>
                      <a:pt x="402362" y="396362"/>
                      <a:pt x="398074" y="397077"/>
                      <a:pt x="393072" y="397791"/>
                    </a:cubicBezTo>
                    <a:cubicBezTo>
                      <a:pt x="391642" y="398505"/>
                      <a:pt x="390213" y="398505"/>
                      <a:pt x="388784" y="398505"/>
                    </a:cubicBezTo>
                    <a:cubicBezTo>
                      <a:pt x="388784" y="399219"/>
                      <a:pt x="388784" y="399219"/>
                      <a:pt x="388784" y="399219"/>
                    </a:cubicBezTo>
                    <a:cubicBezTo>
                      <a:pt x="387354" y="399219"/>
                      <a:pt x="385925" y="399933"/>
                      <a:pt x="384496" y="399933"/>
                    </a:cubicBezTo>
                    <a:cubicBezTo>
                      <a:pt x="384496" y="399933"/>
                      <a:pt x="384496" y="399933"/>
                      <a:pt x="383781" y="400647"/>
                    </a:cubicBezTo>
                    <a:cubicBezTo>
                      <a:pt x="382352" y="400647"/>
                      <a:pt x="380922" y="401362"/>
                      <a:pt x="379493" y="402076"/>
                    </a:cubicBezTo>
                    <a:cubicBezTo>
                      <a:pt x="379493" y="402076"/>
                      <a:pt x="379493" y="402076"/>
                      <a:pt x="21441" y="540624"/>
                    </a:cubicBezTo>
                    <a:cubicBezTo>
                      <a:pt x="20011" y="541338"/>
                      <a:pt x="17867" y="541338"/>
                      <a:pt x="15723" y="541338"/>
                    </a:cubicBezTo>
                    <a:cubicBezTo>
                      <a:pt x="12864" y="541338"/>
                      <a:pt x="10006" y="540624"/>
                      <a:pt x="7147" y="538481"/>
                    </a:cubicBezTo>
                    <a:cubicBezTo>
                      <a:pt x="2859" y="535625"/>
                      <a:pt x="0" y="530626"/>
                      <a:pt x="0" y="525626"/>
                    </a:cubicBezTo>
                    <a:cubicBezTo>
                      <a:pt x="0" y="525626"/>
                      <a:pt x="0" y="525626"/>
                      <a:pt x="0" y="209251"/>
                    </a:cubicBezTo>
                    <a:cubicBezTo>
                      <a:pt x="0" y="203538"/>
                      <a:pt x="3574" y="198538"/>
                      <a:pt x="7862" y="195682"/>
                    </a:cubicBezTo>
                    <a:cubicBezTo>
                      <a:pt x="7862" y="195682"/>
                      <a:pt x="7862" y="195682"/>
                      <a:pt x="310169" y="24282"/>
                    </a:cubicBezTo>
                    <a:cubicBezTo>
                      <a:pt x="311599" y="22853"/>
                      <a:pt x="313743" y="22139"/>
                      <a:pt x="315887" y="21425"/>
                    </a:cubicBezTo>
                    <a:cubicBezTo>
                      <a:pt x="316601" y="20711"/>
                      <a:pt x="317316" y="20711"/>
                      <a:pt x="318031" y="19997"/>
                    </a:cubicBezTo>
                    <a:cubicBezTo>
                      <a:pt x="318745" y="19283"/>
                      <a:pt x="320175" y="18568"/>
                      <a:pt x="320889" y="18568"/>
                    </a:cubicBezTo>
                    <a:cubicBezTo>
                      <a:pt x="322319" y="17854"/>
                      <a:pt x="323033" y="17140"/>
                      <a:pt x="324463" y="17140"/>
                    </a:cubicBezTo>
                    <a:cubicBezTo>
                      <a:pt x="325177" y="16426"/>
                      <a:pt x="325892" y="16426"/>
                      <a:pt x="326607" y="15712"/>
                    </a:cubicBezTo>
                    <a:cubicBezTo>
                      <a:pt x="328036" y="14998"/>
                      <a:pt x="328751" y="14998"/>
                      <a:pt x="330180" y="14283"/>
                    </a:cubicBezTo>
                    <a:cubicBezTo>
                      <a:pt x="330895" y="14283"/>
                      <a:pt x="331610" y="13569"/>
                      <a:pt x="332324" y="13569"/>
                    </a:cubicBezTo>
                    <a:cubicBezTo>
                      <a:pt x="333754" y="12855"/>
                      <a:pt x="335183" y="12141"/>
                      <a:pt x="336612" y="12141"/>
                    </a:cubicBezTo>
                    <a:cubicBezTo>
                      <a:pt x="336612" y="11427"/>
                      <a:pt x="337327" y="11427"/>
                      <a:pt x="338042" y="11427"/>
                    </a:cubicBezTo>
                    <a:cubicBezTo>
                      <a:pt x="339471" y="10713"/>
                      <a:pt x="340900" y="9998"/>
                      <a:pt x="342330" y="9998"/>
                    </a:cubicBezTo>
                    <a:cubicBezTo>
                      <a:pt x="342330" y="9284"/>
                      <a:pt x="343044" y="9284"/>
                      <a:pt x="343759" y="9284"/>
                    </a:cubicBezTo>
                    <a:cubicBezTo>
                      <a:pt x="345188" y="8570"/>
                      <a:pt x="346618" y="8570"/>
                      <a:pt x="348047" y="7856"/>
                    </a:cubicBezTo>
                    <a:cubicBezTo>
                      <a:pt x="348762" y="7856"/>
                      <a:pt x="348762" y="7856"/>
                      <a:pt x="349476" y="7856"/>
                    </a:cubicBezTo>
                    <a:cubicBezTo>
                      <a:pt x="350906" y="7142"/>
                      <a:pt x="352335" y="6428"/>
                      <a:pt x="354479" y="6428"/>
                    </a:cubicBezTo>
                    <a:cubicBezTo>
                      <a:pt x="354479" y="6428"/>
                      <a:pt x="354479" y="5713"/>
                      <a:pt x="354479" y="5713"/>
                    </a:cubicBezTo>
                    <a:cubicBezTo>
                      <a:pt x="363770" y="3571"/>
                      <a:pt x="372346" y="2143"/>
                      <a:pt x="381637" y="1428"/>
                    </a:cubicBezTo>
                    <a:cubicBezTo>
                      <a:pt x="382352" y="714"/>
                      <a:pt x="383066" y="714"/>
                      <a:pt x="383781" y="714"/>
                    </a:cubicBezTo>
                    <a:cubicBezTo>
                      <a:pt x="385210" y="714"/>
                      <a:pt x="385925" y="714"/>
                      <a:pt x="387354" y="714"/>
                    </a:cubicBezTo>
                    <a:cubicBezTo>
                      <a:pt x="388069" y="714"/>
                      <a:pt x="389498" y="714"/>
                      <a:pt x="390213"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grpSp>
      </p:grpSp>
      <p:sp>
        <p:nvSpPr>
          <p:cNvPr id="31" name="Rectangle 30">
            <a:extLst>
              <a:ext uri="{FF2B5EF4-FFF2-40B4-BE49-F238E27FC236}">
                <a16:creationId xmlns:a16="http://schemas.microsoft.com/office/drawing/2014/main" id="{1300E961-0C61-7077-4558-409AC6F9AFEB}"/>
              </a:ext>
            </a:extLst>
          </p:cNvPr>
          <p:cNvSpPr/>
          <p:nvPr/>
        </p:nvSpPr>
        <p:spPr>
          <a:xfrm>
            <a:off x="9336422" y="3037128"/>
            <a:ext cx="1262752"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2022-26</a:t>
            </a:r>
          </a:p>
        </p:txBody>
      </p:sp>
      <p:sp>
        <p:nvSpPr>
          <p:cNvPr id="49" name="Rectangle 48">
            <a:extLst>
              <a:ext uri="{FF2B5EF4-FFF2-40B4-BE49-F238E27FC236}">
                <a16:creationId xmlns:a16="http://schemas.microsoft.com/office/drawing/2014/main" id="{24A6FAFE-AA3A-2B3F-1013-B1B534BFF3F9}"/>
              </a:ext>
            </a:extLst>
          </p:cNvPr>
          <p:cNvSpPr/>
          <p:nvPr/>
        </p:nvSpPr>
        <p:spPr>
          <a:xfrm>
            <a:off x="3663117" y="4008378"/>
            <a:ext cx="1463909" cy="2523768"/>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pPr>
              <a:buFont typeface="Trebuchet MS" panose="020B0603020202020204" pitchFamily="34" charset="0"/>
              <a:buChar char="​"/>
            </a:pPr>
            <a:r>
              <a:rPr lang="en-US" sz="1400" b="1">
                <a:solidFill>
                  <a:schemeClr val="tx2"/>
                </a:solidFill>
                <a:latin typeface="+mj-lt"/>
              </a:rPr>
              <a:t>Demographic  shift to majority immigrant families</a:t>
            </a:r>
          </a:p>
          <a:p>
            <a:pPr>
              <a:buFont typeface="Trebuchet MS" panose="020B0603020202020204" pitchFamily="34" charset="0"/>
              <a:buChar char="​"/>
            </a:pPr>
            <a:endParaRPr lang="en-US" sz="1200">
              <a:solidFill>
                <a:srgbClr val="7F7F7F"/>
              </a:solidFill>
              <a:latin typeface="+mj-lt"/>
            </a:endParaRPr>
          </a:p>
          <a:p>
            <a:pPr>
              <a:buFont typeface="Trebuchet MS" panose="020B0603020202020204" pitchFamily="34" charset="0"/>
              <a:buChar char="​"/>
            </a:pPr>
            <a:r>
              <a:rPr lang="en-US" sz="1200">
                <a:solidFill>
                  <a:srgbClr val="6E6F73"/>
                </a:solidFill>
                <a:latin typeface="+mj-lt"/>
              </a:rPr>
              <a:t>Addressing the unique needs of immigrant communities, PC+ ensures linguistic and socio-cultural fit between </a:t>
            </a:r>
            <a:r>
              <a:rPr lang="en-US" sz="1200" err="1">
                <a:solidFill>
                  <a:srgbClr val="6E6F73"/>
                </a:solidFill>
                <a:latin typeface="+mj-lt"/>
              </a:rPr>
              <a:t>ELSs</a:t>
            </a:r>
            <a:r>
              <a:rPr lang="en-US" sz="1200">
                <a:solidFill>
                  <a:srgbClr val="6E6F73"/>
                </a:solidFill>
                <a:latin typeface="+mj-lt"/>
              </a:rPr>
              <a:t> &amp; families</a:t>
            </a:r>
          </a:p>
        </p:txBody>
      </p:sp>
      <p:sp>
        <p:nvSpPr>
          <p:cNvPr id="33" name="Rectangle 32">
            <a:extLst>
              <a:ext uri="{FF2B5EF4-FFF2-40B4-BE49-F238E27FC236}">
                <a16:creationId xmlns:a16="http://schemas.microsoft.com/office/drawing/2014/main" id="{5C77B5B4-58BC-923F-6CF1-4E4F7B534662}"/>
              </a:ext>
            </a:extLst>
          </p:cNvPr>
          <p:cNvSpPr/>
          <p:nvPr/>
        </p:nvSpPr>
        <p:spPr>
          <a:xfrm>
            <a:off x="5276751" y="4008378"/>
            <a:ext cx="1503621" cy="1908215"/>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pPr>
              <a:buFont typeface="Trebuchet MS" panose="020B0603020202020204" pitchFamily="34" charset="0"/>
              <a:buChar char="​"/>
            </a:pPr>
            <a:r>
              <a:rPr lang="en-US" sz="1400" b="1">
                <a:solidFill>
                  <a:schemeClr val="tx2"/>
                </a:solidFill>
                <a:latin typeface="+mj-lt"/>
              </a:rPr>
              <a:t>Home-Based </a:t>
            </a:r>
          </a:p>
          <a:p>
            <a:pPr>
              <a:buFont typeface="Trebuchet MS" panose="020B0603020202020204" pitchFamily="34" charset="0"/>
              <a:buChar char="​"/>
            </a:pPr>
            <a:r>
              <a:rPr lang="en-US" sz="1400" b="1">
                <a:solidFill>
                  <a:schemeClr val="tx2"/>
                </a:solidFill>
                <a:latin typeface="+mj-lt"/>
              </a:rPr>
              <a:t>Child Care</a:t>
            </a:r>
          </a:p>
          <a:p>
            <a:endParaRPr lang="en-US" sz="1200" b="1">
              <a:solidFill>
                <a:schemeClr val="tx2"/>
              </a:solidFill>
              <a:latin typeface="+mj-lt"/>
            </a:endParaRPr>
          </a:p>
          <a:p>
            <a:pPr>
              <a:buFont typeface="Trebuchet MS" panose="020B0603020202020204" pitchFamily="34" charset="0"/>
              <a:buChar char="​"/>
            </a:pPr>
            <a:r>
              <a:rPr lang="en-US" sz="1200">
                <a:solidFill>
                  <a:srgbClr val="6E6F73"/>
                </a:solidFill>
              </a:rPr>
              <a:t>PC+ pioneered innovation for home visiting to encompass Family, Friend, and Neighbor caregivers and licensed Family Child Care providers</a:t>
            </a:r>
          </a:p>
        </p:txBody>
      </p:sp>
      <p:sp>
        <p:nvSpPr>
          <p:cNvPr id="38" name="Rectangle 37">
            <a:extLst>
              <a:ext uri="{FF2B5EF4-FFF2-40B4-BE49-F238E27FC236}">
                <a16:creationId xmlns:a16="http://schemas.microsoft.com/office/drawing/2014/main" id="{12990598-40F3-D0CC-F835-10BE2D2D928A}"/>
              </a:ext>
            </a:extLst>
          </p:cNvPr>
          <p:cNvSpPr/>
          <p:nvPr/>
        </p:nvSpPr>
        <p:spPr>
          <a:xfrm>
            <a:off x="9966328" y="4008378"/>
            <a:ext cx="1822545" cy="2277547"/>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pPr>
              <a:buFont typeface="Trebuchet MS" panose="020B0603020202020204" pitchFamily="34" charset="0"/>
              <a:buChar char="​"/>
            </a:pPr>
            <a:r>
              <a:rPr lang="en-US" sz="1400" b="1">
                <a:solidFill>
                  <a:srgbClr val="3EAD92"/>
                </a:solidFill>
                <a:latin typeface="+mj-lt"/>
              </a:rPr>
              <a:t>Innovation </a:t>
            </a:r>
          </a:p>
          <a:p>
            <a:pPr>
              <a:buFont typeface="Trebuchet MS" panose="020B0603020202020204" pitchFamily="34" charset="0"/>
              <a:buChar char="​"/>
            </a:pPr>
            <a:r>
              <a:rPr lang="en-US" sz="1400" b="1">
                <a:solidFill>
                  <a:srgbClr val="3EAD92"/>
                </a:solidFill>
                <a:latin typeface="+mj-lt"/>
              </a:rPr>
              <a:t>pipeline</a:t>
            </a:r>
          </a:p>
          <a:p>
            <a:pPr>
              <a:buFont typeface="Trebuchet MS" panose="020B0603020202020204" pitchFamily="34" charset="0"/>
              <a:buChar char="​"/>
            </a:pPr>
            <a:endParaRPr lang="en-US" sz="1200"/>
          </a:p>
          <a:p>
            <a:pPr marL="324000" lvl="1" indent="-216000">
              <a:buClr>
                <a:schemeClr val="tx2"/>
              </a:buClr>
              <a:buFont typeface="Trebuchet MS" panose="020B0603020202020204" pitchFamily="34" charset="0"/>
              <a:buChar char="•"/>
            </a:pPr>
            <a:r>
              <a:rPr lang="en-US" sz="1200">
                <a:solidFill>
                  <a:srgbClr val="6E6F73"/>
                </a:solidFill>
              </a:rPr>
              <a:t>Impact studies </a:t>
            </a:r>
          </a:p>
          <a:p>
            <a:pPr marL="324000" lvl="1" indent="-216000">
              <a:buClr>
                <a:schemeClr val="tx2"/>
              </a:buClr>
              <a:buFont typeface="Trebuchet MS" panose="020B0603020202020204" pitchFamily="34" charset="0"/>
              <a:buChar char="•"/>
            </a:pPr>
            <a:r>
              <a:rPr lang="en-US" sz="1200">
                <a:solidFill>
                  <a:srgbClr val="6E6F73"/>
                </a:solidFill>
              </a:rPr>
              <a:t>Hybrid modality research</a:t>
            </a:r>
          </a:p>
          <a:p>
            <a:pPr marL="324000" lvl="1" indent="-216000">
              <a:buClr>
                <a:schemeClr val="tx2"/>
              </a:buClr>
              <a:buFont typeface="Trebuchet MS" panose="020B0603020202020204" pitchFamily="34" charset="0"/>
              <a:buChar char="•"/>
            </a:pPr>
            <a:r>
              <a:rPr lang="en-US" sz="1200">
                <a:solidFill>
                  <a:srgbClr val="6E6F73"/>
                </a:solidFill>
              </a:rPr>
              <a:t>Growth of workforce development </a:t>
            </a:r>
          </a:p>
          <a:p>
            <a:pPr marL="324000" lvl="1" indent="-216000">
              <a:buClr>
                <a:schemeClr val="tx2"/>
              </a:buClr>
              <a:buFont typeface="Trebuchet MS" panose="020B0603020202020204" pitchFamily="34" charset="0"/>
              <a:buChar char="•"/>
            </a:pPr>
            <a:r>
              <a:rPr lang="en-US" sz="1200">
                <a:solidFill>
                  <a:srgbClr val="6E6F73"/>
                </a:solidFill>
              </a:rPr>
              <a:t>Early childhood mental health</a:t>
            </a:r>
          </a:p>
          <a:p>
            <a:pPr marL="324000" lvl="1" indent="-216000">
              <a:buClr>
                <a:schemeClr val="tx2"/>
              </a:buClr>
              <a:buFont typeface="Trebuchet MS" panose="020B0603020202020204" pitchFamily="34" charset="0"/>
              <a:buChar char="•"/>
            </a:pPr>
            <a:r>
              <a:rPr lang="en-US" sz="1200">
                <a:solidFill>
                  <a:srgbClr val="6E6F73"/>
                </a:solidFill>
              </a:rPr>
              <a:t>Practice-based coaching framework</a:t>
            </a:r>
          </a:p>
        </p:txBody>
      </p:sp>
      <p:sp>
        <p:nvSpPr>
          <p:cNvPr id="45" name="Oval 44">
            <a:extLst>
              <a:ext uri="{FF2B5EF4-FFF2-40B4-BE49-F238E27FC236}">
                <a16:creationId xmlns:a16="http://schemas.microsoft.com/office/drawing/2014/main" id="{2AE46C0B-B512-9668-ED5B-13563D2E49D0}"/>
              </a:ext>
            </a:extLst>
          </p:cNvPr>
          <p:cNvSpPr>
            <a:spLocks noChangeAspect="1"/>
          </p:cNvSpPr>
          <p:nvPr/>
        </p:nvSpPr>
        <p:spPr>
          <a:xfrm>
            <a:off x="466902" y="3833064"/>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47" name="Rectangle 46">
            <a:extLst>
              <a:ext uri="{FF2B5EF4-FFF2-40B4-BE49-F238E27FC236}">
                <a16:creationId xmlns:a16="http://schemas.microsoft.com/office/drawing/2014/main" id="{CFAA8885-1CC9-29F8-DD42-3F7D2686C1C4}"/>
              </a:ext>
            </a:extLst>
          </p:cNvPr>
          <p:cNvSpPr/>
          <p:nvPr/>
        </p:nvSpPr>
        <p:spPr>
          <a:xfrm>
            <a:off x="657344" y="4008378"/>
            <a:ext cx="1208402" cy="1723549"/>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r>
              <a:rPr lang="en-US" sz="1400" b="1">
                <a:solidFill>
                  <a:schemeClr val="tx2"/>
                </a:solidFill>
                <a:latin typeface="+mj-lt"/>
              </a:rPr>
              <a:t>Development of PC+ vision</a:t>
            </a:r>
          </a:p>
          <a:p>
            <a:endParaRPr lang="en-US" sz="1200" b="1">
              <a:solidFill>
                <a:schemeClr val="tx2"/>
              </a:solidFill>
              <a:latin typeface="+mj-lt"/>
            </a:endParaRPr>
          </a:p>
          <a:p>
            <a:pPr>
              <a:buFont typeface="Trebuchet MS" panose="020B0603020202020204" pitchFamily="34" charset="0"/>
              <a:buChar char="​"/>
            </a:pPr>
            <a:r>
              <a:rPr lang="en-US" sz="1200">
                <a:solidFill>
                  <a:srgbClr val="6E6F73"/>
                </a:solidFill>
              </a:rPr>
              <a:t>Original PC+ model created by educational psychologist targeting dropout prevention</a:t>
            </a:r>
          </a:p>
        </p:txBody>
      </p:sp>
      <p:sp>
        <p:nvSpPr>
          <p:cNvPr id="51" name="Oval 50">
            <a:extLst>
              <a:ext uri="{FF2B5EF4-FFF2-40B4-BE49-F238E27FC236}">
                <a16:creationId xmlns:a16="http://schemas.microsoft.com/office/drawing/2014/main" id="{1A40E08F-EB52-2F04-26A3-05134BE4BE56}"/>
              </a:ext>
            </a:extLst>
          </p:cNvPr>
          <p:cNvSpPr>
            <a:spLocks noChangeAspect="1"/>
          </p:cNvSpPr>
          <p:nvPr/>
        </p:nvSpPr>
        <p:spPr>
          <a:xfrm>
            <a:off x="1914363" y="3850953"/>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52" name="Rectangle 51">
            <a:extLst>
              <a:ext uri="{FF2B5EF4-FFF2-40B4-BE49-F238E27FC236}">
                <a16:creationId xmlns:a16="http://schemas.microsoft.com/office/drawing/2014/main" id="{BCC60118-0391-C2FE-814C-843580C77B30}"/>
              </a:ext>
            </a:extLst>
          </p:cNvPr>
          <p:cNvSpPr/>
          <p:nvPr/>
        </p:nvSpPr>
        <p:spPr>
          <a:xfrm>
            <a:off x="2078630" y="4008378"/>
            <a:ext cx="1359895" cy="1723549"/>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pPr>
              <a:buFont typeface="Trebuchet MS" panose="020B0603020202020204" pitchFamily="34" charset="0"/>
              <a:buChar char="​"/>
            </a:pPr>
            <a:r>
              <a:rPr lang="en-US" sz="1400" b="1">
                <a:solidFill>
                  <a:schemeClr val="tx2"/>
                </a:solidFill>
                <a:latin typeface="+mj-lt"/>
              </a:rPr>
              <a:t>Birth of 1-on-1 model</a:t>
            </a:r>
            <a:endParaRPr lang="en-US" sz="1200">
              <a:latin typeface="+mj-lt"/>
            </a:endParaRPr>
          </a:p>
          <a:p>
            <a:endParaRPr lang="en-US" sz="1200">
              <a:solidFill>
                <a:srgbClr val="6E6F73"/>
              </a:solidFill>
              <a:latin typeface="+mj-lt"/>
            </a:endParaRPr>
          </a:p>
          <a:p>
            <a:r>
              <a:rPr lang="en-US" sz="1200">
                <a:solidFill>
                  <a:srgbClr val="6E6F73"/>
                </a:solidFill>
              </a:rPr>
              <a:t>PC+ began engaging underserved families 1-on-1 with </a:t>
            </a:r>
            <a:r>
              <a:rPr lang="en-US" sz="1200" err="1">
                <a:solidFill>
                  <a:srgbClr val="6E6F73"/>
                </a:solidFill>
              </a:rPr>
              <a:t>ELSs</a:t>
            </a:r>
            <a:r>
              <a:rPr lang="en-US" sz="1200">
                <a:solidFill>
                  <a:srgbClr val="6E6F73"/>
                </a:solidFill>
              </a:rPr>
              <a:t> from their own community</a:t>
            </a:r>
          </a:p>
        </p:txBody>
      </p:sp>
      <p:grpSp>
        <p:nvGrpSpPr>
          <p:cNvPr id="53" name="Group 52">
            <a:extLst>
              <a:ext uri="{FF2B5EF4-FFF2-40B4-BE49-F238E27FC236}">
                <a16:creationId xmlns:a16="http://schemas.microsoft.com/office/drawing/2014/main" id="{E84ED669-6EC8-DC08-4654-04027E608FFA}"/>
              </a:ext>
            </a:extLst>
          </p:cNvPr>
          <p:cNvGrpSpPr/>
          <p:nvPr/>
        </p:nvGrpSpPr>
        <p:grpSpPr>
          <a:xfrm>
            <a:off x="6668955" y="3414616"/>
            <a:ext cx="485361" cy="485358"/>
            <a:chOff x="8359107" y="4650382"/>
            <a:chExt cx="534121" cy="534118"/>
          </a:xfrm>
        </p:grpSpPr>
        <p:sp>
          <p:nvSpPr>
            <p:cNvPr id="55" name="Arc 54">
              <a:extLst>
                <a:ext uri="{FF2B5EF4-FFF2-40B4-BE49-F238E27FC236}">
                  <a16:creationId xmlns:a16="http://schemas.microsoft.com/office/drawing/2014/main" id="{1E9C9437-89AC-FDD7-F3CD-323F85B08745}"/>
                </a:ext>
              </a:extLst>
            </p:cNvPr>
            <p:cNvSpPr>
              <a:spLocks noChangeAspect="1"/>
            </p:cNvSpPr>
            <p:nvPr/>
          </p:nvSpPr>
          <p:spPr>
            <a:xfrm>
              <a:off x="8359107" y="4650382"/>
              <a:ext cx="534120" cy="534118"/>
            </a:xfrm>
            <a:prstGeom prst="arc">
              <a:avLst>
                <a:gd name="adj1" fmla="val 20998284"/>
                <a:gd name="adj2" fmla="val 4814816"/>
              </a:avLst>
            </a:prstGeom>
            <a:ln w="25400" cap="rnd" cmpd="sng" algn="ctr">
              <a:solidFill>
                <a:schemeClr val="accent1"/>
              </a:solidFill>
              <a:prstDash val="solid"/>
              <a:round/>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56" name="Arc 55">
              <a:extLst>
                <a:ext uri="{FF2B5EF4-FFF2-40B4-BE49-F238E27FC236}">
                  <a16:creationId xmlns:a16="http://schemas.microsoft.com/office/drawing/2014/main" id="{DFAC069E-1576-693A-D265-159607340D0B}"/>
                </a:ext>
              </a:extLst>
            </p:cNvPr>
            <p:cNvSpPr>
              <a:spLocks noChangeAspect="1"/>
            </p:cNvSpPr>
            <p:nvPr/>
          </p:nvSpPr>
          <p:spPr>
            <a:xfrm>
              <a:off x="8359107" y="4650382"/>
              <a:ext cx="534120" cy="534118"/>
            </a:xfrm>
            <a:prstGeom prst="arc">
              <a:avLst>
                <a:gd name="adj1" fmla="val 15781617"/>
                <a:gd name="adj2" fmla="val 21351338"/>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57" name="Arc 56">
              <a:extLst>
                <a:ext uri="{FF2B5EF4-FFF2-40B4-BE49-F238E27FC236}">
                  <a16:creationId xmlns:a16="http://schemas.microsoft.com/office/drawing/2014/main" id="{38CBDA9F-C8BE-2169-59ED-318A506A881F}"/>
                </a:ext>
              </a:extLst>
            </p:cNvPr>
            <p:cNvSpPr>
              <a:spLocks noChangeAspect="1"/>
            </p:cNvSpPr>
            <p:nvPr/>
          </p:nvSpPr>
          <p:spPr>
            <a:xfrm>
              <a:off x="8359108" y="4650382"/>
              <a:ext cx="534120" cy="534118"/>
            </a:xfrm>
            <a:prstGeom prst="arc">
              <a:avLst>
                <a:gd name="adj1" fmla="val 10814490"/>
                <a:gd name="adj2" fmla="val 15432567"/>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58" name="Arc 57">
              <a:extLst>
                <a:ext uri="{FF2B5EF4-FFF2-40B4-BE49-F238E27FC236}">
                  <a16:creationId xmlns:a16="http://schemas.microsoft.com/office/drawing/2014/main" id="{A993C436-5EB8-0477-3657-BC6D58F819C2}"/>
                </a:ext>
              </a:extLst>
            </p:cNvPr>
            <p:cNvSpPr>
              <a:spLocks noChangeAspect="1"/>
            </p:cNvSpPr>
            <p:nvPr/>
          </p:nvSpPr>
          <p:spPr>
            <a:xfrm>
              <a:off x="8359107" y="4650382"/>
              <a:ext cx="534120" cy="534118"/>
            </a:xfrm>
            <a:prstGeom prst="arc">
              <a:avLst>
                <a:gd name="adj1" fmla="val 7248935"/>
                <a:gd name="adj2" fmla="val 11041413"/>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sp>
        <p:nvSpPr>
          <p:cNvPr id="59" name="Rectangle 58">
            <a:extLst>
              <a:ext uri="{FF2B5EF4-FFF2-40B4-BE49-F238E27FC236}">
                <a16:creationId xmlns:a16="http://schemas.microsoft.com/office/drawing/2014/main" id="{00CA0ED9-3349-C337-F4A9-F96C196171D2}"/>
              </a:ext>
            </a:extLst>
          </p:cNvPr>
          <p:cNvSpPr/>
          <p:nvPr/>
        </p:nvSpPr>
        <p:spPr>
          <a:xfrm>
            <a:off x="6491283" y="3037128"/>
            <a:ext cx="865365"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2020</a:t>
            </a:r>
          </a:p>
        </p:txBody>
      </p:sp>
      <p:grpSp>
        <p:nvGrpSpPr>
          <p:cNvPr id="60" name="Group 59">
            <a:extLst>
              <a:ext uri="{FF2B5EF4-FFF2-40B4-BE49-F238E27FC236}">
                <a16:creationId xmlns:a16="http://schemas.microsoft.com/office/drawing/2014/main" id="{A1EC3225-3495-0DF6-432C-869B3A7D8E70}"/>
              </a:ext>
            </a:extLst>
          </p:cNvPr>
          <p:cNvGrpSpPr/>
          <p:nvPr/>
        </p:nvGrpSpPr>
        <p:grpSpPr>
          <a:xfrm>
            <a:off x="9729687" y="3414616"/>
            <a:ext cx="485361" cy="485358"/>
            <a:chOff x="8359107" y="4650382"/>
            <a:chExt cx="534121" cy="534118"/>
          </a:xfrm>
        </p:grpSpPr>
        <p:sp>
          <p:nvSpPr>
            <p:cNvPr id="61" name="Arc 60">
              <a:extLst>
                <a:ext uri="{FF2B5EF4-FFF2-40B4-BE49-F238E27FC236}">
                  <a16:creationId xmlns:a16="http://schemas.microsoft.com/office/drawing/2014/main" id="{3830983B-C8BF-CDED-F745-3B12342753A9}"/>
                </a:ext>
              </a:extLst>
            </p:cNvPr>
            <p:cNvSpPr>
              <a:spLocks noChangeAspect="1"/>
            </p:cNvSpPr>
            <p:nvPr/>
          </p:nvSpPr>
          <p:spPr>
            <a:xfrm>
              <a:off x="8359107" y="4650382"/>
              <a:ext cx="534120" cy="534118"/>
            </a:xfrm>
            <a:prstGeom prst="arc">
              <a:avLst>
                <a:gd name="adj1" fmla="val 20998284"/>
                <a:gd name="adj2" fmla="val 4814816"/>
              </a:avLst>
            </a:prstGeom>
            <a:ln w="25400" cap="rnd" cmpd="sng" algn="ctr">
              <a:solidFill>
                <a:schemeClr val="accent1"/>
              </a:solidFill>
              <a:prstDash val="solid"/>
              <a:round/>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3EAD92"/>
                </a:solidFill>
                <a:latin typeface="+mj-lt"/>
              </a:endParaRPr>
            </a:p>
          </p:txBody>
        </p:sp>
        <p:sp>
          <p:nvSpPr>
            <p:cNvPr id="62" name="Arc 61">
              <a:extLst>
                <a:ext uri="{FF2B5EF4-FFF2-40B4-BE49-F238E27FC236}">
                  <a16:creationId xmlns:a16="http://schemas.microsoft.com/office/drawing/2014/main" id="{D2DB64E6-D048-62E8-2EB4-D53AE4F48EA4}"/>
                </a:ext>
              </a:extLst>
            </p:cNvPr>
            <p:cNvSpPr>
              <a:spLocks noChangeAspect="1"/>
            </p:cNvSpPr>
            <p:nvPr/>
          </p:nvSpPr>
          <p:spPr>
            <a:xfrm>
              <a:off x="8359107" y="4650382"/>
              <a:ext cx="534120" cy="534118"/>
            </a:xfrm>
            <a:prstGeom prst="arc">
              <a:avLst>
                <a:gd name="adj1" fmla="val 15781617"/>
                <a:gd name="adj2" fmla="val 21351338"/>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3EAD92"/>
                </a:solidFill>
                <a:latin typeface="+mj-lt"/>
              </a:endParaRPr>
            </a:p>
          </p:txBody>
        </p:sp>
        <p:sp>
          <p:nvSpPr>
            <p:cNvPr id="63" name="Arc 62">
              <a:extLst>
                <a:ext uri="{FF2B5EF4-FFF2-40B4-BE49-F238E27FC236}">
                  <a16:creationId xmlns:a16="http://schemas.microsoft.com/office/drawing/2014/main" id="{F1128F1C-DD78-85DE-1835-2673F5128A58}"/>
                </a:ext>
              </a:extLst>
            </p:cNvPr>
            <p:cNvSpPr>
              <a:spLocks noChangeAspect="1"/>
            </p:cNvSpPr>
            <p:nvPr/>
          </p:nvSpPr>
          <p:spPr>
            <a:xfrm>
              <a:off x="8359108" y="4650382"/>
              <a:ext cx="534120" cy="534118"/>
            </a:xfrm>
            <a:prstGeom prst="arc">
              <a:avLst>
                <a:gd name="adj1" fmla="val 10814490"/>
                <a:gd name="adj2" fmla="val 15432567"/>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3EAD92"/>
                </a:solidFill>
                <a:latin typeface="+mj-lt"/>
              </a:endParaRPr>
            </a:p>
          </p:txBody>
        </p:sp>
        <p:sp>
          <p:nvSpPr>
            <p:cNvPr id="64" name="Arc 63">
              <a:extLst>
                <a:ext uri="{FF2B5EF4-FFF2-40B4-BE49-F238E27FC236}">
                  <a16:creationId xmlns:a16="http://schemas.microsoft.com/office/drawing/2014/main" id="{8E3FEB44-811B-6794-8474-848A4E409FF7}"/>
                </a:ext>
              </a:extLst>
            </p:cNvPr>
            <p:cNvSpPr>
              <a:spLocks noChangeAspect="1"/>
            </p:cNvSpPr>
            <p:nvPr/>
          </p:nvSpPr>
          <p:spPr>
            <a:xfrm>
              <a:off x="8359107" y="4650382"/>
              <a:ext cx="534120" cy="534118"/>
            </a:xfrm>
            <a:prstGeom prst="arc">
              <a:avLst>
                <a:gd name="adj1" fmla="val 7248935"/>
                <a:gd name="adj2" fmla="val 11041413"/>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3EAD92"/>
                </a:solidFill>
                <a:latin typeface="+mj-lt"/>
              </a:endParaRPr>
            </a:p>
          </p:txBody>
        </p:sp>
      </p:grpSp>
      <p:grpSp>
        <p:nvGrpSpPr>
          <p:cNvPr id="65" name="bcgIcons_Speaking ">
            <a:extLst>
              <a:ext uri="{FF2B5EF4-FFF2-40B4-BE49-F238E27FC236}">
                <a16:creationId xmlns:a16="http://schemas.microsoft.com/office/drawing/2014/main" id="{1D28C39B-6445-0AF5-640A-08D8CB8BBB9D}"/>
              </a:ext>
            </a:extLst>
          </p:cNvPr>
          <p:cNvGrpSpPr>
            <a:grpSpLocks noChangeAspect="1"/>
          </p:cNvGrpSpPr>
          <p:nvPr/>
        </p:nvGrpSpPr>
        <p:grpSpPr>
          <a:xfrm>
            <a:off x="5212192" y="3442269"/>
            <a:ext cx="386957" cy="387316"/>
            <a:chOff x="5273801" y="2606040"/>
            <a:chExt cx="1644396" cy="1645920"/>
          </a:xfrm>
        </p:grpSpPr>
        <p:sp>
          <p:nvSpPr>
            <p:cNvPr id="71" name="AutoShape 18">
              <a:extLst>
                <a:ext uri="{FF2B5EF4-FFF2-40B4-BE49-F238E27FC236}">
                  <a16:creationId xmlns:a16="http://schemas.microsoft.com/office/drawing/2014/main" id="{5CC3055D-B2D2-53D0-AA16-61B15B4C5CCD}"/>
                </a:ext>
              </a:extLst>
            </p:cNvPr>
            <p:cNvSpPr>
              <a:spLocks noChangeAspect="1" noChangeArrowheads="1" noTextEdit="1"/>
            </p:cNvSpPr>
            <p:nvPr/>
          </p:nvSpPr>
          <p:spPr bwMode="auto">
            <a:xfrm>
              <a:off x="5273801"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72" name="Group 71">
              <a:extLst>
                <a:ext uri="{FF2B5EF4-FFF2-40B4-BE49-F238E27FC236}">
                  <a16:creationId xmlns:a16="http://schemas.microsoft.com/office/drawing/2014/main" id="{A42626D1-E77C-2C8F-5730-EAE3AF2D91C7}"/>
                </a:ext>
              </a:extLst>
            </p:cNvPr>
            <p:cNvGrpSpPr/>
            <p:nvPr/>
          </p:nvGrpSpPr>
          <p:grpSpPr>
            <a:xfrm>
              <a:off x="5388863" y="2953131"/>
              <a:ext cx="1409319" cy="967359"/>
              <a:chOff x="5388863" y="2953131"/>
              <a:chExt cx="1409319" cy="967359"/>
            </a:xfrm>
          </p:grpSpPr>
          <p:sp>
            <p:nvSpPr>
              <p:cNvPr id="73" name="Freeform 20">
                <a:extLst>
                  <a:ext uri="{FF2B5EF4-FFF2-40B4-BE49-F238E27FC236}">
                    <a16:creationId xmlns:a16="http://schemas.microsoft.com/office/drawing/2014/main" id="{F2C05F3E-D370-9514-ECE9-1D037570BBEE}"/>
                  </a:ext>
                </a:extLst>
              </p:cNvPr>
              <p:cNvSpPr>
                <a:spLocks noEditPoints="1"/>
              </p:cNvSpPr>
              <p:nvPr/>
            </p:nvSpPr>
            <p:spPr bwMode="auto">
              <a:xfrm>
                <a:off x="5388863" y="3167634"/>
                <a:ext cx="737235" cy="752856"/>
              </a:xfrm>
              <a:custGeom>
                <a:avLst/>
                <a:gdLst>
                  <a:gd name="T0" fmla="*/ 989 w 1033"/>
                  <a:gd name="T1" fmla="*/ 0 h 1054"/>
                  <a:gd name="T2" fmla="*/ 44 w 1033"/>
                  <a:gd name="T3" fmla="*/ 0 h 1054"/>
                  <a:gd name="T4" fmla="*/ 0 w 1033"/>
                  <a:gd name="T5" fmla="*/ 44 h 1054"/>
                  <a:gd name="T6" fmla="*/ 0 w 1033"/>
                  <a:gd name="T7" fmla="*/ 725 h 1054"/>
                  <a:gd name="T8" fmla="*/ 44 w 1033"/>
                  <a:gd name="T9" fmla="*/ 769 h 1054"/>
                  <a:gd name="T10" fmla="*/ 299 w 1033"/>
                  <a:gd name="T11" fmla="*/ 769 h 1054"/>
                  <a:gd name="T12" fmla="*/ 299 w 1033"/>
                  <a:gd name="T13" fmla="*/ 1010 h 1054"/>
                  <a:gd name="T14" fmla="*/ 300 w 1033"/>
                  <a:gd name="T15" fmla="*/ 1017 h 1054"/>
                  <a:gd name="T16" fmla="*/ 337 w 1033"/>
                  <a:gd name="T17" fmla="*/ 1053 h 1054"/>
                  <a:gd name="T18" fmla="*/ 347 w 1033"/>
                  <a:gd name="T19" fmla="*/ 1054 h 1054"/>
                  <a:gd name="T20" fmla="*/ 401 w 1033"/>
                  <a:gd name="T21" fmla="*/ 1026 h 1054"/>
                  <a:gd name="T22" fmla="*/ 469 w 1033"/>
                  <a:gd name="T23" fmla="*/ 951 h 1054"/>
                  <a:gd name="T24" fmla="*/ 637 w 1033"/>
                  <a:gd name="T25" fmla="*/ 769 h 1054"/>
                  <a:gd name="T26" fmla="*/ 989 w 1033"/>
                  <a:gd name="T27" fmla="*/ 769 h 1054"/>
                  <a:gd name="T28" fmla="*/ 1033 w 1033"/>
                  <a:gd name="T29" fmla="*/ 725 h 1054"/>
                  <a:gd name="T30" fmla="*/ 1033 w 1033"/>
                  <a:gd name="T31" fmla="*/ 44 h 1054"/>
                  <a:gd name="T32" fmla="*/ 989 w 1033"/>
                  <a:gd name="T33" fmla="*/ 0 h 1054"/>
                  <a:gd name="T34" fmla="*/ 832 w 1033"/>
                  <a:gd name="T35" fmla="*/ 552 h 1054"/>
                  <a:gd name="T36" fmla="*/ 201 w 1033"/>
                  <a:gd name="T37" fmla="*/ 552 h 1054"/>
                  <a:gd name="T38" fmla="*/ 179 w 1033"/>
                  <a:gd name="T39" fmla="*/ 530 h 1054"/>
                  <a:gd name="T40" fmla="*/ 201 w 1033"/>
                  <a:gd name="T41" fmla="*/ 508 h 1054"/>
                  <a:gd name="T42" fmla="*/ 832 w 1033"/>
                  <a:gd name="T43" fmla="*/ 508 h 1054"/>
                  <a:gd name="T44" fmla="*/ 854 w 1033"/>
                  <a:gd name="T45" fmla="*/ 530 h 1054"/>
                  <a:gd name="T46" fmla="*/ 832 w 1033"/>
                  <a:gd name="T47" fmla="*/ 552 h 1054"/>
                  <a:gd name="T48" fmla="*/ 832 w 1033"/>
                  <a:gd name="T49" fmla="*/ 415 h 1054"/>
                  <a:gd name="T50" fmla="*/ 201 w 1033"/>
                  <a:gd name="T51" fmla="*/ 415 h 1054"/>
                  <a:gd name="T52" fmla="*/ 179 w 1033"/>
                  <a:gd name="T53" fmla="*/ 393 h 1054"/>
                  <a:gd name="T54" fmla="*/ 201 w 1033"/>
                  <a:gd name="T55" fmla="*/ 371 h 1054"/>
                  <a:gd name="T56" fmla="*/ 832 w 1033"/>
                  <a:gd name="T57" fmla="*/ 371 h 1054"/>
                  <a:gd name="T58" fmla="*/ 854 w 1033"/>
                  <a:gd name="T59" fmla="*/ 393 h 1054"/>
                  <a:gd name="T60" fmla="*/ 832 w 1033"/>
                  <a:gd name="T61" fmla="*/ 415 h 1054"/>
                  <a:gd name="T62" fmla="*/ 832 w 1033"/>
                  <a:gd name="T63" fmla="*/ 279 h 1054"/>
                  <a:gd name="T64" fmla="*/ 201 w 1033"/>
                  <a:gd name="T65" fmla="*/ 279 h 1054"/>
                  <a:gd name="T66" fmla="*/ 179 w 1033"/>
                  <a:gd name="T67" fmla="*/ 257 h 1054"/>
                  <a:gd name="T68" fmla="*/ 201 w 1033"/>
                  <a:gd name="T69" fmla="*/ 235 h 1054"/>
                  <a:gd name="T70" fmla="*/ 832 w 1033"/>
                  <a:gd name="T71" fmla="*/ 235 h 1054"/>
                  <a:gd name="T72" fmla="*/ 854 w 1033"/>
                  <a:gd name="T73" fmla="*/ 257 h 1054"/>
                  <a:gd name="T74" fmla="*/ 832 w 1033"/>
                  <a:gd name="T75" fmla="*/ 279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3" h="1054">
                    <a:moveTo>
                      <a:pt x="989" y="0"/>
                    </a:moveTo>
                    <a:cubicBezTo>
                      <a:pt x="44" y="0"/>
                      <a:pt x="44" y="0"/>
                      <a:pt x="44" y="0"/>
                    </a:cubicBezTo>
                    <a:cubicBezTo>
                      <a:pt x="20" y="0"/>
                      <a:pt x="0" y="20"/>
                      <a:pt x="0" y="44"/>
                    </a:cubicBezTo>
                    <a:cubicBezTo>
                      <a:pt x="0" y="725"/>
                      <a:pt x="0" y="725"/>
                      <a:pt x="0" y="725"/>
                    </a:cubicBezTo>
                    <a:cubicBezTo>
                      <a:pt x="0" y="750"/>
                      <a:pt x="20" y="769"/>
                      <a:pt x="44" y="769"/>
                    </a:cubicBezTo>
                    <a:cubicBezTo>
                      <a:pt x="299" y="769"/>
                      <a:pt x="299" y="769"/>
                      <a:pt x="299" y="769"/>
                    </a:cubicBezTo>
                    <a:cubicBezTo>
                      <a:pt x="299" y="1010"/>
                      <a:pt x="299" y="1010"/>
                      <a:pt x="299" y="1010"/>
                    </a:cubicBezTo>
                    <a:cubicBezTo>
                      <a:pt x="299" y="1012"/>
                      <a:pt x="299" y="1015"/>
                      <a:pt x="300" y="1017"/>
                    </a:cubicBezTo>
                    <a:cubicBezTo>
                      <a:pt x="301" y="1020"/>
                      <a:pt x="311" y="1047"/>
                      <a:pt x="337" y="1053"/>
                    </a:cubicBezTo>
                    <a:cubicBezTo>
                      <a:pt x="341" y="1054"/>
                      <a:pt x="344" y="1054"/>
                      <a:pt x="347" y="1054"/>
                    </a:cubicBezTo>
                    <a:cubicBezTo>
                      <a:pt x="365" y="1054"/>
                      <a:pt x="383" y="1045"/>
                      <a:pt x="401" y="1026"/>
                    </a:cubicBezTo>
                    <a:cubicBezTo>
                      <a:pt x="414" y="1013"/>
                      <a:pt x="438" y="986"/>
                      <a:pt x="469" y="951"/>
                    </a:cubicBezTo>
                    <a:cubicBezTo>
                      <a:pt x="516" y="899"/>
                      <a:pt x="579" y="829"/>
                      <a:pt x="637" y="769"/>
                    </a:cubicBezTo>
                    <a:cubicBezTo>
                      <a:pt x="989" y="769"/>
                      <a:pt x="989" y="769"/>
                      <a:pt x="989" y="769"/>
                    </a:cubicBezTo>
                    <a:cubicBezTo>
                      <a:pt x="1013" y="769"/>
                      <a:pt x="1033" y="750"/>
                      <a:pt x="1033" y="725"/>
                    </a:cubicBezTo>
                    <a:cubicBezTo>
                      <a:pt x="1033" y="44"/>
                      <a:pt x="1033" y="44"/>
                      <a:pt x="1033" y="44"/>
                    </a:cubicBezTo>
                    <a:cubicBezTo>
                      <a:pt x="1033" y="20"/>
                      <a:pt x="1013" y="0"/>
                      <a:pt x="989" y="0"/>
                    </a:cubicBezTo>
                    <a:close/>
                    <a:moveTo>
                      <a:pt x="832" y="552"/>
                    </a:moveTo>
                    <a:cubicBezTo>
                      <a:pt x="201" y="552"/>
                      <a:pt x="201" y="552"/>
                      <a:pt x="201" y="552"/>
                    </a:cubicBezTo>
                    <a:cubicBezTo>
                      <a:pt x="189" y="552"/>
                      <a:pt x="179" y="543"/>
                      <a:pt x="179" y="530"/>
                    </a:cubicBezTo>
                    <a:cubicBezTo>
                      <a:pt x="179" y="518"/>
                      <a:pt x="189" y="508"/>
                      <a:pt x="201" y="508"/>
                    </a:cubicBezTo>
                    <a:cubicBezTo>
                      <a:pt x="832" y="508"/>
                      <a:pt x="832" y="508"/>
                      <a:pt x="832" y="508"/>
                    </a:cubicBezTo>
                    <a:cubicBezTo>
                      <a:pt x="844" y="508"/>
                      <a:pt x="854" y="518"/>
                      <a:pt x="854" y="530"/>
                    </a:cubicBezTo>
                    <a:cubicBezTo>
                      <a:pt x="854" y="543"/>
                      <a:pt x="844" y="552"/>
                      <a:pt x="832" y="552"/>
                    </a:cubicBezTo>
                    <a:close/>
                    <a:moveTo>
                      <a:pt x="832" y="415"/>
                    </a:moveTo>
                    <a:cubicBezTo>
                      <a:pt x="201" y="415"/>
                      <a:pt x="201" y="415"/>
                      <a:pt x="201" y="415"/>
                    </a:cubicBezTo>
                    <a:cubicBezTo>
                      <a:pt x="189" y="415"/>
                      <a:pt x="179" y="405"/>
                      <a:pt x="179" y="393"/>
                    </a:cubicBezTo>
                    <a:cubicBezTo>
                      <a:pt x="179" y="380"/>
                      <a:pt x="189" y="371"/>
                      <a:pt x="201" y="371"/>
                    </a:cubicBezTo>
                    <a:cubicBezTo>
                      <a:pt x="832" y="371"/>
                      <a:pt x="832" y="371"/>
                      <a:pt x="832" y="371"/>
                    </a:cubicBezTo>
                    <a:cubicBezTo>
                      <a:pt x="844" y="371"/>
                      <a:pt x="854" y="380"/>
                      <a:pt x="854" y="393"/>
                    </a:cubicBezTo>
                    <a:cubicBezTo>
                      <a:pt x="854" y="405"/>
                      <a:pt x="844" y="415"/>
                      <a:pt x="832" y="415"/>
                    </a:cubicBezTo>
                    <a:close/>
                    <a:moveTo>
                      <a:pt x="832" y="279"/>
                    </a:moveTo>
                    <a:cubicBezTo>
                      <a:pt x="201" y="279"/>
                      <a:pt x="201" y="279"/>
                      <a:pt x="201" y="279"/>
                    </a:cubicBezTo>
                    <a:cubicBezTo>
                      <a:pt x="189" y="279"/>
                      <a:pt x="179" y="269"/>
                      <a:pt x="179" y="257"/>
                    </a:cubicBezTo>
                    <a:cubicBezTo>
                      <a:pt x="179" y="245"/>
                      <a:pt x="189" y="235"/>
                      <a:pt x="201" y="235"/>
                    </a:cubicBezTo>
                    <a:cubicBezTo>
                      <a:pt x="832" y="235"/>
                      <a:pt x="832" y="235"/>
                      <a:pt x="832" y="235"/>
                    </a:cubicBezTo>
                    <a:cubicBezTo>
                      <a:pt x="844" y="235"/>
                      <a:pt x="854" y="245"/>
                      <a:pt x="854" y="257"/>
                    </a:cubicBezTo>
                    <a:cubicBezTo>
                      <a:pt x="854" y="269"/>
                      <a:pt x="844" y="279"/>
                      <a:pt x="832" y="27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74" name="Freeform 21">
                <a:extLst>
                  <a:ext uri="{FF2B5EF4-FFF2-40B4-BE49-F238E27FC236}">
                    <a16:creationId xmlns:a16="http://schemas.microsoft.com/office/drawing/2014/main" id="{A764CCD5-03A4-3010-EA79-667F25FF1CBF}"/>
                  </a:ext>
                </a:extLst>
              </p:cNvPr>
              <p:cNvSpPr>
                <a:spLocks noEditPoints="1"/>
              </p:cNvSpPr>
              <p:nvPr/>
            </p:nvSpPr>
            <p:spPr bwMode="auto">
              <a:xfrm>
                <a:off x="6060947" y="2953131"/>
                <a:ext cx="737235" cy="752856"/>
              </a:xfrm>
              <a:custGeom>
                <a:avLst/>
                <a:gdLst>
                  <a:gd name="T0" fmla="*/ 1033 w 1033"/>
                  <a:gd name="T1" fmla="*/ 44 h 1054"/>
                  <a:gd name="T2" fmla="*/ 1033 w 1033"/>
                  <a:gd name="T3" fmla="*/ 725 h 1054"/>
                  <a:gd name="T4" fmla="*/ 989 w 1033"/>
                  <a:gd name="T5" fmla="*/ 769 h 1054"/>
                  <a:gd name="T6" fmla="*/ 734 w 1033"/>
                  <a:gd name="T7" fmla="*/ 769 h 1054"/>
                  <a:gd name="T8" fmla="*/ 734 w 1033"/>
                  <a:gd name="T9" fmla="*/ 1010 h 1054"/>
                  <a:gd name="T10" fmla="*/ 733 w 1033"/>
                  <a:gd name="T11" fmla="*/ 1017 h 1054"/>
                  <a:gd name="T12" fmla="*/ 696 w 1033"/>
                  <a:gd name="T13" fmla="*/ 1053 h 1054"/>
                  <a:gd name="T14" fmla="*/ 686 w 1033"/>
                  <a:gd name="T15" fmla="*/ 1054 h 1054"/>
                  <a:gd name="T16" fmla="*/ 632 w 1033"/>
                  <a:gd name="T17" fmla="*/ 1025 h 1054"/>
                  <a:gd name="T18" fmla="*/ 564 w 1033"/>
                  <a:gd name="T19" fmla="*/ 951 h 1054"/>
                  <a:gd name="T20" fmla="*/ 396 w 1033"/>
                  <a:gd name="T21" fmla="*/ 769 h 1054"/>
                  <a:gd name="T22" fmla="*/ 135 w 1033"/>
                  <a:gd name="T23" fmla="*/ 769 h 1054"/>
                  <a:gd name="T24" fmla="*/ 135 w 1033"/>
                  <a:gd name="T25" fmla="*/ 725 h 1054"/>
                  <a:gd name="T26" fmla="*/ 405 w 1033"/>
                  <a:gd name="T27" fmla="*/ 725 h 1054"/>
                  <a:gd name="T28" fmla="*/ 421 w 1033"/>
                  <a:gd name="T29" fmla="*/ 732 h 1054"/>
                  <a:gd name="T30" fmla="*/ 597 w 1033"/>
                  <a:gd name="T31" fmla="*/ 922 h 1054"/>
                  <a:gd name="T32" fmla="*/ 663 w 1033"/>
                  <a:gd name="T33" fmla="*/ 994 h 1054"/>
                  <a:gd name="T34" fmla="*/ 686 w 1033"/>
                  <a:gd name="T35" fmla="*/ 1010 h 1054"/>
                  <a:gd name="T36" fmla="*/ 690 w 1033"/>
                  <a:gd name="T37" fmla="*/ 1005 h 1054"/>
                  <a:gd name="T38" fmla="*/ 690 w 1033"/>
                  <a:gd name="T39" fmla="*/ 747 h 1054"/>
                  <a:gd name="T40" fmla="*/ 712 w 1033"/>
                  <a:gd name="T41" fmla="*/ 725 h 1054"/>
                  <a:gd name="T42" fmla="*/ 989 w 1033"/>
                  <a:gd name="T43" fmla="*/ 725 h 1054"/>
                  <a:gd name="T44" fmla="*/ 989 w 1033"/>
                  <a:gd name="T45" fmla="*/ 44 h 1054"/>
                  <a:gd name="T46" fmla="*/ 44 w 1033"/>
                  <a:gd name="T47" fmla="*/ 44 h 1054"/>
                  <a:gd name="T48" fmla="*/ 44 w 1033"/>
                  <a:gd name="T49" fmla="*/ 256 h 1054"/>
                  <a:gd name="T50" fmla="*/ 0 w 1033"/>
                  <a:gd name="T51" fmla="*/ 256 h 1054"/>
                  <a:gd name="T52" fmla="*/ 0 w 1033"/>
                  <a:gd name="T53" fmla="*/ 44 h 1054"/>
                  <a:gd name="T54" fmla="*/ 44 w 1033"/>
                  <a:gd name="T55" fmla="*/ 0 h 1054"/>
                  <a:gd name="T56" fmla="*/ 989 w 1033"/>
                  <a:gd name="T57" fmla="*/ 0 h 1054"/>
                  <a:gd name="T58" fmla="*/ 1033 w 1033"/>
                  <a:gd name="T59" fmla="*/ 44 h 1054"/>
                  <a:gd name="T60" fmla="*/ 835 w 1033"/>
                  <a:gd name="T61" fmla="*/ 247 h 1054"/>
                  <a:gd name="T62" fmla="*/ 813 w 1033"/>
                  <a:gd name="T63" fmla="*/ 225 h 1054"/>
                  <a:gd name="T64" fmla="*/ 220 w 1033"/>
                  <a:gd name="T65" fmla="*/ 225 h 1054"/>
                  <a:gd name="T66" fmla="*/ 198 w 1033"/>
                  <a:gd name="T67" fmla="*/ 247 h 1054"/>
                  <a:gd name="T68" fmla="*/ 220 w 1033"/>
                  <a:gd name="T69" fmla="*/ 269 h 1054"/>
                  <a:gd name="T70" fmla="*/ 813 w 1033"/>
                  <a:gd name="T71" fmla="*/ 269 h 1054"/>
                  <a:gd name="T72" fmla="*/ 835 w 1033"/>
                  <a:gd name="T73" fmla="*/ 247 h 1054"/>
                  <a:gd name="T74" fmla="*/ 835 w 1033"/>
                  <a:gd name="T75" fmla="*/ 383 h 1054"/>
                  <a:gd name="T76" fmla="*/ 813 w 1033"/>
                  <a:gd name="T77" fmla="*/ 361 h 1054"/>
                  <a:gd name="T78" fmla="*/ 220 w 1033"/>
                  <a:gd name="T79" fmla="*/ 361 h 1054"/>
                  <a:gd name="T80" fmla="*/ 198 w 1033"/>
                  <a:gd name="T81" fmla="*/ 383 h 1054"/>
                  <a:gd name="T82" fmla="*/ 220 w 1033"/>
                  <a:gd name="T83" fmla="*/ 405 h 1054"/>
                  <a:gd name="T84" fmla="*/ 813 w 1033"/>
                  <a:gd name="T85" fmla="*/ 405 h 1054"/>
                  <a:gd name="T86" fmla="*/ 835 w 1033"/>
                  <a:gd name="T87" fmla="*/ 383 h 1054"/>
                  <a:gd name="T88" fmla="*/ 835 w 1033"/>
                  <a:gd name="T89" fmla="*/ 521 h 1054"/>
                  <a:gd name="T90" fmla="*/ 813 w 1033"/>
                  <a:gd name="T91" fmla="*/ 499 h 1054"/>
                  <a:gd name="T92" fmla="*/ 220 w 1033"/>
                  <a:gd name="T93" fmla="*/ 499 h 1054"/>
                  <a:gd name="T94" fmla="*/ 198 w 1033"/>
                  <a:gd name="T95" fmla="*/ 521 h 1054"/>
                  <a:gd name="T96" fmla="*/ 220 w 1033"/>
                  <a:gd name="T97" fmla="*/ 543 h 1054"/>
                  <a:gd name="T98" fmla="*/ 813 w 1033"/>
                  <a:gd name="T99" fmla="*/ 543 h 1054"/>
                  <a:gd name="T100" fmla="*/ 835 w 1033"/>
                  <a:gd name="T101" fmla="*/ 521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33" h="1054">
                    <a:moveTo>
                      <a:pt x="1033" y="44"/>
                    </a:moveTo>
                    <a:cubicBezTo>
                      <a:pt x="1033" y="725"/>
                      <a:pt x="1033" y="725"/>
                      <a:pt x="1033" y="725"/>
                    </a:cubicBezTo>
                    <a:cubicBezTo>
                      <a:pt x="1033" y="750"/>
                      <a:pt x="1013" y="769"/>
                      <a:pt x="989" y="769"/>
                    </a:cubicBezTo>
                    <a:cubicBezTo>
                      <a:pt x="734" y="769"/>
                      <a:pt x="734" y="769"/>
                      <a:pt x="734" y="769"/>
                    </a:cubicBezTo>
                    <a:cubicBezTo>
                      <a:pt x="734" y="1010"/>
                      <a:pt x="734" y="1010"/>
                      <a:pt x="734" y="1010"/>
                    </a:cubicBezTo>
                    <a:cubicBezTo>
                      <a:pt x="734" y="1012"/>
                      <a:pt x="734" y="1015"/>
                      <a:pt x="733" y="1017"/>
                    </a:cubicBezTo>
                    <a:cubicBezTo>
                      <a:pt x="732" y="1020"/>
                      <a:pt x="722" y="1047"/>
                      <a:pt x="696" y="1053"/>
                    </a:cubicBezTo>
                    <a:cubicBezTo>
                      <a:pt x="693" y="1054"/>
                      <a:pt x="689" y="1054"/>
                      <a:pt x="686" y="1054"/>
                    </a:cubicBezTo>
                    <a:cubicBezTo>
                      <a:pt x="668" y="1054"/>
                      <a:pt x="650" y="1044"/>
                      <a:pt x="632" y="1025"/>
                    </a:cubicBezTo>
                    <a:cubicBezTo>
                      <a:pt x="619" y="1013"/>
                      <a:pt x="595" y="985"/>
                      <a:pt x="564" y="951"/>
                    </a:cubicBezTo>
                    <a:cubicBezTo>
                      <a:pt x="517" y="899"/>
                      <a:pt x="454" y="829"/>
                      <a:pt x="396" y="769"/>
                    </a:cubicBezTo>
                    <a:cubicBezTo>
                      <a:pt x="135" y="769"/>
                      <a:pt x="135" y="769"/>
                      <a:pt x="135" y="769"/>
                    </a:cubicBezTo>
                    <a:cubicBezTo>
                      <a:pt x="135" y="725"/>
                      <a:pt x="135" y="725"/>
                      <a:pt x="135" y="725"/>
                    </a:cubicBezTo>
                    <a:cubicBezTo>
                      <a:pt x="405" y="725"/>
                      <a:pt x="405" y="725"/>
                      <a:pt x="405" y="725"/>
                    </a:cubicBezTo>
                    <a:cubicBezTo>
                      <a:pt x="411" y="725"/>
                      <a:pt x="417" y="728"/>
                      <a:pt x="421" y="732"/>
                    </a:cubicBezTo>
                    <a:cubicBezTo>
                      <a:pt x="481" y="793"/>
                      <a:pt x="548" y="867"/>
                      <a:pt x="597" y="922"/>
                    </a:cubicBezTo>
                    <a:cubicBezTo>
                      <a:pt x="627" y="956"/>
                      <a:pt x="651" y="982"/>
                      <a:pt x="663" y="994"/>
                    </a:cubicBezTo>
                    <a:cubicBezTo>
                      <a:pt x="677" y="1008"/>
                      <a:pt x="684" y="1010"/>
                      <a:pt x="686" y="1010"/>
                    </a:cubicBezTo>
                    <a:cubicBezTo>
                      <a:pt x="687" y="1010"/>
                      <a:pt x="689" y="1008"/>
                      <a:pt x="690" y="1005"/>
                    </a:cubicBezTo>
                    <a:cubicBezTo>
                      <a:pt x="690" y="747"/>
                      <a:pt x="690" y="747"/>
                      <a:pt x="690" y="747"/>
                    </a:cubicBezTo>
                    <a:cubicBezTo>
                      <a:pt x="690" y="735"/>
                      <a:pt x="700" y="725"/>
                      <a:pt x="712" y="725"/>
                    </a:cubicBezTo>
                    <a:cubicBezTo>
                      <a:pt x="989" y="725"/>
                      <a:pt x="989" y="725"/>
                      <a:pt x="989" y="725"/>
                    </a:cubicBezTo>
                    <a:cubicBezTo>
                      <a:pt x="989" y="44"/>
                      <a:pt x="989" y="44"/>
                      <a:pt x="989" y="44"/>
                    </a:cubicBezTo>
                    <a:cubicBezTo>
                      <a:pt x="44" y="44"/>
                      <a:pt x="44" y="44"/>
                      <a:pt x="44" y="44"/>
                    </a:cubicBezTo>
                    <a:cubicBezTo>
                      <a:pt x="44" y="256"/>
                      <a:pt x="44" y="256"/>
                      <a:pt x="44" y="256"/>
                    </a:cubicBezTo>
                    <a:cubicBezTo>
                      <a:pt x="0" y="256"/>
                      <a:pt x="0" y="256"/>
                      <a:pt x="0" y="256"/>
                    </a:cubicBezTo>
                    <a:cubicBezTo>
                      <a:pt x="0" y="44"/>
                      <a:pt x="0" y="44"/>
                      <a:pt x="0" y="44"/>
                    </a:cubicBezTo>
                    <a:cubicBezTo>
                      <a:pt x="0" y="20"/>
                      <a:pt x="20" y="0"/>
                      <a:pt x="44" y="0"/>
                    </a:cubicBezTo>
                    <a:cubicBezTo>
                      <a:pt x="989" y="0"/>
                      <a:pt x="989" y="0"/>
                      <a:pt x="989" y="0"/>
                    </a:cubicBezTo>
                    <a:cubicBezTo>
                      <a:pt x="1013" y="0"/>
                      <a:pt x="1033" y="20"/>
                      <a:pt x="1033" y="44"/>
                    </a:cubicBezTo>
                    <a:close/>
                    <a:moveTo>
                      <a:pt x="835" y="247"/>
                    </a:moveTo>
                    <a:cubicBezTo>
                      <a:pt x="835" y="235"/>
                      <a:pt x="826" y="225"/>
                      <a:pt x="813" y="225"/>
                    </a:cubicBezTo>
                    <a:cubicBezTo>
                      <a:pt x="220" y="225"/>
                      <a:pt x="220" y="225"/>
                      <a:pt x="220" y="225"/>
                    </a:cubicBezTo>
                    <a:cubicBezTo>
                      <a:pt x="208" y="225"/>
                      <a:pt x="198" y="235"/>
                      <a:pt x="198" y="247"/>
                    </a:cubicBezTo>
                    <a:cubicBezTo>
                      <a:pt x="198" y="259"/>
                      <a:pt x="208" y="269"/>
                      <a:pt x="220" y="269"/>
                    </a:cubicBezTo>
                    <a:cubicBezTo>
                      <a:pt x="813" y="269"/>
                      <a:pt x="813" y="269"/>
                      <a:pt x="813" y="269"/>
                    </a:cubicBezTo>
                    <a:cubicBezTo>
                      <a:pt x="826" y="269"/>
                      <a:pt x="835" y="259"/>
                      <a:pt x="835" y="247"/>
                    </a:cubicBezTo>
                    <a:close/>
                    <a:moveTo>
                      <a:pt x="835" y="383"/>
                    </a:moveTo>
                    <a:cubicBezTo>
                      <a:pt x="835" y="371"/>
                      <a:pt x="826" y="361"/>
                      <a:pt x="813" y="361"/>
                    </a:cubicBezTo>
                    <a:cubicBezTo>
                      <a:pt x="220" y="361"/>
                      <a:pt x="220" y="361"/>
                      <a:pt x="220" y="361"/>
                    </a:cubicBezTo>
                    <a:cubicBezTo>
                      <a:pt x="208" y="361"/>
                      <a:pt x="198" y="371"/>
                      <a:pt x="198" y="383"/>
                    </a:cubicBezTo>
                    <a:cubicBezTo>
                      <a:pt x="198" y="395"/>
                      <a:pt x="208" y="405"/>
                      <a:pt x="220" y="405"/>
                    </a:cubicBezTo>
                    <a:cubicBezTo>
                      <a:pt x="813" y="405"/>
                      <a:pt x="813" y="405"/>
                      <a:pt x="813" y="405"/>
                    </a:cubicBezTo>
                    <a:cubicBezTo>
                      <a:pt x="826" y="405"/>
                      <a:pt x="835" y="395"/>
                      <a:pt x="835" y="383"/>
                    </a:cubicBezTo>
                    <a:close/>
                    <a:moveTo>
                      <a:pt x="835" y="521"/>
                    </a:moveTo>
                    <a:cubicBezTo>
                      <a:pt x="835" y="508"/>
                      <a:pt x="826" y="499"/>
                      <a:pt x="813" y="499"/>
                    </a:cubicBezTo>
                    <a:cubicBezTo>
                      <a:pt x="220" y="499"/>
                      <a:pt x="220" y="499"/>
                      <a:pt x="220" y="499"/>
                    </a:cubicBezTo>
                    <a:cubicBezTo>
                      <a:pt x="208" y="499"/>
                      <a:pt x="198" y="508"/>
                      <a:pt x="198" y="521"/>
                    </a:cubicBezTo>
                    <a:cubicBezTo>
                      <a:pt x="198" y="533"/>
                      <a:pt x="208" y="543"/>
                      <a:pt x="220" y="543"/>
                    </a:cubicBezTo>
                    <a:cubicBezTo>
                      <a:pt x="813" y="543"/>
                      <a:pt x="813" y="543"/>
                      <a:pt x="813" y="543"/>
                    </a:cubicBezTo>
                    <a:cubicBezTo>
                      <a:pt x="826" y="543"/>
                      <a:pt x="835" y="533"/>
                      <a:pt x="835" y="5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grpSp>
      <p:grpSp>
        <p:nvGrpSpPr>
          <p:cNvPr id="124" name="Group 123">
            <a:extLst>
              <a:ext uri="{FF2B5EF4-FFF2-40B4-BE49-F238E27FC236}">
                <a16:creationId xmlns:a16="http://schemas.microsoft.com/office/drawing/2014/main" id="{41CA9DD8-66D9-06A7-F007-7D2C9E4259E7}"/>
              </a:ext>
            </a:extLst>
          </p:cNvPr>
          <p:cNvGrpSpPr/>
          <p:nvPr/>
        </p:nvGrpSpPr>
        <p:grpSpPr>
          <a:xfrm>
            <a:off x="5167478" y="3389420"/>
            <a:ext cx="485361" cy="485358"/>
            <a:chOff x="8359107" y="4650382"/>
            <a:chExt cx="534121" cy="534118"/>
          </a:xfrm>
        </p:grpSpPr>
        <p:sp>
          <p:nvSpPr>
            <p:cNvPr id="125" name="Arc 124">
              <a:extLst>
                <a:ext uri="{FF2B5EF4-FFF2-40B4-BE49-F238E27FC236}">
                  <a16:creationId xmlns:a16="http://schemas.microsoft.com/office/drawing/2014/main" id="{2BEA79A3-9CD0-1713-AF66-75CB4B6CACBF}"/>
                </a:ext>
              </a:extLst>
            </p:cNvPr>
            <p:cNvSpPr>
              <a:spLocks noChangeAspect="1"/>
            </p:cNvSpPr>
            <p:nvPr/>
          </p:nvSpPr>
          <p:spPr>
            <a:xfrm>
              <a:off x="8359107" y="4650382"/>
              <a:ext cx="534120" cy="534118"/>
            </a:xfrm>
            <a:prstGeom prst="arc">
              <a:avLst>
                <a:gd name="adj1" fmla="val 20998284"/>
                <a:gd name="adj2" fmla="val 4814816"/>
              </a:avLst>
            </a:prstGeom>
            <a:ln w="25400" cap="rnd" cmpd="sng" algn="ctr">
              <a:solidFill>
                <a:schemeClr val="accent1"/>
              </a:solidFill>
              <a:prstDash val="solid"/>
              <a:round/>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126" name="Arc 125">
              <a:extLst>
                <a:ext uri="{FF2B5EF4-FFF2-40B4-BE49-F238E27FC236}">
                  <a16:creationId xmlns:a16="http://schemas.microsoft.com/office/drawing/2014/main" id="{AB9B2D74-ED6C-91BB-973E-612BAF32B1FA}"/>
                </a:ext>
              </a:extLst>
            </p:cNvPr>
            <p:cNvSpPr>
              <a:spLocks noChangeAspect="1"/>
            </p:cNvSpPr>
            <p:nvPr/>
          </p:nvSpPr>
          <p:spPr>
            <a:xfrm>
              <a:off x="8359107" y="4650382"/>
              <a:ext cx="534120" cy="534118"/>
            </a:xfrm>
            <a:prstGeom prst="arc">
              <a:avLst>
                <a:gd name="adj1" fmla="val 15781617"/>
                <a:gd name="adj2" fmla="val 21351338"/>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127" name="Arc 126">
              <a:extLst>
                <a:ext uri="{FF2B5EF4-FFF2-40B4-BE49-F238E27FC236}">
                  <a16:creationId xmlns:a16="http://schemas.microsoft.com/office/drawing/2014/main" id="{BCACF41D-09B6-F17D-76FA-9A3B6A13F902}"/>
                </a:ext>
              </a:extLst>
            </p:cNvPr>
            <p:cNvSpPr>
              <a:spLocks noChangeAspect="1"/>
            </p:cNvSpPr>
            <p:nvPr/>
          </p:nvSpPr>
          <p:spPr>
            <a:xfrm>
              <a:off x="8359108" y="4650382"/>
              <a:ext cx="534120" cy="534118"/>
            </a:xfrm>
            <a:prstGeom prst="arc">
              <a:avLst>
                <a:gd name="adj1" fmla="val 10814490"/>
                <a:gd name="adj2" fmla="val 15432567"/>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128" name="Arc 127">
              <a:extLst>
                <a:ext uri="{FF2B5EF4-FFF2-40B4-BE49-F238E27FC236}">
                  <a16:creationId xmlns:a16="http://schemas.microsoft.com/office/drawing/2014/main" id="{2422CE56-BBE1-DAC1-C3B0-27509FFAE1C2}"/>
                </a:ext>
              </a:extLst>
            </p:cNvPr>
            <p:cNvSpPr>
              <a:spLocks noChangeAspect="1"/>
            </p:cNvSpPr>
            <p:nvPr/>
          </p:nvSpPr>
          <p:spPr>
            <a:xfrm>
              <a:off x="8359107" y="4650382"/>
              <a:ext cx="534120" cy="534118"/>
            </a:xfrm>
            <a:prstGeom prst="arc">
              <a:avLst>
                <a:gd name="adj1" fmla="val 7248935"/>
                <a:gd name="adj2" fmla="val 11041413"/>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sp>
        <p:nvSpPr>
          <p:cNvPr id="81" name="Rectangle 80">
            <a:extLst>
              <a:ext uri="{FF2B5EF4-FFF2-40B4-BE49-F238E27FC236}">
                <a16:creationId xmlns:a16="http://schemas.microsoft.com/office/drawing/2014/main" id="{F7CDC4FF-D023-AAAB-71FE-7E46A952EF1D}"/>
              </a:ext>
            </a:extLst>
          </p:cNvPr>
          <p:cNvSpPr/>
          <p:nvPr/>
        </p:nvSpPr>
        <p:spPr>
          <a:xfrm>
            <a:off x="4812459" y="3037128"/>
            <a:ext cx="1186422"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2010</a:t>
            </a:r>
          </a:p>
        </p:txBody>
      </p:sp>
      <p:sp>
        <p:nvSpPr>
          <p:cNvPr id="85" name="Arc 84">
            <a:extLst>
              <a:ext uri="{FF2B5EF4-FFF2-40B4-BE49-F238E27FC236}">
                <a16:creationId xmlns:a16="http://schemas.microsoft.com/office/drawing/2014/main" id="{D92E8C03-78E8-EC45-CE0F-538B9BEB20F8}"/>
              </a:ext>
            </a:extLst>
          </p:cNvPr>
          <p:cNvSpPr>
            <a:spLocks noChangeAspect="1"/>
          </p:cNvSpPr>
          <p:nvPr/>
        </p:nvSpPr>
        <p:spPr>
          <a:xfrm>
            <a:off x="1722623" y="3389458"/>
            <a:ext cx="485360" cy="485358"/>
          </a:xfrm>
          <a:prstGeom prst="arc">
            <a:avLst>
              <a:gd name="adj1" fmla="val 7248935"/>
              <a:gd name="adj2" fmla="val 4742958"/>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nvGrpSpPr>
          <p:cNvPr id="158" name="bcgIcons_Opportunity Mapping ">
            <a:extLst>
              <a:ext uri="{FF2B5EF4-FFF2-40B4-BE49-F238E27FC236}">
                <a16:creationId xmlns:a16="http://schemas.microsoft.com/office/drawing/2014/main" id="{CE339FCD-C4FC-1121-5830-8429FE88EA27}"/>
              </a:ext>
            </a:extLst>
          </p:cNvPr>
          <p:cNvGrpSpPr>
            <a:grpSpLocks noChangeAspect="1"/>
          </p:cNvGrpSpPr>
          <p:nvPr/>
        </p:nvGrpSpPr>
        <p:grpSpPr bwMode="auto">
          <a:xfrm>
            <a:off x="1780366" y="3474019"/>
            <a:ext cx="386958" cy="387316"/>
            <a:chOff x="1682" y="0"/>
            <a:chExt cx="4316" cy="4320"/>
          </a:xfrm>
        </p:grpSpPr>
        <p:sp>
          <p:nvSpPr>
            <p:cNvPr id="159" name="AutoShape 13">
              <a:extLst>
                <a:ext uri="{FF2B5EF4-FFF2-40B4-BE49-F238E27FC236}">
                  <a16:creationId xmlns:a16="http://schemas.microsoft.com/office/drawing/2014/main" id="{9A34E4E9-D339-452D-5A13-C121CF372774}"/>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15">
              <a:extLst>
                <a:ext uri="{FF2B5EF4-FFF2-40B4-BE49-F238E27FC236}">
                  <a16:creationId xmlns:a16="http://schemas.microsoft.com/office/drawing/2014/main" id="{B53D9BD0-F12B-1A44-63A8-27B2F2FA9061}"/>
                </a:ext>
              </a:extLst>
            </p:cNvPr>
            <p:cNvSpPr>
              <a:spLocks noEditPoints="1"/>
            </p:cNvSpPr>
            <p:nvPr/>
          </p:nvSpPr>
          <p:spPr bwMode="auto">
            <a:xfrm>
              <a:off x="2604" y="877"/>
              <a:ext cx="2493" cy="1855"/>
            </a:xfrm>
            <a:custGeom>
              <a:avLst/>
              <a:gdLst>
                <a:gd name="T0" fmla="*/ 300 w 1331"/>
                <a:gd name="T1" fmla="*/ 3 h 989"/>
                <a:gd name="T2" fmla="*/ 0 w 1331"/>
                <a:gd name="T3" fmla="*/ 310 h 989"/>
                <a:gd name="T4" fmla="*/ 294 w 1331"/>
                <a:gd name="T5" fmla="*/ 984 h 989"/>
                <a:gd name="T6" fmla="*/ 306 w 1331"/>
                <a:gd name="T7" fmla="*/ 984 h 989"/>
                <a:gd name="T8" fmla="*/ 597 w 1331"/>
                <a:gd name="T9" fmla="*/ 310 h 989"/>
                <a:gd name="T10" fmla="*/ 300 w 1331"/>
                <a:gd name="T11" fmla="*/ 3 h 989"/>
                <a:gd name="T12" fmla="*/ 419 w 1331"/>
                <a:gd name="T13" fmla="*/ 226 h 989"/>
                <a:gd name="T14" fmla="*/ 364 w 1331"/>
                <a:gd name="T15" fmla="*/ 279 h 989"/>
                <a:gd name="T16" fmla="*/ 362 w 1331"/>
                <a:gd name="T17" fmla="*/ 284 h 989"/>
                <a:gd name="T18" fmla="*/ 374 w 1331"/>
                <a:gd name="T19" fmla="*/ 359 h 989"/>
                <a:gd name="T20" fmla="*/ 367 w 1331"/>
                <a:gd name="T21" fmla="*/ 364 h 989"/>
                <a:gd name="T22" fmla="*/ 300 w 1331"/>
                <a:gd name="T23" fmla="*/ 328 h 989"/>
                <a:gd name="T24" fmla="*/ 295 w 1331"/>
                <a:gd name="T25" fmla="*/ 328 h 989"/>
                <a:gd name="T26" fmla="*/ 228 w 1331"/>
                <a:gd name="T27" fmla="*/ 363 h 989"/>
                <a:gd name="T28" fmla="*/ 220 w 1331"/>
                <a:gd name="T29" fmla="*/ 357 h 989"/>
                <a:gd name="T30" fmla="*/ 234 w 1331"/>
                <a:gd name="T31" fmla="*/ 282 h 989"/>
                <a:gd name="T32" fmla="*/ 232 w 1331"/>
                <a:gd name="T33" fmla="*/ 277 h 989"/>
                <a:gd name="T34" fmla="*/ 179 w 1331"/>
                <a:gd name="T35" fmla="*/ 224 h 989"/>
                <a:gd name="T36" fmla="*/ 182 w 1331"/>
                <a:gd name="T37" fmla="*/ 215 h 989"/>
                <a:gd name="T38" fmla="*/ 256 w 1331"/>
                <a:gd name="T39" fmla="*/ 204 h 989"/>
                <a:gd name="T40" fmla="*/ 261 w 1331"/>
                <a:gd name="T41" fmla="*/ 202 h 989"/>
                <a:gd name="T42" fmla="*/ 295 w 1331"/>
                <a:gd name="T43" fmla="*/ 134 h 989"/>
                <a:gd name="T44" fmla="*/ 304 w 1331"/>
                <a:gd name="T45" fmla="*/ 134 h 989"/>
                <a:gd name="T46" fmla="*/ 337 w 1331"/>
                <a:gd name="T47" fmla="*/ 202 h 989"/>
                <a:gd name="T48" fmla="*/ 341 w 1331"/>
                <a:gd name="T49" fmla="*/ 206 h 989"/>
                <a:gd name="T50" fmla="*/ 416 w 1331"/>
                <a:gd name="T51" fmla="*/ 217 h 989"/>
                <a:gd name="T52" fmla="*/ 419 w 1331"/>
                <a:gd name="T53" fmla="*/ 226 h 989"/>
                <a:gd name="T54" fmla="*/ 1146 w 1331"/>
                <a:gd name="T55" fmla="*/ 0 h 989"/>
                <a:gd name="T56" fmla="*/ 958 w 1331"/>
                <a:gd name="T57" fmla="*/ 192 h 989"/>
                <a:gd name="T58" fmla="*/ 1142 w 1331"/>
                <a:gd name="T59" fmla="*/ 613 h 989"/>
                <a:gd name="T60" fmla="*/ 1149 w 1331"/>
                <a:gd name="T61" fmla="*/ 613 h 989"/>
                <a:gd name="T62" fmla="*/ 1331 w 1331"/>
                <a:gd name="T63" fmla="*/ 192 h 989"/>
                <a:gd name="T64" fmla="*/ 1146 w 1331"/>
                <a:gd name="T65" fmla="*/ 0 h 989"/>
                <a:gd name="T66" fmla="*/ 1220 w 1331"/>
                <a:gd name="T67" fmla="*/ 155 h 989"/>
                <a:gd name="T68" fmla="*/ 1186 w 1331"/>
                <a:gd name="T69" fmla="*/ 188 h 989"/>
                <a:gd name="T70" fmla="*/ 1185 w 1331"/>
                <a:gd name="T71" fmla="*/ 191 h 989"/>
                <a:gd name="T72" fmla="*/ 1192 w 1331"/>
                <a:gd name="T73" fmla="*/ 238 h 989"/>
                <a:gd name="T74" fmla="*/ 1187 w 1331"/>
                <a:gd name="T75" fmla="*/ 241 h 989"/>
                <a:gd name="T76" fmla="*/ 1146 w 1331"/>
                <a:gd name="T77" fmla="*/ 219 h 989"/>
                <a:gd name="T78" fmla="*/ 1143 w 1331"/>
                <a:gd name="T79" fmla="*/ 218 h 989"/>
                <a:gd name="T80" fmla="*/ 1101 w 1331"/>
                <a:gd name="T81" fmla="*/ 240 h 989"/>
                <a:gd name="T82" fmla="*/ 1096 w 1331"/>
                <a:gd name="T83" fmla="*/ 237 h 989"/>
                <a:gd name="T84" fmla="*/ 1104 w 1331"/>
                <a:gd name="T85" fmla="*/ 190 h 989"/>
                <a:gd name="T86" fmla="*/ 1103 w 1331"/>
                <a:gd name="T87" fmla="*/ 187 h 989"/>
                <a:gd name="T88" fmla="*/ 1070 w 1331"/>
                <a:gd name="T89" fmla="*/ 153 h 989"/>
                <a:gd name="T90" fmla="*/ 1072 w 1331"/>
                <a:gd name="T91" fmla="*/ 148 h 989"/>
                <a:gd name="T92" fmla="*/ 1118 w 1331"/>
                <a:gd name="T93" fmla="*/ 141 h 989"/>
                <a:gd name="T94" fmla="*/ 1121 w 1331"/>
                <a:gd name="T95" fmla="*/ 139 h 989"/>
                <a:gd name="T96" fmla="*/ 1142 w 1331"/>
                <a:gd name="T97" fmla="*/ 97 h 989"/>
                <a:gd name="T98" fmla="*/ 1149 w 1331"/>
                <a:gd name="T99" fmla="*/ 97 h 989"/>
                <a:gd name="T100" fmla="*/ 1169 w 1331"/>
                <a:gd name="T101" fmla="*/ 140 h 989"/>
                <a:gd name="T102" fmla="*/ 1171 w 1331"/>
                <a:gd name="T103" fmla="*/ 142 h 989"/>
                <a:gd name="T104" fmla="*/ 1218 w 1331"/>
                <a:gd name="T105" fmla="*/ 149 h 989"/>
                <a:gd name="T106" fmla="*/ 1220 w 1331"/>
                <a:gd name="T107" fmla="*/ 155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31" h="989">
                  <a:moveTo>
                    <a:pt x="300" y="3"/>
                  </a:moveTo>
                  <a:cubicBezTo>
                    <a:pt x="134" y="3"/>
                    <a:pt x="0" y="142"/>
                    <a:pt x="0" y="310"/>
                  </a:cubicBezTo>
                  <a:cubicBezTo>
                    <a:pt x="0" y="465"/>
                    <a:pt x="251" y="910"/>
                    <a:pt x="294" y="984"/>
                  </a:cubicBezTo>
                  <a:cubicBezTo>
                    <a:pt x="296" y="989"/>
                    <a:pt x="303" y="989"/>
                    <a:pt x="306" y="984"/>
                  </a:cubicBezTo>
                  <a:cubicBezTo>
                    <a:pt x="348" y="910"/>
                    <a:pt x="597" y="465"/>
                    <a:pt x="597" y="310"/>
                  </a:cubicBezTo>
                  <a:cubicBezTo>
                    <a:pt x="597" y="142"/>
                    <a:pt x="466" y="3"/>
                    <a:pt x="300" y="3"/>
                  </a:cubicBezTo>
                  <a:close/>
                  <a:moveTo>
                    <a:pt x="419" y="226"/>
                  </a:moveTo>
                  <a:cubicBezTo>
                    <a:pt x="364" y="279"/>
                    <a:pt x="364" y="279"/>
                    <a:pt x="364" y="279"/>
                  </a:cubicBezTo>
                  <a:cubicBezTo>
                    <a:pt x="363" y="280"/>
                    <a:pt x="362" y="282"/>
                    <a:pt x="362" y="284"/>
                  </a:cubicBezTo>
                  <a:cubicBezTo>
                    <a:pt x="374" y="359"/>
                    <a:pt x="374" y="359"/>
                    <a:pt x="374" y="359"/>
                  </a:cubicBezTo>
                  <a:cubicBezTo>
                    <a:pt x="375" y="363"/>
                    <a:pt x="371" y="366"/>
                    <a:pt x="367" y="364"/>
                  </a:cubicBezTo>
                  <a:cubicBezTo>
                    <a:pt x="300" y="328"/>
                    <a:pt x="300" y="328"/>
                    <a:pt x="300" y="328"/>
                  </a:cubicBezTo>
                  <a:cubicBezTo>
                    <a:pt x="298" y="327"/>
                    <a:pt x="297" y="327"/>
                    <a:pt x="295" y="328"/>
                  </a:cubicBezTo>
                  <a:cubicBezTo>
                    <a:pt x="228" y="363"/>
                    <a:pt x="228" y="363"/>
                    <a:pt x="228" y="363"/>
                  </a:cubicBezTo>
                  <a:cubicBezTo>
                    <a:pt x="224" y="365"/>
                    <a:pt x="219" y="361"/>
                    <a:pt x="220" y="357"/>
                  </a:cubicBezTo>
                  <a:cubicBezTo>
                    <a:pt x="234" y="282"/>
                    <a:pt x="234" y="282"/>
                    <a:pt x="234" y="282"/>
                  </a:cubicBezTo>
                  <a:cubicBezTo>
                    <a:pt x="234" y="280"/>
                    <a:pt x="234" y="278"/>
                    <a:pt x="232" y="277"/>
                  </a:cubicBezTo>
                  <a:cubicBezTo>
                    <a:pt x="179" y="224"/>
                    <a:pt x="179" y="224"/>
                    <a:pt x="179" y="224"/>
                  </a:cubicBezTo>
                  <a:cubicBezTo>
                    <a:pt x="176" y="221"/>
                    <a:pt x="177" y="215"/>
                    <a:pt x="182" y="215"/>
                  </a:cubicBezTo>
                  <a:cubicBezTo>
                    <a:pt x="256" y="204"/>
                    <a:pt x="256" y="204"/>
                    <a:pt x="256" y="204"/>
                  </a:cubicBezTo>
                  <a:cubicBezTo>
                    <a:pt x="258" y="204"/>
                    <a:pt x="260" y="203"/>
                    <a:pt x="261" y="202"/>
                  </a:cubicBezTo>
                  <a:cubicBezTo>
                    <a:pt x="295" y="134"/>
                    <a:pt x="295" y="134"/>
                    <a:pt x="295" y="134"/>
                  </a:cubicBezTo>
                  <a:cubicBezTo>
                    <a:pt x="297" y="130"/>
                    <a:pt x="302" y="130"/>
                    <a:pt x="304" y="134"/>
                  </a:cubicBezTo>
                  <a:cubicBezTo>
                    <a:pt x="337" y="202"/>
                    <a:pt x="337" y="202"/>
                    <a:pt x="337" y="202"/>
                  </a:cubicBezTo>
                  <a:cubicBezTo>
                    <a:pt x="338" y="204"/>
                    <a:pt x="339" y="205"/>
                    <a:pt x="341" y="206"/>
                  </a:cubicBezTo>
                  <a:cubicBezTo>
                    <a:pt x="416" y="217"/>
                    <a:pt x="416" y="217"/>
                    <a:pt x="416" y="217"/>
                  </a:cubicBezTo>
                  <a:cubicBezTo>
                    <a:pt x="420" y="218"/>
                    <a:pt x="422" y="223"/>
                    <a:pt x="419" y="226"/>
                  </a:cubicBezTo>
                  <a:close/>
                  <a:moveTo>
                    <a:pt x="1146" y="0"/>
                  </a:moveTo>
                  <a:cubicBezTo>
                    <a:pt x="1042" y="0"/>
                    <a:pt x="958" y="87"/>
                    <a:pt x="958" y="192"/>
                  </a:cubicBezTo>
                  <a:cubicBezTo>
                    <a:pt x="958" y="289"/>
                    <a:pt x="1115" y="567"/>
                    <a:pt x="1142" y="613"/>
                  </a:cubicBezTo>
                  <a:cubicBezTo>
                    <a:pt x="1144" y="616"/>
                    <a:pt x="1148" y="616"/>
                    <a:pt x="1149" y="613"/>
                  </a:cubicBezTo>
                  <a:cubicBezTo>
                    <a:pt x="1176" y="567"/>
                    <a:pt x="1331" y="289"/>
                    <a:pt x="1331" y="192"/>
                  </a:cubicBezTo>
                  <a:cubicBezTo>
                    <a:pt x="1331" y="87"/>
                    <a:pt x="1249" y="0"/>
                    <a:pt x="1146" y="0"/>
                  </a:cubicBezTo>
                  <a:close/>
                  <a:moveTo>
                    <a:pt x="1220" y="155"/>
                  </a:moveTo>
                  <a:cubicBezTo>
                    <a:pt x="1186" y="188"/>
                    <a:pt x="1186" y="188"/>
                    <a:pt x="1186" y="188"/>
                  </a:cubicBezTo>
                  <a:cubicBezTo>
                    <a:pt x="1185" y="188"/>
                    <a:pt x="1185" y="190"/>
                    <a:pt x="1185" y="191"/>
                  </a:cubicBezTo>
                  <a:cubicBezTo>
                    <a:pt x="1192" y="238"/>
                    <a:pt x="1192" y="238"/>
                    <a:pt x="1192" y="238"/>
                  </a:cubicBezTo>
                  <a:cubicBezTo>
                    <a:pt x="1193" y="240"/>
                    <a:pt x="1190" y="242"/>
                    <a:pt x="1187" y="241"/>
                  </a:cubicBezTo>
                  <a:cubicBezTo>
                    <a:pt x="1146" y="219"/>
                    <a:pt x="1146" y="219"/>
                    <a:pt x="1146" y="219"/>
                  </a:cubicBezTo>
                  <a:cubicBezTo>
                    <a:pt x="1145" y="218"/>
                    <a:pt x="1144" y="218"/>
                    <a:pt x="1143" y="218"/>
                  </a:cubicBezTo>
                  <a:cubicBezTo>
                    <a:pt x="1101" y="240"/>
                    <a:pt x="1101" y="240"/>
                    <a:pt x="1101" y="240"/>
                  </a:cubicBezTo>
                  <a:cubicBezTo>
                    <a:pt x="1098" y="241"/>
                    <a:pt x="1095" y="239"/>
                    <a:pt x="1096" y="237"/>
                  </a:cubicBezTo>
                  <a:cubicBezTo>
                    <a:pt x="1104" y="190"/>
                    <a:pt x="1104" y="190"/>
                    <a:pt x="1104" y="190"/>
                  </a:cubicBezTo>
                  <a:cubicBezTo>
                    <a:pt x="1104" y="189"/>
                    <a:pt x="1104" y="188"/>
                    <a:pt x="1103" y="187"/>
                  </a:cubicBezTo>
                  <a:cubicBezTo>
                    <a:pt x="1070" y="153"/>
                    <a:pt x="1070" y="153"/>
                    <a:pt x="1070" y="153"/>
                  </a:cubicBezTo>
                  <a:cubicBezTo>
                    <a:pt x="1068" y="151"/>
                    <a:pt x="1069" y="148"/>
                    <a:pt x="1072" y="148"/>
                  </a:cubicBezTo>
                  <a:cubicBezTo>
                    <a:pt x="1118" y="141"/>
                    <a:pt x="1118" y="141"/>
                    <a:pt x="1118" y="141"/>
                  </a:cubicBezTo>
                  <a:cubicBezTo>
                    <a:pt x="1120" y="141"/>
                    <a:pt x="1121" y="141"/>
                    <a:pt x="1121" y="139"/>
                  </a:cubicBezTo>
                  <a:cubicBezTo>
                    <a:pt x="1142" y="97"/>
                    <a:pt x="1142" y="97"/>
                    <a:pt x="1142" y="97"/>
                  </a:cubicBezTo>
                  <a:cubicBezTo>
                    <a:pt x="1144" y="95"/>
                    <a:pt x="1147" y="95"/>
                    <a:pt x="1149" y="97"/>
                  </a:cubicBezTo>
                  <a:cubicBezTo>
                    <a:pt x="1169" y="140"/>
                    <a:pt x="1169" y="140"/>
                    <a:pt x="1169" y="140"/>
                  </a:cubicBezTo>
                  <a:cubicBezTo>
                    <a:pt x="1169" y="141"/>
                    <a:pt x="1170" y="142"/>
                    <a:pt x="1171" y="142"/>
                  </a:cubicBezTo>
                  <a:cubicBezTo>
                    <a:pt x="1218" y="149"/>
                    <a:pt x="1218" y="149"/>
                    <a:pt x="1218" y="149"/>
                  </a:cubicBezTo>
                  <a:cubicBezTo>
                    <a:pt x="1221" y="150"/>
                    <a:pt x="1222" y="153"/>
                    <a:pt x="1220" y="15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6">
              <a:extLst>
                <a:ext uri="{FF2B5EF4-FFF2-40B4-BE49-F238E27FC236}">
                  <a16:creationId xmlns:a16="http://schemas.microsoft.com/office/drawing/2014/main" id="{0E7940CF-2732-C6D9-819D-1C0457AF897F}"/>
                </a:ext>
              </a:extLst>
            </p:cNvPr>
            <p:cNvSpPr>
              <a:spLocks noEditPoints="1"/>
            </p:cNvSpPr>
            <p:nvPr/>
          </p:nvSpPr>
          <p:spPr bwMode="auto">
            <a:xfrm>
              <a:off x="1864" y="712"/>
              <a:ext cx="3956" cy="2665"/>
            </a:xfrm>
            <a:custGeom>
              <a:avLst/>
              <a:gdLst>
                <a:gd name="T0" fmla="*/ 663 w 2112"/>
                <a:gd name="T1" fmla="*/ 1199 h 1421"/>
                <a:gd name="T2" fmla="*/ 469 w 2112"/>
                <a:gd name="T3" fmla="*/ 844 h 1421"/>
                <a:gd name="T4" fmla="*/ 695 w 2112"/>
                <a:gd name="T5" fmla="*/ 0 h 1421"/>
                <a:gd name="T6" fmla="*/ 920 w 2112"/>
                <a:gd name="T7" fmla="*/ 844 h 1421"/>
                <a:gd name="T8" fmla="*/ 727 w 2112"/>
                <a:gd name="T9" fmla="*/ 1199 h 1421"/>
                <a:gd name="T10" fmla="*/ 695 w 2112"/>
                <a:gd name="T11" fmla="*/ 1218 h 1421"/>
                <a:gd name="T12" fmla="*/ 352 w 2112"/>
                <a:gd name="T13" fmla="*/ 395 h 1421"/>
                <a:gd name="T14" fmla="*/ 662 w 2112"/>
                <a:gd name="T15" fmla="*/ 1110 h 1421"/>
                <a:gd name="T16" fmla="*/ 728 w 2112"/>
                <a:gd name="T17" fmla="*/ 1110 h 1421"/>
                <a:gd name="T18" fmla="*/ 1036 w 2112"/>
                <a:gd name="T19" fmla="*/ 395 h 1421"/>
                <a:gd name="T20" fmla="*/ 1344 w 2112"/>
                <a:gd name="T21" fmla="*/ 593 h 1421"/>
                <a:gd name="T22" fmla="*/ 1081 w 2112"/>
                <a:gd name="T23" fmla="*/ 587 h 1421"/>
                <a:gd name="T24" fmla="*/ 1364 w 2112"/>
                <a:gd name="T25" fmla="*/ 631 h 1421"/>
                <a:gd name="T26" fmla="*/ 2110 w 2112"/>
                <a:gd name="T27" fmla="*/ 1377 h 1421"/>
                <a:gd name="T28" fmla="*/ 1876 w 2112"/>
                <a:gd name="T29" fmla="*/ 587 h 1421"/>
                <a:gd name="T30" fmla="*/ 1736 w 2112"/>
                <a:gd name="T31" fmla="*/ 592 h 1421"/>
                <a:gd name="T32" fmla="*/ 1876 w 2112"/>
                <a:gd name="T33" fmla="*/ 631 h 1421"/>
                <a:gd name="T34" fmla="*/ 2064 w 2112"/>
                <a:gd name="T35" fmla="*/ 1377 h 1421"/>
                <a:gd name="T36" fmla="*/ 232 w 2112"/>
                <a:gd name="T37" fmla="*/ 631 h 1421"/>
                <a:gd name="T38" fmla="*/ 324 w 2112"/>
                <a:gd name="T39" fmla="*/ 631 h 1421"/>
                <a:gd name="T40" fmla="*/ 236 w 2112"/>
                <a:gd name="T41" fmla="*/ 587 h 1421"/>
                <a:gd name="T42" fmla="*/ 2 w 2112"/>
                <a:gd name="T43" fmla="*/ 1377 h 1421"/>
                <a:gd name="T44" fmla="*/ 45 w 2112"/>
                <a:gd name="T45" fmla="*/ 1421 h 1421"/>
                <a:gd name="T46" fmla="*/ 2104 w 2112"/>
                <a:gd name="T47" fmla="*/ 1405 h 1421"/>
                <a:gd name="T48" fmla="*/ 1541 w 2112"/>
                <a:gd name="T49" fmla="*/ 826 h 1421"/>
                <a:gd name="T50" fmla="*/ 1487 w 2112"/>
                <a:gd name="T51" fmla="*/ 765 h 1421"/>
                <a:gd name="T52" fmla="*/ 1276 w 2112"/>
                <a:gd name="T53" fmla="*/ 270 h 1421"/>
                <a:gd name="T54" fmla="*/ 1804 w 2112"/>
                <a:gd name="T55" fmla="*/ 270 h 1421"/>
                <a:gd name="T56" fmla="*/ 1594 w 2112"/>
                <a:gd name="T57" fmla="*/ 765 h 1421"/>
                <a:gd name="T58" fmla="*/ 1541 w 2112"/>
                <a:gd name="T59" fmla="*/ 826 h 1421"/>
                <a:gd name="T60" fmla="*/ 1541 w 2112"/>
                <a:gd name="T61" fmla="*/ 44 h 1421"/>
                <a:gd name="T62" fmla="*/ 1423 w 2112"/>
                <a:gd name="T63" fmla="*/ 553 h 1421"/>
                <a:gd name="T64" fmla="*/ 1541 w 2112"/>
                <a:gd name="T65" fmla="*/ 770 h 1421"/>
                <a:gd name="T66" fmla="*/ 1658 w 2112"/>
                <a:gd name="T67" fmla="*/ 553 h 1421"/>
                <a:gd name="T68" fmla="*/ 1541 w 2112"/>
                <a:gd name="T69" fmla="*/ 44 h 1421"/>
                <a:gd name="T70" fmla="*/ 1195 w 2112"/>
                <a:gd name="T71" fmla="*/ 908 h 1421"/>
                <a:gd name="T72" fmla="*/ 1195 w 2112"/>
                <a:gd name="T73" fmla="*/ 826 h 1421"/>
                <a:gd name="T74" fmla="*/ 1449 w 2112"/>
                <a:gd name="T75" fmla="*/ 787 h 1421"/>
                <a:gd name="T76" fmla="*/ 1195 w 2112"/>
                <a:gd name="T77" fmla="*/ 782 h 1421"/>
                <a:gd name="T78" fmla="*/ 1195 w 2112"/>
                <a:gd name="T79" fmla="*/ 952 h 1421"/>
                <a:gd name="T80" fmla="*/ 1659 w 2112"/>
                <a:gd name="T81" fmla="*/ 1063 h 1421"/>
                <a:gd name="T82" fmla="*/ 793 w 2112"/>
                <a:gd name="T83" fmla="*/ 1174 h 1421"/>
                <a:gd name="T84" fmla="*/ 1548 w 2112"/>
                <a:gd name="T85" fmla="*/ 1218 h 1421"/>
                <a:gd name="T86" fmla="*/ 1548 w 2112"/>
                <a:gd name="T87" fmla="*/ 908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2" h="1421">
                  <a:moveTo>
                    <a:pt x="695" y="1218"/>
                  </a:moveTo>
                  <a:cubicBezTo>
                    <a:pt x="681" y="1218"/>
                    <a:pt x="669" y="1211"/>
                    <a:pt x="663" y="1199"/>
                  </a:cubicBezTo>
                  <a:cubicBezTo>
                    <a:pt x="624" y="1132"/>
                    <a:pt x="624" y="1132"/>
                    <a:pt x="624" y="1132"/>
                  </a:cubicBezTo>
                  <a:cubicBezTo>
                    <a:pt x="623" y="1131"/>
                    <a:pt x="545" y="997"/>
                    <a:pt x="469" y="844"/>
                  </a:cubicBezTo>
                  <a:cubicBezTo>
                    <a:pt x="360" y="627"/>
                    <a:pt x="308" y="480"/>
                    <a:pt x="308" y="395"/>
                  </a:cubicBezTo>
                  <a:cubicBezTo>
                    <a:pt x="308" y="177"/>
                    <a:pt x="481" y="0"/>
                    <a:pt x="695" y="0"/>
                  </a:cubicBezTo>
                  <a:cubicBezTo>
                    <a:pt x="907" y="0"/>
                    <a:pt x="1080" y="177"/>
                    <a:pt x="1080" y="395"/>
                  </a:cubicBezTo>
                  <a:cubicBezTo>
                    <a:pt x="1080" y="480"/>
                    <a:pt x="1027" y="627"/>
                    <a:pt x="920" y="844"/>
                  </a:cubicBezTo>
                  <a:cubicBezTo>
                    <a:pt x="844" y="997"/>
                    <a:pt x="767" y="1131"/>
                    <a:pt x="766" y="1132"/>
                  </a:cubicBezTo>
                  <a:cubicBezTo>
                    <a:pt x="727" y="1199"/>
                    <a:pt x="727" y="1199"/>
                    <a:pt x="727" y="1199"/>
                  </a:cubicBezTo>
                  <a:cubicBezTo>
                    <a:pt x="721" y="1211"/>
                    <a:pt x="709" y="1218"/>
                    <a:pt x="695" y="1218"/>
                  </a:cubicBezTo>
                  <a:cubicBezTo>
                    <a:pt x="695" y="1218"/>
                    <a:pt x="695" y="1218"/>
                    <a:pt x="695" y="1218"/>
                  </a:cubicBezTo>
                  <a:close/>
                  <a:moveTo>
                    <a:pt x="695" y="44"/>
                  </a:moveTo>
                  <a:cubicBezTo>
                    <a:pt x="506" y="44"/>
                    <a:pt x="352" y="202"/>
                    <a:pt x="352" y="395"/>
                  </a:cubicBezTo>
                  <a:cubicBezTo>
                    <a:pt x="352" y="473"/>
                    <a:pt x="403" y="614"/>
                    <a:pt x="508" y="825"/>
                  </a:cubicBezTo>
                  <a:cubicBezTo>
                    <a:pt x="584" y="976"/>
                    <a:pt x="661" y="1109"/>
                    <a:pt x="662" y="1110"/>
                  </a:cubicBezTo>
                  <a:cubicBezTo>
                    <a:pt x="695" y="1167"/>
                    <a:pt x="695" y="1167"/>
                    <a:pt x="695" y="1167"/>
                  </a:cubicBezTo>
                  <a:cubicBezTo>
                    <a:pt x="728" y="1110"/>
                    <a:pt x="728" y="1110"/>
                    <a:pt x="728" y="1110"/>
                  </a:cubicBezTo>
                  <a:cubicBezTo>
                    <a:pt x="729" y="1109"/>
                    <a:pt x="805" y="976"/>
                    <a:pt x="880" y="825"/>
                  </a:cubicBezTo>
                  <a:cubicBezTo>
                    <a:pt x="985" y="614"/>
                    <a:pt x="1036" y="473"/>
                    <a:pt x="1036" y="395"/>
                  </a:cubicBezTo>
                  <a:cubicBezTo>
                    <a:pt x="1036" y="202"/>
                    <a:pt x="883" y="44"/>
                    <a:pt x="695" y="44"/>
                  </a:cubicBezTo>
                  <a:close/>
                  <a:moveTo>
                    <a:pt x="1344" y="593"/>
                  </a:moveTo>
                  <a:cubicBezTo>
                    <a:pt x="1343" y="591"/>
                    <a:pt x="1343" y="589"/>
                    <a:pt x="1342" y="587"/>
                  </a:cubicBezTo>
                  <a:cubicBezTo>
                    <a:pt x="1081" y="587"/>
                    <a:pt x="1081" y="587"/>
                    <a:pt x="1081" y="587"/>
                  </a:cubicBezTo>
                  <a:cubicBezTo>
                    <a:pt x="1076" y="601"/>
                    <a:pt x="1070" y="616"/>
                    <a:pt x="1064" y="631"/>
                  </a:cubicBezTo>
                  <a:cubicBezTo>
                    <a:pt x="1364" y="631"/>
                    <a:pt x="1364" y="631"/>
                    <a:pt x="1364" y="631"/>
                  </a:cubicBezTo>
                  <a:cubicBezTo>
                    <a:pt x="1357" y="619"/>
                    <a:pt x="1351" y="606"/>
                    <a:pt x="1344" y="593"/>
                  </a:cubicBezTo>
                  <a:close/>
                  <a:moveTo>
                    <a:pt x="2110" y="1377"/>
                  </a:moveTo>
                  <a:cubicBezTo>
                    <a:pt x="1921" y="615"/>
                    <a:pt x="1921" y="615"/>
                    <a:pt x="1921" y="615"/>
                  </a:cubicBezTo>
                  <a:cubicBezTo>
                    <a:pt x="1916" y="596"/>
                    <a:pt x="1894" y="587"/>
                    <a:pt x="1876" y="587"/>
                  </a:cubicBezTo>
                  <a:cubicBezTo>
                    <a:pt x="1739" y="587"/>
                    <a:pt x="1739" y="587"/>
                    <a:pt x="1739" y="587"/>
                  </a:cubicBezTo>
                  <a:cubicBezTo>
                    <a:pt x="1738" y="589"/>
                    <a:pt x="1737" y="591"/>
                    <a:pt x="1736" y="592"/>
                  </a:cubicBezTo>
                  <a:cubicBezTo>
                    <a:pt x="1730" y="605"/>
                    <a:pt x="1723" y="618"/>
                    <a:pt x="1717" y="631"/>
                  </a:cubicBezTo>
                  <a:cubicBezTo>
                    <a:pt x="1876" y="631"/>
                    <a:pt x="1876" y="631"/>
                    <a:pt x="1876" y="631"/>
                  </a:cubicBezTo>
                  <a:cubicBezTo>
                    <a:pt x="1877" y="631"/>
                    <a:pt x="1879" y="631"/>
                    <a:pt x="1880" y="631"/>
                  </a:cubicBezTo>
                  <a:cubicBezTo>
                    <a:pt x="2064" y="1377"/>
                    <a:pt x="2064" y="1377"/>
                    <a:pt x="2064" y="1377"/>
                  </a:cubicBezTo>
                  <a:cubicBezTo>
                    <a:pt x="48" y="1377"/>
                    <a:pt x="48" y="1377"/>
                    <a:pt x="48" y="1377"/>
                  </a:cubicBezTo>
                  <a:cubicBezTo>
                    <a:pt x="232" y="631"/>
                    <a:pt x="232" y="631"/>
                    <a:pt x="232" y="631"/>
                  </a:cubicBezTo>
                  <a:cubicBezTo>
                    <a:pt x="233" y="631"/>
                    <a:pt x="235" y="631"/>
                    <a:pt x="236" y="631"/>
                  </a:cubicBezTo>
                  <a:cubicBezTo>
                    <a:pt x="324" y="631"/>
                    <a:pt x="324" y="631"/>
                    <a:pt x="324" y="631"/>
                  </a:cubicBezTo>
                  <a:cubicBezTo>
                    <a:pt x="318" y="616"/>
                    <a:pt x="312" y="601"/>
                    <a:pt x="307" y="587"/>
                  </a:cubicBezTo>
                  <a:cubicBezTo>
                    <a:pt x="236" y="587"/>
                    <a:pt x="236" y="587"/>
                    <a:pt x="236" y="587"/>
                  </a:cubicBezTo>
                  <a:cubicBezTo>
                    <a:pt x="218" y="587"/>
                    <a:pt x="196" y="596"/>
                    <a:pt x="191" y="615"/>
                  </a:cubicBezTo>
                  <a:cubicBezTo>
                    <a:pt x="2" y="1377"/>
                    <a:pt x="2" y="1377"/>
                    <a:pt x="2" y="1377"/>
                  </a:cubicBezTo>
                  <a:cubicBezTo>
                    <a:pt x="0" y="1387"/>
                    <a:pt x="2" y="1397"/>
                    <a:pt x="8" y="1405"/>
                  </a:cubicBezTo>
                  <a:cubicBezTo>
                    <a:pt x="16" y="1415"/>
                    <a:pt x="30" y="1421"/>
                    <a:pt x="45" y="1421"/>
                  </a:cubicBezTo>
                  <a:cubicBezTo>
                    <a:pt x="2067" y="1421"/>
                    <a:pt x="2067" y="1421"/>
                    <a:pt x="2067" y="1421"/>
                  </a:cubicBezTo>
                  <a:cubicBezTo>
                    <a:pt x="2082" y="1421"/>
                    <a:pt x="2096" y="1415"/>
                    <a:pt x="2104" y="1405"/>
                  </a:cubicBezTo>
                  <a:cubicBezTo>
                    <a:pt x="2110" y="1397"/>
                    <a:pt x="2112" y="1387"/>
                    <a:pt x="2110" y="1377"/>
                  </a:cubicBezTo>
                  <a:close/>
                  <a:moveTo>
                    <a:pt x="1541" y="826"/>
                  </a:moveTo>
                  <a:cubicBezTo>
                    <a:pt x="1529" y="826"/>
                    <a:pt x="1519" y="819"/>
                    <a:pt x="1513" y="810"/>
                  </a:cubicBezTo>
                  <a:cubicBezTo>
                    <a:pt x="1487" y="765"/>
                    <a:pt x="1487" y="765"/>
                    <a:pt x="1487" y="765"/>
                  </a:cubicBezTo>
                  <a:cubicBezTo>
                    <a:pt x="1487" y="764"/>
                    <a:pt x="1435" y="675"/>
                    <a:pt x="1384" y="573"/>
                  </a:cubicBezTo>
                  <a:cubicBezTo>
                    <a:pt x="1310" y="425"/>
                    <a:pt x="1276" y="329"/>
                    <a:pt x="1276" y="270"/>
                  </a:cubicBezTo>
                  <a:cubicBezTo>
                    <a:pt x="1276" y="122"/>
                    <a:pt x="1395" y="0"/>
                    <a:pt x="1541" y="0"/>
                  </a:cubicBezTo>
                  <a:cubicBezTo>
                    <a:pt x="1686" y="0"/>
                    <a:pt x="1804" y="122"/>
                    <a:pt x="1804" y="270"/>
                  </a:cubicBezTo>
                  <a:cubicBezTo>
                    <a:pt x="1804" y="329"/>
                    <a:pt x="1770" y="425"/>
                    <a:pt x="1697" y="573"/>
                  </a:cubicBezTo>
                  <a:cubicBezTo>
                    <a:pt x="1647" y="675"/>
                    <a:pt x="1595" y="764"/>
                    <a:pt x="1594" y="765"/>
                  </a:cubicBezTo>
                  <a:cubicBezTo>
                    <a:pt x="1569" y="809"/>
                    <a:pt x="1569" y="809"/>
                    <a:pt x="1569" y="809"/>
                  </a:cubicBezTo>
                  <a:cubicBezTo>
                    <a:pt x="1563" y="819"/>
                    <a:pt x="1552" y="826"/>
                    <a:pt x="1541" y="826"/>
                  </a:cubicBezTo>
                  <a:cubicBezTo>
                    <a:pt x="1541" y="826"/>
                    <a:pt x="1541" y="826"/>
                    <a:pt x="1541" y="826"/>
                  </a:cubicBezTo>
                  <a:close/>
                  <a:moveTo>
                    <a:pt x="1541" y="44"/>
                  </a:moveTo>
                  <a:cubicBezTo>
                    <a:pt x="1419" y="44"/>
                    <a:pt x="1320" y="146"/>
                    <a:pt x="1320" y="270"/>
                  </a:cubicBezTo>
                  <a:cubicBezTo>
                    <a:pt x="1320" y="321"/>
                    <a:pt x="1354" y="416"/>
                    <a:pt x="1423" y="553"/>
                  </a:cubicBezTo>
                  <a:cubicBezTo>
                    <a:pt x="1474" y="655"/>
                    <a:pt x="1525" y="742"/>
                    <a:pt x="1525" y="743"/>
                  </a:cubicBezTo>
                  <a:cubicBezTo>
                    <a:pt x="1541" y="770"/>
                    <a:pt x="1541" y="770"/>
                    <a:pt x="1541" y="770"/>
                  </a:cubicBezTo>
                  <a:cubicBezTo>
                    <a:pt x="1556" y="743"/>
                    <a:pt x="1556" y="743"/>
                    <a:pt x="1556" y="743"/>
                  </a:cubicBezTo>
                  <a:cubicBezTo>
                    <a:pt x="1557" y="742"/>
                    <a:pt x="1607" y="655"/>
                    <a:pt x="1658" y="553"/>
                  </a:cubicBezTo>
                  <a:cubicBezTo>
                    <a:pt x="1726" y="416"/>
                    <a:pt x="1760" y="321"/>
                    <a:pt x="1760" y="270"/>
                  </a:cubicBezTo>
                  <a:cubicBezTo>
                    <a:pt x="1760" y="146"/>
                    <a:pt x="1662" y="44"/>
                    <a:pt x="1541" y="44"/>
                  </a:cubicBezTo>
                  <a:close/>
                  <a:moveTo>
                    <a:pt x="1548" y="908"/>
                  </a:moveTo>
                  <a:cubicBezTo>
                    <a:pt x="1195" y="908"/>
                    <a:pt x="1195" y="908"/>
                    <a:pt x="1195" y="908"/>
                  </a:cubicBezTo>
                  <a:cubicBezTo>
                    <a:pt x="1172" y="908"/>
                    <a:pt x="1154" y="889"/>
                    <a:pt x="1154" y="867"/>
                  </a:cubicBezTo>
                  <a:cubicBezTo>
                    <a:pt x="1154" y="844"/>
                    <a:pt x="1172" y="826"/>
                    <a:pt x="1195" y="826"/>
                  </a:cubicBezTo>
                  <a:cubicBezTo>
                    <a:pt x="1471" y="826"/>
                    <a:pt x="1471" y="826"/>
                    <a:pt x="1471" y="826"/>
                  </a:cubicBezTo>
                  <a:cubicBezTo>
                    <a:pt x="1449" y="787"/>
                    <a:pt x="1449" y="787"/>
                    <a:pt x="1449" y="787"/>
                  </a:cubicBezTo>
                  <a:cubicBezTo>
                    <a:pt x="1449" y="787"/>
                    <a:pt x="1448" y="785"/>
                    <a:pt x="1446" y="782"/>
                  </a:cubicBezTo>
                  <a:cubicBezTo>
                    <a:pt x="1195" y="782"/>
                    <a:pt x="1195" y="782"/>
                    <a:pt x="1195" y="782"/>
                  </a:cubicBezTo>
                  <a:cubicBezTo>
                    <a:pt x="1148" y="782"/>
                    <a:pt x="1110" y="820"/>
                    <a:pt x="1110" y="867"/>
                  </a:cubicBezTo>
                  <a:cubicBezTo>
                    <a:pt x="1110" y="914"/>
                    <a:pt x="1148" y="952"/>
                    <a:pt x="1195" y="952"/>
                  </a:cubicBezTo>
                  <a:cubicBezTo>
                    <a:pt x="1548" y="952"/>
                    <a:pt x="1548" y="952"/>
                    <a:pt x="1548" y="952"/>
                  </a:cubicBezTo>
                  <a:cubicBezTo>
                    <a:pt x="1609" y="952"/>
                    <a:pt x="1659" y="1002"/>
                    <a:pt x="1659" y="1063"/>
                  </a:cubicBezTo>
                  <a:cubicBezTo>
                    <a:pt x="1659" y="1124"/>
                    <a:pt x="1609" y="1174"/>
                    <a:pt x="1548" y="1174"/>
                  </a:cubicBezTo>
                  <a:cubicBezTo>
                    <a:pt x="793" y="1174"/>
                    <a:pt x="793" y="1174"/>
                    <a:pt x="793" y="1174"/>
                  </a:cubicBezTo>
                  <a:cubicBezTo>
                    <a:pt x="767" y="1218"/>
                    <a:pt x="767" y="1218"/>
                    <a:pt x="767" y="1218"/>
                  </a:cubicBezTo>
                  <a:cubicBezTo>
                    <a:pt x="1548" y="1218"/>
                    <a:pt x="1548" y="1218"/>
                    <a:pt x="1548" y="1218"/>
                  </a:cubicBezTo>
                  <a:cubicBezTo>
                    <a:pt x="1633" y="1218"/>
                    <a:pt x="1703" y="1148"/>
                    <a:pt x="1703" y="1063"/>
                  </a:cubicBezTo>
                  <a:cubicBezTo>
                    <a:pt x="1703" y="977"/>
                    <a:pt x="1633" y="908"/>
                    <a:pt x="1548" y="9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4" name="Rectangle 143">
            <a:extLst>
              <a:ext uri="{FF2B5EF4-FFF2-40B4-BE49-F238E27FC236}">
                <a16:creationId xmlns:a16="http://schemas.microsoft.com/office/drawing/2014/main" id="{F9A94A9D-5DFF-2E11-3804-A1679A594023}"/>
              </a:ext>
            </a:extLst>
          </p:cNvPr>
          <p:cNvSpPr/>
          <p:nvPr/>
        </p:nvSpPr>
        <p:spPr>
          <a:xfrm>
            <a:off x="1477547" y="3037128"/>
            <a:ext cx="992597"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1979</a:t>
            </a:r>
          </a:p>
        </p:txBody>
      </p:sp>
      <p:sp>
        <p:nvSpPr>
          <p:cNvPr id="147" name="Arc 146">
            <a:extLst>
              <a:ext uri="{FF2B5EF4-FFF2-40B4-BE49-F238E27FC236}">
                <a16:creationId xmlns:a16="http://schemas.microsoft.com/office/drawing/2014/main" id="{B68DEE39-043A-D7AC-F55C-BE64FFD592F2}"/>
              </a:ext>
            </a:extLst>
          </p:cNvPr>
          <p:cNvSpPr>
            <a:spLocks noChangeAspect="1"/>
          </p:cNvSpPr>
          <p:nvPr/>
        </p:nvSpPr>
        <p:spPr>
          <a:xfrm>
            <a:off x="650525" y="3427558"/>
            <a:ext cx="485360" cy="485358"/>
          </a:xfrm>
          <a:prstGeom prst="arc">
            <a:avLst>
              <a:gd name="adj1" fmla="val 7248935"/>
              <a:gd name="adj2" fmla="val 4742958"/>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148" name="Rectangle 147">
            <a:extLst>
              <a:ext uri="{FF2B5EF4-FFF2-40B4-BE49-F238E27FC236}">
                <a16:creationId xmlns:a16="http://schemas.microsoft.com/office/drawing/2014/main" id="{72F45080-404C-ABB9-C97E-F6183DCEDE26}"/>
              </a:ext>
            </a:extLst>
          </p:cNvPr>
          <p:cNvSpPr/>
          <p:nvPr/>
        </p:nvSpPr>
        <p:spPr>
          <a:xfrm>
            <a:off x="383451" y="3037128"/>
            <a:ext cx="1013058"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1960s</a:t>
            </a:r>
          </a:p>
        </p:txBody>
      </p:sp>
      <p:grpSp>
        <p:nvGrpSpPr>
          <p:cNvPr id="146" name="bcgIcons_Innovation ">
            <a:extLst>
              <a:ext uri="{FF2B5EF4-FFF2-40B4-BE49-F238E27FC236}">
                <a16:creationId xmlns:a16="http://schemas.microsoft.com/office/drawing/2014/main" id="{48B251D1-0AF9-47AA-3C0E-579DEC7D3D32}"/>
              </a:ext>
            </a:extLst>
          </p:cNvPr>
          <p:cNvGrpSpPr>
            <a:grpSpLocks noChangeAspect="1"/>
          </p:cNvGrpSpPr>
          <p:nvPr/>
        </p:nvGrpSpPr>
        <p:grpSpPr>
          <a:xfrm>
            <a:off x="696135" y="3502594"/>
            <a:ext cx="387690" cy="387316"/>
            <a:chOff x="5272088" y="2606675"/>
            <a:chExt cx="1646237" cy="1644650"/>
          </a:xfrm>
        </p:grpSpPr>
        <p:sp>
          <p:nvSpPr>
            <p:cNvPr id="154" name="AutoShape 26">
              <a:extLst>
                <a:ext uri="{FF2B5EF4-FFF2-40B4-BE49-F238E27FC236}">
                  <a16:creationId xmlns:a16="http://schemas.microsoft.com/office/drawing/2014/main" id="{AC3C3829-30C9-2B1E-00DF-E5CB7AAE0F4F}"/>
                </a:ext>
              </a:extLst>
            </p:cNvPr>
            <p:cNvSpPr>
              <a:spLocks noChangeAspect="1" noChangeArrowheads="1" noTextEdit="1"/>
            </p:cNvSpPr>
            <p:nvPr/>
          </p:nvSpPr>
          <p:spPr bwMode="auto">
            <a:xfrm>
              <a:off x="5272088" y="2606675"/>
              <a:ext cx="164623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5" name="Group 154">
              <a:extLst>
                <a:ext uri="{FF2B5EF4-FFF2-40B4-BE49-F238E27FC236}">
                  <a16:creationId xmlns:a16="http://schemas.microsoft.com/office/drawing/2014/main" id="{8A5614E3-39D3-3633-2D59-8AA425FEB79A}"/>
                </a:ext>
              </a:extLst>
            </p:cNvPr>
            <p:cNvGrpSpPr/>
            <p:nvPr/>
          </p:nvGrpSpPr>
          <p:grpSpPr>
            <a:xfrm>
              <a:off x="5719763" y="2797175"/>
              <a:ext cx="768348" cy="1255713"/>
              <a:chOff x="5719763" y="2797175"/>
              <a:chExt cx="768348" cy="1255713"/>
            </a:xfrm>
          </p:grpSpPr>
          <p:sp>
            <p:nvSpPr>
              <p:cNvPr id="156" name="Freeform 10">
                <a:extLst>
                  <a:ext uri="{FF2B5EF4-FFF2-40B4-BE49-F238E27FC236}">
                    <a16:creationId xmlns:a16="http://schemas.microsoft.com/office/drawing/2014/main" id="{4D4EF498-8FC1-9699-076A-623DE6B48B36}"/>
                  </a:ext>
                </a:extLst>
              </p:cNvPr>
              <p:cNvSpPr>
                <a:spLocks/>
              </p:cNvSpPr>
              <p:nvPr/>
            </p:nvSpPr>
            <p:spPr bwMode="auto">
              <a:xfrm>
                <a:off x="5719763" y="2797175"/>
                <a:ext cx="744537" cy="869951"/>
              </a:xfrm>
              <a:custGeom>
                <a:avLst/>
                <a:gdLst>
                  <a:gd name="connsiteX0" fmla="*/ 527050 w 744537"/>
                  <a:gd name="connsiteY0" fmla="*/ 838200 h 869951"/>
                  <a:gd name="connsiteX1" fmla="*/ 551039 w 744537"/>
                  <a:gd name="connsiteY1" fmla="*/ 842433 h 869951"/>
                  <a:gd name="connsiteX2" fmla="*/ 558800 w 744537"/>
                  <a:gd name="connsiteY2" fmla="*/ 841728 h 869951"/>
                  <a:gd name="connsiteX3" fmla="*/ 558800 w 744537"/>
                  <a:gd name="connsiteY3" fmla="*/ 869950 h 869951"/>
                  <a:gd name="connsiteX4" fmla="*/ 527050 w 744537"/>
                  <a:gd name="connsiteY4" fmla="*/ 869950 h 869951"/>
                  <a:gd name="connsiteX5" fmla="*/ 527050 w 744537"/>
                  <a:gd name="connsiteY5" fmla="*/ 838200 h 869951"/>
                  <a:gd name="connsiteX6" fmla="*/ 379931 w 744537"/>
                  <a:gd name="connsiteY6" fmla="*/ 654050 h 869951"/>
                  <a:gd name="connsiteX7" fmla="*/ 503237 w 744537"/>
                  <a:gd name="connsiteY7" fmla="*/ 725568 h 869951"/>
                  <a:gd name="connsiteX8" fmla="*/ 486844 w 744537"/>
                  <a:gd name="connsiteY8" fmla="*/ 752475 h 869951"/>
                  <a:gd name="connsiteX9" fmla="*/ 363537 w 744537"/>
                  <a:gd name="connsiteY9" fmla="*/ 680250 h 869951"/>
                  <a:gd name="connsiteX10" fmla="*/ 379931 w 744537"/>
                  <a:gd name="connsiteY10" fmla="*/ 654050 h 869951"/>
                  <a:gd name="connsiteX11" fmla="*/ 103785 w 744537"/>
                  <a:gd name="connsiteY11" fmla="*/ 582613 h 869951"/>
                  <a:gd name="connsiteX12" fmla="*/ 115102 w 744537"/>
                  <a:gd name="connsiteY12" fmla="*/ 596873 h 869951"/>
                  <a:gd name="connsiteX13" fmla="*/ 219075 w 744537"/>
                  <a:gd name="connsiteY13" fmla="*/ 807920 h 869951"/>
                  <a:gd name="connsiteX14" fmla="*/ 219075 w 744537"/>
                  <a:gd name="connsiteY14" fmla="*/ 869951 h 869951"/>
                  <a:gd name="connsiteX15" fmla="*/ 187954 w 744537"/>
                  <a:gd name="connsiteY15" fmla="*/ 869951 h 869951"/>
                  <a:gd name="connsiteX16" fmla="*/ 187954 w 744537"/>
                  <a:gd name="connsiteY16" fmla="*/ 807920 h 869951"/>
                  <a:gd name="connsiteX17" fmla="*/ 93175 w 744537"/>
                  <a:gd name="connsiteY17" fmla="*/ 618263 h 869951"/>
                  <a:gd name="connsiteX18" fmla="*/ 92468 w 744537"/>
                  <a:gd name="connsiteY18" fmla="*/ 617550 h 869951"/>
                  <a:gd name="connsiteX19" fmla="*/ 76200 w 744537"/>
                  <a:gd name="connsiteY19" fmla="*/ 597586 h 869951"/>
                  <a:gd name="connsiteX20" fmla="*/ 103785 w 744537"/>
                  <a:gd name="connsiteY20" fmla="*/ 582613 h 869951"/>
                  <a:gd name="connsiteX21" fmla="*/ 699573 w 744537"/>
                  <a:gd name="connsiteY21" fmla="*/ 469900 h 869951"/>
                  <a:gd name="connsiteX22" fmla="*/ 730249 w 744537"/>
                  <a:gd name="connsiteY22" fmla="*/ 477065 h 869951"/>
                  <a:gd name="connsiteX23" fmla="*/ 656055 w 744537"/>
                  <a:gd name="connsiteY23" fmla="*/ 614630 h 869951"/>
                  <a:gd name="connsiteX24" fmla="*/ 654628 w 744537"/>
                  <a:gd name="connsiteY24" fmla="*/ 616063 h 869951"/>
                  <a:gd name="connsiteX25" fmla="*/ 584000 w 744537"/>
                  <a:gd name="connsiteY25" fmla="*/ 712788 h 869951"/>
                  <a:gd name="connsiteX26" fmla="*/ 554037 w 744537"/>
                  <a:gd name="connsiteY26" fmla="*/ 704907 h 869951"/>
                  <a:gd name="connsiteX27" fmla="*/ 632512 w 744537"/>
                  <a:gd name="connsiteY27" fmla="*/ 593852 h 869951"/>
                  <a:gd name="connsiteX28" fmla="*/ 699573 w 744537"/>
                  <a:gd name="connsiteY28" fmla="*/ 469900 h 869951"/>
                  <a:gd name="connsiteX29" fmla="*/ 415091 w 744537"/>
                  <a:gd name="connsiteY29" fmla="*/ 407988 h 869951"/>
                  <a:gd name="connsiteX30" fmla="*/ 442912 w 744537"/>
                  <a:gd name="connsiteY30" fmla="*/ 422928 h 869951"/>
                  <a:gd name="connsiteX31" fmla="*/ 358022 w 744537"/>
                  <a:gd name="connsiteY31" fmla="*/ 579438 h 869951"/>
                  <a:gd name="connsiteX32" fmla="*/ 330200 w 744537"/>
                  <a:gd name="connsiteY32" fmla="*/ 564499 h 869951"/>
                  <a:gd name="connsiteX33" fmla="*/ 415091 w 744537"/>
                  <a:gd name="connsiteY33" fmla="*/ 407988 h 869951"/>
                  <a:gd name="connsiteX34" fmla="*/ 393500 w 744537"/>
                  <a:gd name="connsiteY34" fmla="*/ 368300 h 869951"/>
                  <a:gd name="connsiteX35" fmla="*/ 406400 w 744537"/>
                  <a:gd name="connsiteY35" fmla="*/ 396860 h 869951"/>
                  <a:gd name="connsiteX36" fmla="*/ 123309 w 744537"/>
                  <a:gd name="connsiteY36" fmla="*/ 517525 h 869951"/>
                  <a:gd name="connsiteX37" fmla="*/ 111125 w 744537"/>
                  <a:gd name="connsiteY37" fmla="*/ 488965 h 869951"/>
                  <a:gd name="connsiteX38" fmla="*/ 393500 w 744537"/>
                  <a:gd name="connsiteY38" fmla="*/ 368300 h 869951"/>
                  <a:gd name="connsiteX39" fmla="*/ 527987 w 744537"/>
                  <a:gd name="connsiteY39" fmla="*/ 355600 h 869951"/>
                  <a:gd name="connsiteX40" fmla="*/ 668337 w 744537"/>
                  <a:gd name="connsiteY40" fmla="*/ 381623 h 869951"/>
                  <a:gd name="connsiteX41" fmla="*/ 662638 w 744537"/>
                  <a:gd name="connsiteY41" fmla="*/ 409053 h 869951"/>
                  <a:gd name="connsiteX42" fmla="*/ 662638 w 744537"/>
                  <a:gd name="connsiteY42" fmla="*/ 411163 h 869951"/>
                  <a:gd name="connsiteX43" fmla="*/ 522287 w 744537"/>
                  <a:gd name="connsiteY43" fmla="*/ 385140 h 869951"/>
                  <a:gd name="connsiteX44" fmla="*/ 527987 w 744537"/>
                  <a:gd name="connsiteY44" fmla="*/ 358413 h 869951"/>
                  <a:gd name="connsiteX45" fmla="*/ 527987 w 744537"/>
                  <a:gd name="connsiteY45" fmla="*/ 355600 h 869951"/>
                  <a:gd name="connsiteX46" fmla="*/ 149469 w 744537"/>
                  <a:gd name="connsiteY46" fmla="*/ 268288 h 869951"/>
                  <a:gd name="connsiteX47" fmla="*/ 179387 w 744537"/>
                  <a:gd name="connsiteY47" fmla="*/ 280386 h 869951"/>
                  <a:gd name="connsiteX48" fmla="*/ 97468 w 744537"/>
                  <a:gd name="connsiteY48" fmla="*/ 474663 h 869951"/>
                  <a:gd name="connsiteX49" fmla="*/ 68262 w 744537"/>
                  <a:gd name="connsiteY49" fmla="*/ 462565 h 869951"/>
                  <a:gd name="connsiteX50" fmla="*/ 149469 w 744537"/>
                  <a:gd name="connsiteY50" fmla="*/ 268288 h 869951"/>
                  <a:gd name="connsiteX51" fmla="*/ 492666 w 744537"/>
                  <a:gd name="connsiteY51" fmla="*/ 111125 h 869951"/>
                  <a:gd name="connsiteX52" fmla="*/ 521747 w 744537"/>
                  <a:gd name="connsiteY52" fmla="*/ 117543 h 869951"/>
                  <a:gd name="connsiteX53" fmla="*/ 523875 w 744537"/>
                  <a:gd name="connsiteY53" fmla="*/ 117543 h 869951"/>
                  <a:gd name="connsiteX54" fmla="*/ 488410 w 744537"/>
                  <a:gd name="connsiteY54" fmla="*/ 293688 h 869951"/>
                  <a:gd name="connsiteX55" fmla="*/ 459328 w 744537"/>
                  <a:gd name="connsiteY55" fmla="*/ 287983 h 869951"/>
                  <a:gd name="connsiteX56" fmla="*/ 457200 w 744537"/>
                  <a:gd name="connsiteY56" fmla="*/ 287983 h 869951"/>
                  <a:gd name="connsiteX57" fmla="*/ 492666 w 744537"/>
                  <a:gd name="connsiteY57" fmla="*/ 111125 h 869951"/>
                  <a:gd name="connsiteX58" fmla="*/ 588027 w 744537"/>
                  <a:gd name="connsiteY58" fmla="*/ 66675 h 869951"/>
                  <a:gd name="connsiteX59" fmla="*/ 744537 w 744537"/>
                  <a:gd name="connsiteY59" fmla="*/ 342184 h 869951"/>
                  <a:gd name="connsiteX60" fmla="*/ 731020 w 744537"/>
                  <a:gd name="connsiteY60" fmla="*/ 340753 h 869951"/>
                  <a:gd name="connsiteX61" fmla="*/ 713947 w 744537"/>
                  <a:gd name="connsiteY61" fmla="*/ 342900 h 869951"/>
                  <a:gd name="connsiteX62" fmla="*/ 573087 w 744537"/>
                  <a:gd name="connsiteY62" fmla="*/ 94584 h 869951"/>
                  <a:gd name="connsiteX63" fmla="*/ 588027 w 744537"/>
                  <a:gd name="connsiteY63" fmla="*/ 66675 h 869951"/>
                  <a:gd name="connsiteX64" fmla="*/ 454758 w 744537"/>
                  <a:gd name="connsiteY64" fmla="*/ 65088 h 869951"/>
                  <a:gd name="connsiteX65" fmla="*/ 468312 w 744537"/>
                  <a:gd name="connsiteY65" fmla="*/ 94516 h 869951"/>
                  <a:gd name="connsiteX66" fmla="*/ 256441 w 744537"/>
                  <a:gd name="connsiteY66" fmla="*/ 200026 h 869951"/>
                  <a:gd name="connsiteX67" fmla="*/ 242887 w 744537"/>
                  <a:gd name="connsiteY67" fmla="*/ 171316 h 869951"/>
                  <a:gd name="connsiteX68" fmla="*/ 454758 w 744537"/>
                  <a:gd name="connsiteY68" fmla="*/ 65088 h 869951"/>
                  <a:gd name="connsiteX69" fmla="*/ 373682 w 744537"/>
                  <a:gd name="connsiteY69" fmla="*/ 0 h 869951"/>
                  <a:gd name="connsiteX70" fmla="*/ 465137 w 744537"/>
                  <a:gd name="connsiteY70" fmla="*/ 10707 h 869951"/>
                  <a:gd name="connsiteX71" fmla="*/ 453705 w 744537"/>
                  <a:gd name="connsiteY71" fmla="*/ 40685 h 869951"/>
                  <a:gd name="connsiteX72" fmla="*/ 373682 w 744537"/>
                  <a:gd name="connsiteY72" fmla="*/ 31406 h 869951"/>
                  <a:gd name="connsiteX73" fmla="*/ 31438 w 744537"/>
                  <a:gd name="connsiteY73" fmla="*/ 371879 h 869951"/>
                  <a:gd name="connsiteX74" fmla="*/ 43584 w 744537"/>
                  <a:gd name="connsiteY74" fmla="*/ 462529 h 869951"/>
                  <a:gd name="connsiteX75" fmla="*/ 15004 w 744537"/>
                  <a:gd name="connsiteY75" fmla="*/ 474663 h 869951"/>
                  <a:gd name="connsiteX76" fmla="*/ 0 w 744537"/>
                  <a:gd name="connsiteY76" fmla="*/ 371879 h 869951"/>
                  <a:gd name="connsiteX77" fmla="*/ 373682 w 744537"/>
                  <a:gd name="connsiteY77" fmla="*/ 0 h 86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4537" h="869951">
                    <a:moveTo>
                      <a:pt x="527050" y="838200"/>
                    </a:moveTo>
                    <a:cubicBezTo>
                      <a:pt x="534106" y="841022"/>
                      <a:pt x="542572" y="842433"/>
                      <a:pt x="551039" y="842433"/>
                    </a:cubicBezTo>
                    <a:cubicBezTo>
                      <a:pt x="553861" y="842433"/>
                      <a:pt x="555978" y="842433"/>
                      <a:pt x="558800" y="841728"/>
                    </a:cubicBezTo>
                    <a:cubicBezTo>
                      <a:pt x="558800" y="841728"/>
                      <a:pt x="558800" y="841728"/>
                      <a:pt x="558800" y="869950"/>
                    </a:cubicBezTo>
                    <a:cubicBezTo>
                      <a:pt x="558800" y="869950"/>
                      <a:pt x="558800" y="869950"/>
                      <a:pt x="527050" y="869950"/>
                    </a:cubicBezTo>
                    <a:cubicBezTo>
                      <a:pt x="527050" y="861483"/>
                      <a:pt x="527050" y="850900"/>
                      <a:pt x="527050" y="838200"/>
                    </a:cubicBezTo>
                    <a:close/>
                    <a:moveTo>
                      <a:pt x="379931" y="654050"/>
                    </a:moveTo>
                    <a:cubicBezTo>
                      <a:pt x="379931" y="654050"/>
                      <a:pt x="379931" y="654050"/>
                      <a:pt x="503237" y="725568"/>
                    </a:cubicBezTo>
                    <a:cubicBezTo>
                      <a:pt x="495397" y="733357"/>
                      <a:pt x="489695" y="741854"/>
                      <a:pt x="486844" y="752475"/>
                    </a:cubicBezTo>
                    <a:cubicBezTo>
                      <a:pt x="486844" y="752475"/>
                      <a:pt x="486844" y="752475"/>
                      <a:pt x="363537" y="680250"/>
                    </a:cubicBezTo>
                    <a:cubicBezTo>
                      <a:pt x="370665" y="672461"/>
                      <a:pt x="376367" y="663255"/>
                      <a:pt x="379931" y="654050"/>
                    </a:cubicBezTo>
                    <a:close/>
                    <a:moveTo>
                      <a:pt x="103785" y="582613"/>
                    </a:moveTo>
                    <a:cubicBezTo>
                      <a:pt x="107321" y="586891"/>
                      <a:pt x="110858" y="591882"/>
                      <a:pt x="115102" y="596873"/>
                    </a:cubicBezTo>
                    <a:cubicBezTo>
                      <a:pt x="125004" y="605429"/>
                      <a:pt x="219075" y="698119"/>
                      <a:pt x="219075" y="807920"/>
                    </a:cubicBezTo>
                    <a:cubicBezTo>
                      <a:pt x="219075" y="807920"/>
                      <a:pt x="219075" y="807920"/>
                      <a:pt x="219075" y="869951"/>
                    </a:cubicBezTo>
                    <a:cubicBezTo>
                      <a:pt x="219075" y="869951"/>
                      <a:pt x="219075" y="869951"/>
                      <a:pt x="187954" y="869951"/>
                    </a:cubicBezTo>
                    <a:cubicBezTo>
                      <a:pt x="187954" y="869951"/>
                      <a:pt x="187954" y="869951"/>
                      <a:pt x="187954" y="807920"/>
                    </a:cubicBezTo>
                    <a:cubicBezTo>
                      <a:pt x="187954" y="708814"/>
                      <a:pt x="94590" y="618976"/>
                      <a:pt x="93175" y="618263"/>
                    </a:cubicBezTo>
                    <a:cubicBezTo>
                      <a:pt x="93175" y="618263"/>
                      <a:pt x="93175" y="618263"/>
                      <a:pt x="92468" y="617550"/>
                    </a:cubicBezTo>
                    <a:cubicBezTo>
                      <a:pt x="86809" y="611133"/>
                      <a:pt x="81151" y="604716"/>
                      <a:pt x="76200" y="597586"/>
                    </a:cubicBezTo>
                    <a:cubicBezTo>
                      <a:pt x="86809" y="594734"/>
                      <a:pt x="96004" y="589743"/>
                      <a:pt x="103785" y="582613"/>
                    </a:cubicBezTo>
                    <a:close/>
                    <a:moveTo>
                      <a:pt x="699573" y="469900"/>
                    </a:moveTo>
                    <a:cubicBezTo>
                      <a:pt x="708847" y="474199"/>
                      <a:pt x="718835" y="477065"/>
                      <a:pt x="730249" y="477065"/>
                    </a:cubicBezTo>
                    <a:cubicBezTo>
                      <a:pt x="715268" y="527935"/>
                      <a:pt x="690298" y="575223"/>
                      <a:pt x="656055" y="614630"/>
                    </a:cubicBezTo>
                    <a:cubicBezTo>
                      <a:pt x="656055" y="614630"/>
                      <a:pt x="656055" y="614630"/>
                      <a:pt x="654628" y="616063"/>
                    </a:cubicBezTo>
                    <a:cubicBezTo>
                      <a:pt x="653914" y="616779"/>
                      <a:pt x="612537" y="656902"/>
                      <a:pt x="584000" y="712788"/>
                    </a:cubicBezTo>
                    <a:cubicBezTo>
                      <a:pt x="574726" y="707773"/>
                      <a:pt x="564738" y="704907"/>
                      <a:pt x="554037" y="704907"/>
                    </a:cubicBezTo>
                    <a:cubicBezTo>
                      <a:pt x="581860" y="644006"/>
                      <a:pt x="626092" y="600300"/>
                      <a:pt x="632512" y="593852"/>
                    </a:cubicBezTo>
                    <a:cubicBezTo>
                      <a:pt x="663902" y="558028"/>
                      <a:pt x="686018" y="515039"/>
                      <a:pt x="699573" y="469900"/>
                    </a:cubicBezTo>
                    <a:close/>
                    <a:moveTo>
                      <a:pt x="415091" y="407988"/>
                    </a:moveTo>
                    <a:cubicBezTo>
                      <a:pt x="422938" y="414391"/>
                      <a:pt x="432212" y="420082"/>
                      <a:pt x="442912" y="422928"/>
                    </a:cubicBezTo>
                    <a:cubicBezTo>
                      <a:pt x="442912" y="422928"/>
                      <a:pt x="442912" y="422928"/>
                      <a:pt x="358022" y="579438"/>
                    </a:cubicBezTo>
                    <a:cubicBezTo>
                      <a:pt x="350175" y="573035"/>
                      <a:pt x="340901" y="567344"/>
                      <a:pt x="330200" y="564499"/>
                    </a:cubicBezTo>
                    <a:cubicBezTo>
                      <a:pt x="330200" y="564499"/>
                      <a:pt x="330200" y="564499"/>
                      <a:pt x="415091" y="407988"/>
                    </a:cubicBezTo>
                    <a:close/>
                    <a:moveTo>
                      <a:pt x="393500" y="368300"/>
                    </a:moveTo>
                    <a:cubicBezTo>
                      <a:pt x="396367" y="379010"/>
                      <a:pt x="400667" y="388292"/>
                      <a:pt x="406400" y="396860"/>
                    </a:cubicBezTo>
                    <a:cubicBezTo>
                      <a:pt x="406400" y="396860"/>
                      <a:pt x="406400" y="396860"/>
                      <a:pt x="123309" y="517525"/>
                    </a:cubicBezTo>
                    <a:cubicBezTo>
                      <a:pt x="121876" y="506815"/>
                      <a:pt x="116859" y="496819"/>
                      <a:pt x="111125" y="488965"/>
                    </a:cubicBezTo>
                    <a:cubicBezTo>
                      <a:pt x="111125" y="488965"/>
                      <a:pt x="111125" y="488965"/>
                      <a:pt x="393500" y="368300"/>
                    </a:cubicBezTo>
                    <a:close/>
                    <a:moveTo>
                      <a:pt x="527987" y="355600"/>
                    </a:moveTo>
                    <a:cubicBezTo>
                      <a:pt x="527987" y="355600"/>
                      <a:pt x="527987" y="355600"/>
                      <a:pt x="668337" y="381623"/>
                    </a:cubicBezTo>
                    <a:cubicBezTo>
                      <a:pt x="664775" y="390063"/>
                      <a:pt x="662638" y="399207"/>
                      <a:pt x="662638" y="409053"/>
                    </a:cubicBezTo>
                    <a:cubicBezTo>
                      <a:pt x="662638" y="409756"/>
                      <a:pt x="662638" y="410460"/>
                      <a:pt x="662638" y="411163"/>
                    </a:cubicBezTo>
                    <a:cubicBezTo>
                      <a:pt x="662638" y="411163"/>
                      <a:pt x="662638" y="411163"/>
                      <a:pt x="522287" y="385140"/>
                    </a:cubicBezTo>
                    <a:cubicBezTo>
                      <a:pt x="525849" y="376700"/>
                      <a:pt x="527987" y="367556"/>
                      <a:pt x="527987" y="358413"/>
                    </a:cubicBezTo>
                    <a:cubicBezTo>
                      <a:pt x="527987" y="357710"/>
                      <a:pt x="527987" y="356303"/>
                      <a:pt x="527987" y="355600"/>
                    </a:cubicBezTo>
                    <a:close/>
                    <a:moveTo>
                      <a:pt x="149469" y="268288"/>
                    </a:moveTo>
                    <a:cubicBezTo>
                      <a:pt x="158017" y="274693"/>
                      <a:pt x="168702" y="278962"/>
                      <a:pt x="179387" y="280386"/>
                    </a:cubicBezTo>
                    <a:cubicBezTo>
                      <a:pt x="179387" y="280386"/>
                      <a:pt x="179387" y="280386"/>
                      <a:pt x="97468" y="474663"/>
                    </a:cubicBezTo>
                    <a:cubicBezTo>
                      <a:pt x="88920" y="468970"/>
                      <a:pt x="78947" y="464700"/>
                      <a:pt x="68262" y="462565"/>
                    </a:cubicBezTo>
                    <a:cubicBezTo>
                      <a:pt x="68262" y="462565"/>
                      <a:pt x="68262" y="462565"/>
                      <a:pt x="149469" y="268288"/>
                    </a:cubicBezTo>
                    <a:close/>
                    <a:moveTo>
                      <a:pt x="492666" y="111125"/>
                    </a:moveTo>
                    <a:cubicBezTo>
                      <a:pt x="501887" y="115404"/>
                      <a:pt x="511817" y="117543"/>
                      <a:pt x="521747" y="117543"/>
                    </a:cubicBezTo>
                    <a:cubicBezTo>
                      <a:pt x="522457" y="117543"/>
                      <a:pt x="523166" y="117543"/>
                      <a:pt x="523875" y="117543"/>
                    </a:cubicBezTo>
                    <a:cubicBezTo>
                      <a:pt x="523875" y="117543"/>
                      <a:pt x="523875" y="117543"/>
                      <a:pt x="488410" y="293688"/>
                    </a:cubicBezTo>
                    <a:cubicBezTo>
                      <a:pt x="479898" y="290835"/>
                      <a:pt x="470677" y="287983"/>
                      <a:pt x="459328" y="287983"/>
                    </a:cubicBezTo>
                    <a:cubicBezTo>
                      <a:pt x="458619" y="287983"/>
                      <a:pt x="457910" y="287983"/>
                      <a:pt x="457200" y="287983"/>
                    </a:cubicBezTo>
                    <a:cubicBezTo>
                      <a:pt x="457200" y="287983"/>
                      <a:pt x="457200" y="287983"/>
                      <a:pt x="492666" y="111125"/>
                    </a:cubicBezTo>
                    <a:close/>
                    <a:moveTo>
                      <a:pt x="588027" y="66675"/>
                    </a:moveTo>
                    <a:cubicBezTo>
                      <a:pt x="675530" y="128933"/>
                      <a:pt x="735289" y="228402"/>
                      <a:pt x="744537" y="342184"/>
                    </a:cubicBezTo>
                    <a:cubicBezTo>
                      <a:pt x="739557" y="341469"/>
                      <a:pt x="735289" y="340753"/>
                      <a:pt x="731020" y="340753"/>
                    </a:cubicBezTo>
                    <a:cubicBezTo>
                      <a:pt x="724618" y="340753"/>
                      <a:pt x="718215" y="341469"/>
                      <a:pt x="713947" y="342900"/>
                    </a:cubicBezTo>
                    <a:cubicBezTo>
                      <a:pt x="704698" y="240568"/>
                      <a:pt x="650631" y="151117"/>
                      <a:pt x="573087" y="94584"/>
                    </a:cubicBezTo>
                    <a:cubicBezTo>
                      <a:pt x="579490" y="85996"/>
                      <a:pt x="585181" y="75978"/>
                      <a:pt x="588027" y="66675"/>
                    </a:cubicBezTo>
                    <a:close/>
                    <a:moveTo>
                      <a:pt x="454758" y="65088"/>
                    </a:moveTo>
                    <a:cubicBezTo>
                      <a:pt x="456898" y="75854"/>
                      <a:pt x="461892" y="86621"/>
                      <a:pt x="468312" y="94516"/>
                    </a:cubicBezTo>
                    <a:cubicBezTo>
                      <a:pt x="468312" y="94516"/>
                      <a:pt x="468312" y="94516"/>
                      <a:pt x="256441" y="200026"/>
                    </a:cubicBezTo>
                    <a:cubicBezTo>
                      <a:pt x="254301" y="189260"/>
                      <a:pt x="249308" y="179211"/>
                      <a:pt x="242887" y="171316"/>
                    </a:cubicBezTo>
                    <a:cubicBezTo>
                      <a:pt x="242887" y="171316"/>
                      <a:pt x="242887" y="171316"/>
                      <a:pt x="454758" y="65088"/>
                    </a:cubicBezTo>
                    <a:close/>
                    <a:moveTo>
                      <a:pt x="373682" y="0"/>
                    </a:moveTo>
                    <a:cubicBezTo>
                      <a:pt x="405834" y="0"/>
                      <a:pt x="435843" y="3569"/>
                      <a:pt x="465137" y="10707"/>
                    </a:cubicBezTo>
                    <a:cubicBezTo>
                      <a:pt x="458707" y="19272"/>
                      <a:pt x="455134" y="29265"/>
                      <a:pt x="453705" y="40685"/>
                    </a:cubicBezTo>
                    <a:cubicBezTo>
                      <a:pt x="427983" y="34261"/>
                      <a:pt x="401547" y="31406"/>
                      <a:pt x="373682" y="31406"/>
                    </a:cubicBezTo>
                    <a:cubicBezTo>
                      <a:pt x="185769" y="31406"/>
                      <a:pt x="31438" y="184155"/>
                      <a:pt x="31438" y="371879"/>
                    </a:cubicBezTo>
                    <a:cubicBezTo>
                      <a:pt x="31438" y="402571"/>
                      <a:pt x="35725" y="433264"/>
                      <a:pt x="43584" y="462529"/>
                    </a:cubicBezTo>
                    <a:cubicBezTo>
                      <a:pt x="32867" y="463956"/>
                      <a:pt x="23578" y="468953"/>
                      <a:pt x="15004" y="474663"/>
                    </a:cubicBezTo>
                    <a:cubicBezTo>
                      <a:pt x="5001" y="441829"/>
                      <a:pt x="0" y="406854"/>
                      <a:pt x="0" y="371879"/>
                    </a:cubicBezTo>
                    <a:cubicBezTo>
                      <a:pt x="0" y="167024"/>
                      <a:pt x="167907" y="0"/>
                      <a:pt x="37368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57" name="Freeform 11">
                <a:extLst>
                  <a:ext uri="{FF2B5EF4-FFF2-40B4-BE49-F238E27FC236}">
                    <a16:creationId xmlns:a16="http://schemas.microsoft.com/office/drawing/2014/main" id="{43359A9F-107A-460C-AA88-2F75B17277D6}"/>
                  </a:ext>
                </a:extLst>
              </p:cNvPr>
              <p:cNvSpPr>
                <a:spLocks/>
              </p:cNvSpPr>
              <p:nvPr/>
            </p:nvSpPr>
            <p:spPr bwMode="auto">
              <a:xfrm>
                <a:off x="5741987" y="2811463"/>
                <a:ext cx="746124" cy="1241425"/>
              </a:xfrm>
              <a:custGeom>
                <a:avLst/>
                <a:gdLst>
                  <a:gd name="connsiteX0" fmla="*/ 222250 w 746124"/>
                  <a:gd name="connsiteY0" fmla="*/ 1169987 h 1241425"/>
                  <a:gd name="connsiteX1" fmla="*/ 222250 w 746124"/>
                  <a:gd name="connsiteY1" fmla="*/ 1187911 h 1241425"/>
                  <a:gd name="connsiteX2" fmla="*/ 351434 w 746124"/>
                  <a:gd name="connsiteY2" fmla="*/ 1208702 h 1241425"/>
                  <a:gd name="connsiteX3" fmla="*/ 354289 w 746124"/>
                  <a:gd name="connsiteY3" fmla="*/ 1208702 h 1241425"/>
                  <a:gd name="connsiteX4" fmla="*/ 484187 w 746124"/>
                  <a:gd name="connsiteY4" fmla="*/ 1187911 h 1241425"/>
                  <a:gd name="connsiteX5" fmla="*/ 484187 w 746124"/>
                  <a:gd name="connsiteY5" fmla="*/ 1169987 h 1241425"/>
                  <a:gd name="connsiteX6" fmla="*/ 222250 w 746124"/>
                  <a:gd name="connsiteY6" fmla="*/ 1169987 h 1241425"/>
                  <a:gd name="connsiteX7" fmla="*/ 153987 w 746124"/>
                  <a:gd name="connsiteY7" fmla="*/ 1089025 h 1241425"/>
                  <a:gd name="connsiteX8" fmla="*/ 153987 w 746124"/>
                  <a:gd name="connsiteY8" fmla="*/ 1138238 h 1241425"/>
                  <a:gd name="connsiteX9" fmla="*/ 552449 w 746124"/>
                  <a:gd name="connsiteY9" fmla="*/ 1138238 h 1241425"/>
                  <a:gd name="connsiteX10" fmla="*/ 552449 w 746124"/>
                  <a:gd name="connsiteY10" fmla="*/ 1089025 h 1241425"/>
                  <a:gd name="connsiteX11" fmla="*/ 153987 w 746124"/>
                  <a:gd name="connsiteY11" fmla="*/ 1089025 h 1241425"/>
                  <a:gd name="connsiteX12" fmla="*/ 153987 w 746124"/>
                  <a:gd name="connsiteY12" fmla="*/ 1011237 h 1241425"/>
                  <a:gd name="connsiteX13" fmla="*/ 153987 w 746124"/>
                  <a:gd name="connsiteY13" fmla="*/ 1057275 h 1241425"/>
                  <a:gd name="connsiteX14" fmla="*/ 552449 w 746124"/>
                  <a:gd name="connsiteY14" fmla="*/ 1057275 h 1241425"/>
                  <a:gd name="connsiteX15" fmla="*/ 552449 w 746124"/>
                  <a:gd name="connsiteY15" fmla="*/ 1011237 h 1241425"/>
                  <a:gd name="connsiteX16" fmla="*/ 153987 w 746124"/>
                  <a:gd name="connsiteY16" fmla="*/ 1011237 h 1241425"/>
                  <a:gd name="connsiteX17" fmla="*/ 153987 w 746124"/>
                  <a:gd name="connsiteY17" fmla="*/ 919162 h 1241425"/>
                  <a:gd name="connsiteX18" fmla="*/ 153987 w 746124"/>
                  <a:gd name="connsiteY18" fmla="*/ 979487 h 1241425"/>
                  <a:gd name="connsiteX19" fmla="*/ 552449 w 746124"/>
                  <a:gd name="connsiteY19" fmla="*/ 979487 h 1241425"/>
                  <a:gd name="connsiteX20" fmla="*/ 552449 w 746124"/>
                  <a:gd name="connsiteY20" fmla="*/ 919162 h 1241425"/>
                  <a:gd name="connsiteX21" fmla="*/ 153987 w 746124"/>
                  <a:gd name="connsiteY21" fmla="*/ 919162 h 1241425"/>
                  <a:gd name="connsiteX22" fmla="*/ 154469 w 746124"/>
                  <a:gd name="connsiteY22" fmla="*/ 887412 h 1241425"/>
                  <a:gd name="connsiteX23" fmla="*/ 168010 w 746124"/>
                  <a:gd name="connsiteY23" fmla="*/ 887412 h 1241425"/>
                  <a:gd name="connsiteX24" fmla="*/ 199367 w 746124"/>
                  <a:gd name="connsiteY24" fmla="*/ 887412 h 1241425"/>
                  <a:gd name="connsiteX25" fmla="*/ 505808 w 746124"/>
                  <a:gd name="connsiteY25" fmla="*/ 887412 h 1241425"/>
                  <a:gd name="connsiteX26" fmla="*/ 537165 w 746124"/>
                  <a:gd name="connsiteY26" fmla="*/ 887412 h 1241425"/>
                  <a:gd name="connsiteX27" fmla="*/ 553556 w 746124"/>
                  <a:gd name="connsiteY27" fmla="*/ 887412 h 1241425"/>
                  <a:gd name="connsiteX28" fmla="*/ 584200 w 746124"/>
                  <a:gd name="connsiteY28" fmla="*/ 917450 h 1241425"/>
                  <a:gd name="connsiteX29" fmla="*/ 584200 w 746124"/>
                  <a:gd name="connsiteY29" fmla="*/ 980385 h 1241425"/>
                  <a:gd name="connsiteX30" fmla="*/ 580637 w 746124"/>
                  <a:gd name="connsiteY30" fmla="*/ 995404 h 1241425"/>
                  <a:gd name="connsiteX31" fmla="*/ 584200 w 746124"/>
                  <a:gd name="connsiteY31" fmla="*/ 1010423 h 1241425"/>
                  <a:gd name="connsiteX32" fmla="*/ 584200 w 746124"/>
                  <a:gd name="connsiteY32" fmla="*/ 1059055 h 1241425"/>
                  <a:gd name="connsiteX33" fmla="*/ 580637 w 746124"/>
                  <a:gd name="connsiteY33" fmla="*/ 1074074 h 1241425"/>
                  <a:gd name="connsiteX34" fmla="*/ 584200 w 746124"/>
                  <a:gd name="connsiteY34" fmla="*/ 1089092 h 1241425"/>
                  <a:gd name="connsiteX35" fmla="*/ 584200 w 746124"/>
                  <a:gd name="connsiteY35" fmla="*/ 1139870 h 1241425"/>
                  <a:gd name="connsiteX36" fmla="*/ 553556 w 746124"/>
                  <a:gd name="connsiteY36" fmla="*/ 1170623 h 1241425"/>
                  <a:gd name="connsiteX37" fmla="*/ 515073 w 746124"/>
                  <a:gd name="connsiteY37" fmla="*/ 1170623 h 1241425"/>
                  <a:gd name="connsiteX38" fmla="*/ 515073 w 746124"/>
                  <a:gd name="connsiteY38" fmla="*/ 1198514 h 1241425"/>
                  <a:gd name="connsiteX39" fmla="*/ 505808 w 746124"/>
                  <a:gd name="connsiteY39" fmla="*/ 1212818 h 1241425"/>
                  <a:gd name="connsiteX40" fmla="*/ 370404 w 746124"/>
                  <a:gd name="connsiteY40" fmla="*/ 1241425 h 1241425"/>
                  <a:gd name="connsiteX41" fmla="*/ 352587 w 746124"/>
                  <a:gd name="connsiteY41" fmla="*/ 1240710 h 1241425"/>
                  <a:gd name="connsiteX42" fmla="*/ 334771 w 746124"/>
                  <a:gd name="connsiteY42" fmla="*/ 1241425 h 1241425"/>
                  <a:gd name="connsiteX43" fmla="*/ 200079 w 746124"/>
                  <a:gd name="connsiteY43" fmla="*/ 1212818 h 1241425"/>
                  <a:gd name="connsiteX44" fmla="*/ 190815 w 746124"/>
                  <a:gd name="connsiteY44" fmla="*/ 1198514 h 1241425"/>
                  <a:gd name="connsiteX45" fmla="*/ 190815 w 746124"/>
                  <a:gd name="connsiteY45" fmla="*/ 1170623 h 1241425"/>
                  <a:gd name="connsiteX46" fmla="*/ 154469 w 746124"/>
                  <a:gd name="connsiteY46" fmla="*/ 1170623 h 1241425"/>
                  <a:gd name="connsiteX47" fmla="*/ 123825 w 746124"/>
                  <a:gd name="connsiteY47" fmla="*/ 1139870 h 1241425"/>
                  <a:gd name="connsiteX48" fmla="*/ 123825 w 746124"/>
                  <a:gd name="connsiteY48" fmla="*/ 1089092 h 1241425"/>
                  <a:gd name="connsiteX49" fmla="*/ 128101 w 746124"/>
                  <a:gd name="connsiteY49" fmla="*/ 1074074 h 1241425"/>
                  <a:gd name="connsiteX50" fmla="*/ 123825 w 746124"/>
                  <a:gd name="connsiteY50" fmla="*/ 1059055 h 1241425"/>
                  <a:gd name="connsiteX51" fmla="*/ 123825 w 746124"/>
                  <a:gd name="connsiteY51" fmla="*/ 1010423 h 1241425"/>
                  <a:gd name="connsiteX52" fmla="*/ 128101 w 746124"/>
                  <a:gd name="connsiteY52" fmla="*/ 995404 h 1241425"/>
                  <a:gd name="connsiteX53" fmla="*/ 123825 w 746124"/>
                  <a:gd name="connsiteY53" fmla="*/ 980385 h 1241425"/>
                  <a:gd name="connsiteX54" fmla="*/ 123825 w 746124"/>
                  <a:gd name="connsiteY54" fmla="*/ 917450 h 1241425"/>
                  <a:gd name="connsiteX55" fmla="*/ 154469 w 746124"/>
                  <a:gd name="connsiteY55" fmla="*/ 887412 h 1241425"/>
                  <a:gd name="connsiteX56" fmla="*/ 530225 w 746124"/>
                  <a:gd name="connsiteY56" fmla="*/ 722312 h 1241425"/>
                  <a:gd name="connsiteX57" fmla="*/ 568325 w 746124"/>
                  <a:gd name="connsiteY57" fmla="*/ 759619 h 1241425"/>
                  <a:gd name="connsiteX58" fmla="*/ 530225 w 746124"/>
                  <a:gd name="connsiteY58" fmla="*/ 796926 h 1241425"/>
                  <a:gd name="connsiteX59" fmla="*/ 492125 w 746124"/>
                  <a:gd name="connsiteY59" fmla="*/ 759619 h 1241425"/>
                  <a:gd name="connsiteX60" fmla="*/ 530225 w 746124"/>
                  <a:gd name="connsiteY60" fmla="*/ 722312 h 1241425"/>
                  <a:gd name="connsiteX61" fmla="*/ 289718 w 746124"/>
                  <a:gd name="connsiteY61" fmla="*/ 579437 h 1241425"/>
                  <a:gd name="connsiteX62" fmla="*/ 327024 w 746124"/>
                  <a:gd name="connsiteY62" fmla="*/ 616744 h 1241425"/>
                  <a:gd name="connsiteX63" fmla="*/ 289718 w 746124"/>
                  <a:gd name="connsiteY63" fmla="*/ 654051 h 1241425"/>
                  <a:gd name="connsiteX64" fmla="*/ 252412 w 746124"/>
                  <a:gd name="connsiteY64" fmla="*/ 616744 h 1241425"/>
                  <a:gd name="connsiteX65" fmla="*/ 289718 w 746124"/>
                  <a:gd name="connsiteY65" fmla="*/ 579437 h 1241425"/>
                  <a:gd name="connsiteX66" fmla="*/ 36513 w 746124"/>
                  <a:gd name="connsiteY66" fmla="*/ 477837 h 1241425"/>
                  <a:gd name="connsiteX67" fmla="*/ 73026 w 746124"/>
                  <a:gd name="connsiteY67" fmla="*/ 515144 h 1241425"/>
                  <a:gd name="connsiteX68" fmla="*/ 36513 w 746124"/>
                  <a:gd name="connsiteY68" fmla="*/ 552451 h 1241425"/>
                  <a:gd name="connsiteX69" fmla="*/ 0 w 746124"/>
                  <a:gd name="connsiteY69" fmla="*/ 515144 h 1241425"/>
                  <a:gd name="connsiteX70" fmla="*/ 36513 w 746124"/>
                  <a:gd name="connsiteY70" fmla="*/ 477837 h 1241425"/>
                  <a:gd name="connsiteX71" fmla="*/ 708818 w 746124"/>
                  <a:gd name="connsiteY71" fmla="*/ 357187 h 1241425"/>
                  <a:gd name="connsiteX72" fmla="*/ 746124 w 746124"/>
                  <a:gd name="connsiteY72" fmla="*/ 394494 h 1241425"/>
                  <a:gd name="connsiteX73" fmla="*/ 708818 w 746124"/>
                  <a:gd name="connsiteY73" fmla="*/ 431801 h 1241425"/>
                  <a:gd name="connsiteX74" fmla="*/ 671512 w 746124"/>
                  <a:gd name="connsiteY74" fmla="*/ 394494 h 1241425"/>
                  <a:gd name="connsiteX75" fmla="*/ 708818 w 746124"/>
                  <a:gd name="connsiteY75" fmla="*/ 357187 h 1241425"/>
                  <a:gd name="connsiteX76" fmla="*/ 437001 w 746124"/>
                  <a:gd name="connsiteY76" fmla="*/ 306387 h 1241425"/>
                  <a:gd name="connsiteX77" fmla="*/ 474662 w 746124"/>
                  <a:gd name="connsiteY77" fmla="*/ 342899 h 1241425"/>
                  <a:gd name="connsiteX78" fmla="*/ 437001 w 746124"/>
                  <a:gd name="connsiteY78" fmla="*/ 379412 h 1241425"/>
                  <a:gd name="connsiteX79" fmla="*/ 400050 w 746124"/>
                  <a:gd name="connsiteY79" fmla="*/ 342899 h 1241425"/>
                  <a:gd name="connsiteX80" fmla="*/ 437001 w 746124"/>
                  <a:gd name="connsiteY80" fmla="*/ 306387 h 1241425"/>
                  <a:gd name="connsiteX81" fmla="*/ 168275 w 746124"/>
                  <a:gd name="connsiteY81" fmla="*/ 161925 h 1241425"/>
                  <a:gd name="connsiteX82" fmla="*/ 204787 w 746124"/>
                  <a:gd name="connsiteY82" fmla="*/ 198083 h 1241425"/>
                  <a:gd name="connsiteX83" fmla="*/ 168275 w 746124"/>
                  <a:gd name="connsiteY83" fmla="*/ 234950 h 1241425"/>
                  <a:gd name="connsiteX84" fmla="*/ 131762 w 746124"/>
                  <a:gd name="connsiteY84" fmla="*/ 198083 h 1241425"/>
                  <a:gd name="connsiteX85" fmla="*/ 168275 w 746124"/>
                  <a:gd name="connsiteY85" fmla="*/ 161925 h 1241425"/>
                  <a:gd name="connsiteX86" fmla="*/ 500063 w 746124"/>
                  <a:gd name="connsiteY86" fmla="*/ 0 h 1241425"/>
                  <a:gd name="connsiteX87" fmla="*/ 536576 w 746124"/>
                  <a:gd name="connsiteY87" fmla="*/ 36513 h 1241425"/>
                  <a:gd name="connsiteX88" fmla="*/ 500063 w 746124"/>
                  <a:gd name="connsiteY88" fmla="*/ 73026 h 1241425"/>
                  <a:gd name="connsiteX89" fmla="*/ 463550 w 746124"/>
                  <a:gd name="connsiteY89" fmla="*/ 36513 h 1241425"/>
                  <a:gd name="connsiteX90" fmla="*/ 500063 w 746124"/>
                  <a:gd name="connsiteY90" fmla="*/ 0 h 124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46124" h="1241425">
                    <a:moveTo>
                      <a:pt x="222250" y="1169987"/>
                    </a:moveTo>
                    <a:cubicBezTo>
                      <a:pt x="222250" y="1169987"/>
                      <a:pt x="222250" y="1169987"/>
                      <a:pt x="222250" y="1187911"/>
                    </a:cubicBezTo>
                    <a:cubicBezTo>
                      <a:pt x="289340" y="1214437"/>
                      <a:pt x="350721" y="1208702"/>
                      <a:pt x="351434" y="1208702"/>
                    </a:cubicBezTo>
                    <a:cubicBezTo>
                      <a:pt x="352148" y="1208702"/>
                      <a:pt x="353576" y="1208702"/>
                      <a:pt x="354289" y="1208702"/>
                    </a:cubicBezTo>
                    <a:cubicBezTo>
                      <a:pt x="355003" y="1208702"/>
                      <a:pt x="416383" y="1214437"/>
                      <a:pt x="484187" y="1187911"/>
                    </a:cubicBezTo>
                    <a:cubicBezTo>
                      <a:pt x="484187" y="1187911"/>
                      <a:pt x="484187" y="1187911"/>
                      <a:pt x="484187" y="1169987"/>
                    </a:cubicBezTo>
                    <a:cubicBezTo>
                      <a:pt x="484187" y="1169987"/>
                      <a:pt x="484187" y="1169987"/>
                      <a:pt x="222250" y="1169987"/>
                    </a:cubicBezTo>
                    <a:close/>
                    <a:moveTo>
                      <a:pt x="153987" y="1089025"/>
                    </a:moveTo>
                    <a:cubicBezTo>
                      <a:pt x="153987" y="1089025"/>
                      <a:pt x="153987" y="1089025"/>
                      <a:pt x="153987" y="1138238"/>
                    </a:cubicBezTo>
                    <a:cubicBezTo>
                      <a:pt x="153987" y="1138238"/>
                      <a:pt x="153987" y="1138238"/>
                      <a:pt x="552449" y="1138238"/>
                    </a:cubicBezTo>
                    <a:cubicBezTo>
                      <a:pt x="552449" y="1138238"/>
                      <a:pt x="552449" y="1138238"/>
                      <a:pt x="552449" y="1089025"/>
                    </a:cubicBezTo>
                    <a:cubicBezTo>
                      <a:pt x="552449" y="1089025"/>
                      <a:pt x="552449" y="1089025"/>
                      <a:pt x="153987" y="1089025"/>
                    </a:cubicBezTo>
                    <a:close/>
                    <a:moveTo>
                      <a:pt x="153987" y="1011237"/>
                    </a:moveTo>
                    <a:cubicBezTo>
                      <a:pt x="153987" y="1011237"/>
                      <a:pt x="153987" y="1011237"/>
                      <a:pt x="153987" y="1057275"/>
                    </a:cubicBezTo>
                    <a:cubicBezTo>
                      <a:pt x="153987" y="1057275"/>
                      <a:pt x="153987" y="1057275"/>
                      <a:pt x="552449" y="1057275"/>
                    </a:cubicBezTo>
                    <a:cubicBezTo>
                      <a:pt x="552449" y="1057275"/>
                      <a:pt x="552449" y="1057275"/>
                      <a:pt x="552449" y="1011237"/>
                    </a:cubicBezTo>
                    <a:cubicBezTo>
                      <a:pt x="552449" y="1011237"/>
                      <a:pt x="552449" y="1011237"/>
                      <a:pt x="153987" y="1011237"/>
                    </a:cubicBezTo>
                    <a:close/>
                    <a:moveTo>
                      <a:pt x="153987" y="919162"/>
                    </a:moveTo>
                    <a:cubicBezTo>
                      <a:pt x="153987" y="919162"/>
                      <a:pt x="153987" y="919162"/>
                      <a:pt x="153987" y="979487"/>
                    </a:cubicBezTo>
                    <a:cubicBezTo>
                      <a:pt x="153987" y="979487"/>
                      <a:pt x="153987" y="979487"/>
                      <a:pt x="552449" y="979487"/>
                    </a:cubicBezTo>
                    <a:cubicBezTo>
                      <a:pt x="552449" y="979487"/>
                      <a:pt x="552449" y="979487"/>
                      <a:pt x="552449" y="919162"/>
                    </a:cubicBezTo>
                    <a:cubicBezTo>
                      <a:pt x="552449" y="919162"/>
                      <a:pt x="552449" y="919162"/>
                      <a:pt x="153987" y="919162"/>
                    </a:cubicBezTo>
                    <a:close/>
                    <a:moveTo>
                      <a:pt x="154469" y="887412"/>
                    </a:moveTo>
                    <a:cubicBezTo>
                      <a:pt x="154469" y="887412"/>
                      <a:pt x="154469" y="887412"/>
                      <a:pt x="168010" y="887412"/>
                    </a:cubicBezTo>
                    <a:cubicBezTo>
                      <a:pt x="174424" y="887412"/>
                      <a:pt x="184401" y="887412"/>
                      <a:pt x="199367" y="887412"/>
                    </a:cubicBezTo>
                    <a:cubicBezTo>
                      <a:pt x="243551" y="887412"/>
                      <a:pt x="331208" y="887412"/>
                      <a:pt x="505808" y="887412"/>
                    </a:cubicBezTo>
                    <a:cubicBezTo>
                      <a:pt x="515785" y="887412"/>
                      <a:pt x="525763" y="887412"/>
                      <a:pt x="537165" y="887412"/>
                    </a:cubicBezTo>
                    <a:cubicBezTo>
                      <a:pt x="542154" y="887412"/>
                      <a:pt x="547855" y="887412"/>
                      <a:pt x="553556" y="887412"/>
                    </a:cubicBezTo>
                    <a:cubicBezTo>
                      <a:pt x="570660" y="887412"/>
                      <a:pt x="584200" y="900285"/>
                      <a:pt x="584200" y="917450"/>
                    </a:cubicBezTo>
                    <a:cubicBezTo>
                      <a:pt x="584200" y="917450"/>
                      <a:pt x="584200" y="917450"/>
                      <a:pt x="584200" y="980385"/>
                    </a:cubicBezTo>
                    <a:cubicBezTo>
                      <a:pt x="584200" y="986107"/>
                      <a:pt x="582775" y="991113"/>
                      <a:pt x="580637" y="995404"/>
                    </a:cubicBezTo>
                    <a:cubicBezTo>
                      <a:pt x="582775" y="999695"/>
                      <a:pt x="584200" y="1004701"/>
                      <a:pt x="584200" y="1010423"/>
                    </a:cubicBezTo>
                    <a:cubicBezTo>
                      <a:pt x="584200" y="1010423"/>
                      <a:pt x="584200" y="1010423"/>
                      <a:pt x="584200" y="1059055"/>
                    </a:cubicBezTo>
                    <a:cubicBezTo>
                      <a:pt x="584200" y="1064061"/>
                      <a:pt x="582775" y="1069067"/>
                      <a:pt x="580637" y="1074074"/>
                    </a:cubicBezTo>
                    <a:cubicBezTo>
                      <a:pt x="582775" y="1078365"/>
                      <a:pt x="584200" y="1083371"/>
                      <a:pt x="584200" y="1089092"/>
                    </a:cubicBezTo>
                    <a:cubicBezTo>
                      <a:pt x="584200" y="1089092"/>
                      <a:pt x="584200" y="1089092"/>
                      <a:pt x="584200" y="1139870"/>
                    </a:cubicBezTo>
                    <a:cubicBezTo>
                      <a:pt x="584200" y="1157034"/>
                      <a:pt x="570660" y="1170623"/>
                      <a:pt x="553556" y="1170623"/>
                    </a:cubicBezTo>
                    <a:cubicBezTo>
                      <a:pt x="553556" y="1170623"/>
                      <a:pt x="553556" y="1170623"/>
                      <a:pt x="515073" y="1170623"/>
                    </a:cubicBezTo>
                    <a:cubicBezTo>
                      <a:pt x="515073" y="1170623"/>
                      <a:pt x="515073" y="1170623"/>
                      <a:pt x="515073" y="1198514"/>
                    </a:cubicBezTo>
                    <a:cubicBezTo>
                      <a:pt x="515073" y="1204951"/>
                      <a:pt x="511509" y="1210672"/>
                      <a:pt x="505808" y="1212818"/>
                    </a:cubicBezTo>
                    <a:cubicBezTo>
                      <a:pt x="450221" y="1237849"/>
                      <a:pt x="397485" y="1241425"/>
                      <a:pt x="370404" y="1241425"/>
                    </a:cubicBezTo>
                    <a:cubicBezTo>
                      <a:pt x="361852" y="1241425"/>
                      <a:pt x="355438" y="1241425"/>
                      <a:pt x="352587" y="1240710"/>
                    </a:cubicBezTo>
                    <a:cubicBezTo>
                      <a:pt x="349737" y="1240710"/>
                      <a:pt x="343323" y="1241425"/>
                      <a:pt x="334771" y="1241425"/>
                    </a:cubicBezTo>
                    <a:cubicBezTo>
                      <a:pt x="307690" y="1241425"/>
                      <a:pt x="254954" y="1237849"/>
                      <a:pt x="200079" y="1212818"/>
                    </a:cubicBezTo>
                    <a:cubicBezTo>
                      <a:pt x="194378" y="1210672"/>
                      <a:pt x="190815" y="1204951"/>
                      <a:pt x="190815" y="1198514"/>
                    </a:cubicBezTo>
                    <a:cubicBezTo>
                      <a:pt x="190815" y="1198514"/>
                      <a:pt x="190815" y="1198514"/>
                      <a:pt x="190815" y="1170623"/>
                    </a:cubicBezTo>
                    <a:cubicBezTo>
                      <a:pt x="190815" y="1170623"/>
                      <a:pt x="190815" y="1170623"/>
                      <a:pt x="154469" y="1170623"/>
                    </a:cubicBezTo>
                    <a:cubicBezTo>
                      <a:pt x="137366" y="1170623"/>
                      <a:pt x="123825" y="1157034"/>
                      <a:pt x="123825" y="1139870"/>
                    </a:cubicBezTo>
                    <a:cubicBezTo>
                      <a:pt x="123825" y="1139870"/>
                      <a:pt x="123825" y="1139870"/>
                      <a:pt x="123825" y="1089092"/>
                    </a:cubicBezTo>
                    <a:cubicBezTo>
                      <a:pt x="123825" y="1083371"/>
                      <a:pt x="125251" y="1078365"/>
                      <a:pt x="128101" y="1074074"/>
                    </a:cubicBezTo>
                    <a:cubicBezTo>
                      <a:pt x="125251" y="1069067"/>
                      <a:pt x="123825" y="1064061"/>
                      <a:pt x="123825" y="1059055"/>
                    </a:cubicBezTo>
                    <a:cubicBezTo>
                      <a:pt x="123825" y="1059055"/>
                      <a:pt x="123825" y="1059055"/>
                      <a:pt x="123825" y="1010423"/>
                    </a:cubicBezTo>
                    <a:cubicBezTo>
                      <a:pt x="123825" y="1004701"/>
                      <a:pt x="125251" y="999695"/>
                      <a:pt x="128101" y="995404"/>
                    </a:cubicBezTo>
                    <a:cubicBezTo>
                      <a:pt x="125251" y="991113"/>
                      <a:pt x="123825" y="986107"/>
                      <a:pt x="123825" y="980385"/>
                    </a:cubicBezTo>
                    <a:cubicBezTo>
                      <a:pt x="123825" y="980385"/>
                      <a:pt x="123825" y="980385"/>
                      <a:pt x="123825" y="917450"/>
                    </a:cubicBezTo>
                    <a:cubicBezTo>
                      <a:pt x="123825" y="900285"/>
                      <a:pt x="137366" y="887412"/>
                      <a:pt x="154469" y="887412"/>
                    </a:cubicBezTo>
                    <a:close/>
                    <a:moveTo>
                      <a:pt x="530225" y="722312"/>
                    </a:moveTo>
                    <a:cubicBezTo>
                      <a:pt x="551267" y="722312"/>
                      <a:pt x="568325" y="739015"/>
                      <a:pt x="568325" y="759619"/>
                    </a:cubicBezTo>
                    <a:cubicBezTo>
                      <a:pt x="568325" y="780223"/>
                      <a:pt x="551267" y="796926"/>
                      <a:pt x="530225" y="796926"/>
                    </a:cubicBezTo>
                    <a:cubicBezTo>
                      <a:pt x="509183" y="796926"/>
                      <a:pt x="492125" y="780223"/>
                      <a:pt x="492125" y="759619"/>
                    </a:cubicBezTo>
                    <a:cubicBezTo>
                      <a:pt x="492125" y="739015"/>
                      <a:pt x="509183" y="722312"/>
                      <a:pt x="530225" y="722312"/>
                    </a:cubicBezTo>
                    <a:close/>
                    <a:moveTo>
                      <a:pt x="289718" y="579437"/>
                    </a:moveTo>
                    <a:cubicBezTo>
                      <a:pt x="310322" y="579437"/>
                      <a:pt x="327024" y="596140"/>
                      <a:pt x="327024" y="616744"/>
                    </a:cubicBezTo>
                    <a:cubicBezTo>
                      <a:pt x="327024" y="637348"/>
                      <a:pt x="310322" y="654051"/>
                      <a:pt x="289718" y="654051"/>
                    </a:cubicBezTo>
                    <a:cubicBezTo>
                      <a:pt x="269114" y="654051"/>
                      <a:pt x="252412" y="637348"/>
                      <a:pt x="252412" y="616744"/>
                    </a:cubicBezTo>
                    <a:cubicBezTo>
                      <a:pt x="252412" y="596140"/>
                      <a:pt x="269114" y="579437"/>
                      <a:pt x="289718" y="579437"/>
                    </a:cubicBezTo>
                    <a:close/>
                    <a:moveTo>
                      <a:pt x="36513" y="477837"/>
                    </a:moveTo>
                    <a:cubicBezTo>
                      <a:pt x="56679" y="477837"/>
                      <a:pt x="73026" y="494540"/>
                      <a:pt x="73026" y="515144"/>
                    </a:cubicBezTo>
                    <a:cubicBezTo>
                      <a:pt x="73026" y="535748"/>
                      <a:pt x="56679" y="552451"/>
                      <a:pt x="36513" y="552451"/>
                    </a:cubicBezTo>
                    <a:cubicBezTo>
                      <a:pt x="16347" y="552451"/>
                      <a:pt x="0" y="535748"/>
                      <a:pt x="0" y="515144"/>
                    </a:cubicBezTo>
                    <a:cubicBezTo>
                      <a:pt x="0" y="494540"/>
                      <a:pt x="16347" y="477837"/>
                      <a:pt x="36513" y="477837"/>
                    </a:cubicBezTo>
                    <a:close/>
                    <a:moveTo>
                      <a:pt x="708818" y="357187"/>
                    </a:moveTo>
                    <a:cubicBezTo>
                      <a:pt x="729422" y="357187"/>
                      <a:pt x="746124" y="373890"/>
                      <a:pt x="746124" y="394494"/>
                    </a:cubicBezTo>
                    <a:cubicBezTo>
                      <a:pt x="746124" y="415098"/>
                      <a:pt x="729422" y="431801"/>
                      <a:pt x="708818" y="431801"/>
                    </a:cubicBezTo>
                    <a:cubicBezTo>
                      <a:pt x="688214" y="431801"/>
                      <a:pt x="671512" y="415098"/>
                      <a:pt x="671512" y="394494"/>
                    </a:cubicBezTo>
                    <a:cubicBezTo>
                      <a:pt x="671512" y="373890"/>
                      <a:pt x="688214" y="357187"/>
                      <a:pt x="708818" y="357187"/>
                    </a:cubicBezTo>
                    <a:close/>
                    <a:moveTo>
                      <a:pt x="437001" y="306387"/>
                    </a:moveTo>
                    <a:cubicBezTo>
                      <a:pt x="458319" y="306387"/>
                      <a:pt x="474662" y="322537"/>
                      <a:pt x="474662" y="342899"/>
                    </a:cubicBezTo>
                    <a:cubicBezTo>
                      <a:pt x="474662" y="362560"/>
                      <a:pt x="458319" y="379412"/>
                      <a:pt x="437001" y="379412"/>
                    </a:cubicBezTo>
                    <a:cubicBezTo>
                      <a:pt x="417104" y="379412"/>
                      <a:pt x="400050" y="362560"/>
                      <a:pt x="400050" y="342899"/>
                    </a:cubicBezTo>
                    <a:cubicBezTo>
                      <a:pt x="400050" y="322537"/>
                      <a:pt x="417104" y="306387"/>
                      <a:pt x="437001" y="306387"/>
                    </a:cubicBezTo>
                    <a:close/>
                    <a:moveTo>
                      <a:pt x="168275" y="161925"/>
                    </a:moveTo>
                    <a:cubicBezTo>
                      <a:pt x="187935" y="161925"/>
                      <a:pt x="204787" y="178940"/>
                      <a:pt x="204787" y="198083"/>
                    </a:cubicBezTo>
                    <a:cubicBezTo>
                      <a:pt x="204787" y="218643"/>
                      <a:pt x="187935" y="234950"/>
                      <a:pt x="168275" y="234950"/>
                    </a:cubicBezTo>
                    <a:cubicBezTo>
                      <a:pt x="147912" y="234950"/>
                      <a:pt x="131762" y="218643"/>
                      <a:pt x="131762" y="198083"/>
                    </a:cubicBezTo>
                    <a:cubicBezTo>
                      <a:pt x="131762" y="178940"/>
                      <a:pt x="147912" y="161925"/>
                      <a:pt x="168275" y="161925"/>
                    </a:cubicBezTo>
                    <a:close/>
                    <a:moveTo>
                      <a:pt x="500063" y="0"/>
                    </a:moveTo>
                    <a:cubicBezTo>
                      <a:pt x="520229" y="0"/>
                      <a:pt x="536576" y="16347"/>
                      <a:pt x="536576" y="36513"/>
                    </a:cubicBezTo>
                    <a:cubicBezTo>
                      <a:pt x="536576" y="56679"/>
                      <a:pt x="520229" y="73026"/>
                      <a:pt x="500063" y="73026"/>
                    </a:cubicBezTo>
                    <a:cubicBezTo>
                      <a:pt x="479897" y="73026"/>
                      <a:pt x="463550" y="56679"/>
                      <a:pt x="463550" y="36513"/>
                    </a:cubicBezTo>
                    <a:cubicBezTo>
                      <a:pt x="463550" y="16347"/>
                      <a:pt x="479897" y="0"/>
                      <a:pt x="50006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sp>
        <p:nvSpPr>
          <p:cNvPr id="43" name="Arc 42">
            <a:extLst>
              <a:ext uri="{FF2B5EF4-FFF2-40B4-BE49-F238E27FC236}">
                <a16:creationId xmlns:a16="http://schemas.microsoft.com/office/drawing/2014/main" id="{25ADA027-0B3B-50C1-B0B6-108EF504E707}"/>
              </a:ext>
            </a:extLst>
          </p:cNvPr>
          <p:cNvSpPr>
            <a:spLocks noChangeAspect="1"/>
          </p:cNvSpPr>
          <p:nvPr/>
        </p:nvSpPr>
        <p:spPr>
          <a:xfrm>
            <a:off x="3340166" y="3389458"/>
            <a:ext cx="485360" cy="485358"/>
          </a:xfrm>
          <a:prstGeom prst="arc">
            <a:avLst>
              <a:gd name="adj1" fmla="val 7248935"/>
              <a:gd name="adj2" fmla="val 4742958"/>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44" name="Rectangle 43">
            <a:extLst>
              <a:ext uri="{FF2B5EF4-FFF2-40B4-BE49-F238E27FC236}">
                <a16:creationId xmlns:a16="http://schemas.microsoft.com/office/drawing/2014/main" id="{FC8F84DB-090D-A7E0-489C-93B0C7711FDA}"/>
              </a:ext>
            </a:extLst>
          </p:cNvPr>
          <p:cNvSpPr/>
          <p:nvPr/>
        </p:nvSpPr>
        <p:spPr>
          <a:xfrm>
            <a:off x="2989635" y="3037128"/>
            <a:ext cx="1186422"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2007</a:t>
            </a:r>
          </a:p>
        </p:txBody>
      </p:sp>
      <p:cxnSp>
        <p:nvCxnSpPr>
          <p:cNvPr id="54" name="Straight Connector 53">
            <a:extLst>
              <a:ext uri="{FF2B5EF4-FFF2-40B4-BE49-F238E27FC236}">
                <a16:creationId xmlns:a16="http://schemas.microsoft.com/office/drawing/2014/main" id="{76DE89B3-3386-4547-1BB1-815EC8CCDD44}"/>
              </a:ext>
            </a:extLst>
          </p:cNvPr>
          <p:cNvCxnSpPr>
            <a:cxnSpLocks/>
          </p:cNvCxnSpPr>
          <p:nvPr/>
        </p:nvCxnSpPr>
        <p:spPr>
          <a:xfrm flipV="1">
            <a:off x="8388296" y="3957003"/>
            <a:ext cx="0" cy="1180439"/>
          </a:xfrm>
          <a:prstGeom prst="line">
            <a:avLst/>
          </a:prstGeom>
          <a:ln w="9525" cap="rnd" cmpd="sng" algn="ctr">
            <a:solidFill>
              <a:srgbClr val="9A9A9A"/>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B915FCA1-4D0F-6473-B6BF-ABE0019B3F81}"/>
              </a:ext>
            </a:extLst>
          </p:cNvPr>
          <p:cNvSpPr/>
          <p:nvPr/>
        </p:nvSpPr>
        <p:spPr>
          <a:xfrm>
            <a:off x="6942416" y="4032569"/>
            <a:ext cx="1463909" cy="2831544"/>
          </a:xfrm>
          <a:prstGeom prst="rect">
            <a:avLst/>
          </a:prstGeom>
          <a:no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t" anchorCtr="0">
            <a:spAutoFit/>
          </a:bodyPr>
          <a:lstStyle/>
          <a:p>
            <a:pPr>
              <a:buFont typeface="Trebuchet MS" panose="020B0603020202020204" pitchFamily="34" charset="0"/>
              <a:buChar char="​"/>
            </a:pPr>
            <a:r>
              <a:rPr lang="en-US" sz="1400" b="1">
                <a:solidFill>
                  <a:schemeClr val="tx2"/>
                </a:solidFill>
                <a:latin typeface="+mj-lt"/>
              </a:rPr>
              <a:t>Amplified racial equity lens</a:t>
            </a:r>
          </a:p>
          <a:p>
            <a:pPr>
              <a:buFont typeface="Trebuchet MS" panose="020B0603020202020204" pitchFamily="34" charset="0"/>
              <a:buChar char="​"/>
            </a:pPr>
            <a:endParaRPr lang="en-US" sz="1200"/>
          </a:p>
          <a:p>
            <a:pPr>
              <a:buFont typeface="Trebuchet MS" panose="020B0603020202020204" pitchFamily="34" charset="0"/>
              <a:buChar char="​"/>
            </a:pPr>
            <a:r>
              <a:rPr lang="en-US" sz="1200">
                <a:solidFill>
                  <a:srgbClr val="6E6F73"/>
                </a:solidFill>
              </a:rPr>
              <a:t>PC+ commits to awareness of systematic racism through developing an anti-bias curriculum, and  developing new approaches to  training, assessments, &amp; research approaches</a:t>
            </a:r>
          </a:p>
          <a:p>
            <a:pPr>
              <a:buFont typeface="Trebuchet MS" panose="020B0603020202020204" pitchFamily="34" charset="0"/>
              <a:buChar char="​"/>
            </a:pPr>
            <a:endParaRPr lang="en-US" sz="1200">
              <a:solidFill>
                <a:srgbClr val="6E6F73"/>
              </a:solidFill>
            </a:endParaRPr>
          </a:p>
        </p:txBody>
      </p:sp>
      <p:sp>
        <p:nvSpPr>
          <p:cNvPr id="67" name="Oval 66">
            <a:extLst>
              <a:ext uri="{FF2B5EF4-FFF2-40B4-BE49-F238E27FC236}">
                <a16:creationId xmlns:a16="http://schemas.microsoft.com/office/drawing/2014/main" id="{9F71EDEC-A9EB-A701-71A2-33B1E82700FF}"/>
              </a:ext>
            </a:extLst>
          </p:cNvPr>
          <p:cNvSpPr>
            <a:spLocks noChangeAspect="1"/>
          </p:cNvSpPr>
          <p:nvPr/>
        </p:nvSpPr>
        <p:spPr>
          <a:xfrm>
            <a:off x="8313539" y="3842473"/>
            <a:ext cx="149512" cy="149512"/>
          </a:xfrm>
          <a:prstGeom prst="ellipse">
            <a:avLst/>
          </a:prstGeom>
          <a:solidFill>
            <a:schemeClr val="tx2"/>
          </a:solidFill>
          <a:ln w="25400" cap="rnd" cmpd="sng" algn="ctr">
            <a:solidFill>
              <a:srgbClr val="FFFF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grpSp>
        <p:nvGrpSpPr>
          <p:cNvPr id="78" name="Group 77">
            <a:extLst>
              <a:ext uri="{FF2B5EF4-FFF2-40B4-BE49-F238E27FC236}">
                <a16:creationId xmlns:a16="http://schemas.microsoft.com/office/drawing/2014/main" id="{2DC02213-3D9F-1E46-AE4A-C2ED6A0B33EE}"/>
              </a:ext>
            </a:extLst>
          </p:cNvPr>
          <p:cNvGrpSpPr/>
          <p:nvPr/>
        </p:nvGrpSpPr>
        <p:grpSpPr>
          <a:xfrm>
            <a:off x="8125114" y="3414616"/>
            <a:ext cx="485361" cy="485358"/>
            <a:chOff x="8359107" y="4650382"/>
            <a:chExt cx="534121" cy="534118"/>
          </a:xfrm>
        </p:grpSpPr>
        <p:sp>
          <p:nvSpPr>
            <p:cNvPr id="79" name="Arc 78">
              <a:extLst>
                <a:ext uri="{FF2B5EF4-FFF2-40B4-BE49-F238E27FC236}">
                  <a16:creationId xmlns:a16="http://schemas.microsoft.com/office/drawing/2014/main" id="{5FB4512A-5A88-2BDE-9DEF-5197EE07D24F}"/>
                </a:ext>
              </a:extLst>
            </p:cNvPr>
            <p:cNvSpPr>
              <a:spLocks noChangeAspect="1"/>
            </p:cNvSpPr>
            <p:nvPr/>
          </p:nvSpPr>
          <p:spPr>
            <a:xfrm>
              <a:off x="8359107" y="4650382"/>
              <a:ext cx="534120" cy="534118"/>
            </a:xfrm>
            <a:prstGeom prst="arc">
              <a:avLst>
                <a:gd name="adj1" fmla="val 20998284"/>
                <a:gd name="adj2" fmla="val 4814816"/>
              </a:avLst>
            </a:prstGeom>
            <a:ln w="25400" cap="rnd" cmpd="sng" algn="ctr">
              <a:solidFill>
                <a:schemeClr val="accent1"/>
              </a:solidFill>
              <a:prstDash val="solid"/>
              <a:round/>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80" name="Arc 79">
              <a:extLst>
                <a:ext uri="{FF2B5EF4-FFF2-40B4-BE49-F238E27FC236}">
                  <a16:creationId xmlns:a16="http://schemas.microsoft.com/office/drawing/2014/main" id="{5740121E-A076-2F6A-8D22-FD858494683C}"/>
                </a:ext>
              </a:extLst>
            </p:cNvPr>
            <p:cNvSpPr>
              <a:spLocks noChangeAspect="1"/>
            </p:cNvSpPr>
            <p:nvPr/>
          </p:nvSpPr>
          <p:spPr>
            <a:xfrm>
              <a:off x="8359107" y="4650382"/>
              <a:ext cx="534120" cy="534118"/>
            </a:xfrm>
            <a:prstGeom prst="arc">
              <a:avLst>
                <a:gd name="adj1" fmla="val 15781617"/>
                <a:gd name="adj2" fmla="val 21351338"/>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82" name="Arc 81">
              <a:extLst>
                <a:ext uri="{FF2B5EF4-FFF2-40B4-BE49-F238E27FC236}">
                  <a16:creationId xmlns:a16="http://schemas.microsoft.com/office/drawing/2014/main" id="{5BF64A55-32AD-9D04-A4F9-C8C169197FC5}"/>
                </a:ext>
              </a:extLst>
            </p:cNvPr>
            <p:cNvSpPr>
              <a:spLocks noChangeAspect="1"/>
            </p:cNvSpPr>
            <p:nvPr/>
          </p:nvSpPr>
          <p:spPr>
            <a:xfrm>
              <a:off x="8359108" y="4650382"/>
              <a:ext cx="534120" cy="534118"/>
            </a:xfrm>
            <a:prstGeom prst="arc">
              <a:avLst>
                <a:gd name="adj1" fmla="val 10814490"/>
                <a:gd name="adj2" fmla="val 15432567"/>
              </a:avLst>
            </a:prstGeom>
            <a:ln w="25400" cap="rnd" cmpd="sng" algn="ctr">
              <a:solidFill>
                <a:schemeClr val="accent1"/>
              </a:solidFill>
              <a:prstDash val="solid"/>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83" name="Arc 82">
              <a:extLst>
                <a:ext uri="{FF2B5EF4-FFF2-40B4-BE49-F238E27FC236}">
                  <a16:creationId xmlns:a16="http://schemas.microsoft.com/office/drawing/2014/main" id="{0A8EF2D7-BB3B-CA65-0948-8EB27C240800}"/>
                </a:ext>
              </a:extLst>
            </p:cNvPr>
            <p:cNvSpPr>
              <a:spLocks noChangeAspect="1"/>
            </p:cNvSpPr>
            <p:nvPr/>
          </p:nvSpPr>
          <p:spPr>
            <a:xfrm>
              <a:off x="8359107" y="4650382"/>
              <a:ext cx="534120" cy="534118"/>
            </a:xfrm>
            <a:prstGeom prst="arc">
              <a:avLst>
                <a:gd name="adj1" fmla="val 7248935"/>
                <a:gd name="adj2" fmla="val 11041413"/>
              </a:avLst>
            </a:prstGeom>
            <a:ln w="25400" cap="rnd" cmpd="sng" algn="ctr">
              <a:solidFill>
                <a:schemeClr val="accent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sp>
        <p:nvSpPr>
          <p:cNvPr id="84" name="Rectangle 83">
            <a:extLst>
              <a:ext uri="{FF2B5EF4-FFF2-40B4-BE49-F238E27FC236}">
                <a16:creationId xmlns:a16="http://schemas.microsoft.com/office/drawing/2014/main" id="{7953D8CA-D0D7-D5FD-35E3-DFC43C9A8E7B}"/>
              </a:ext>
            </a:extLst>
          </p:cNvPr>
          <p:cNvSpPr/>
          <p:nvPr/>
        </p:nvSpPr>
        <p:spPr>
          <a:xfrm>
            <a:off x="7935113" y="3037128"/>
            <a:ext cx="865365" cy="21544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i="1">
                <a:solidFill>
                  <a:schemeClr val="accent2"/>
                </a:solidFill>
                <a:latin typeface="+mj-lt"/>
              </a:rPr>
              <a:t>2021</a:t>
            </a:r>
          </a:p>
        </p:txBody>
      </p:sp>
      <p:grpSp>
        <p:nvGrpSpPr>
          <p:cNvPr id="119" name="bcgIcons_Develop and grow our priority segments ">
            <a:extLst>
              <a:ext uri="{FF2B5EF4-FFF2-40B4-BE49-F238E27FC236}">
                <a16:creationId xmlns:a16="http://schemas.microsoft.com/office/drawing/2014/main" id="{2B338915-CED7-AA37-40C0-8BCC098D8860}"/>
              </a:ext>
            </a:extLst>
          </p:cNvPr>
          <p:cNvGrpSpPr>
            <a:grpSpLocks noChangeAspect="1"/>
          </p:cNvGrpSpPr>
          <p:nvPr/>
        </p:nvGrpSpPr>
        <p:grpSpPr>
          <a:xfrm>
            <a:off x="8174323" y="3463637"/>
            <a:ext cx="386943" cy="387316"/>
            <a:chOff x="5268913" y="2609850"/>
            <a:chExt cx="1644650" cy="1646238"/>
          </a:xfrm>
        </p:grpSpPr>
        <p:sp>
          <p:nvSpPr>
            <p:cNvPr id="120" name="AutoShape 36">
              <a:extLst>
                <a:ext uri="{FF2B5EF4-FFF2-40B4-BE49-F238E27FC236}">
                  <a16:creationId xmlns:a16="http://schemas.microsoft.com/office/drawing/2014/main" id="{CDE1DE87-D707-D56E-4864-DEC98258697B}"/>
                </a:ext>
              </a:extLst>
            </p:cNvPr>
            <p:cNvSpPr>
              <a:spLocks noChangeAspect="1" noChangeArrowheads="1" noTextEdit="1"/>
            </p:cNvSpPr>
            <p:nvPr/>
          </p:nvSpPr>
          <p:spPr bwMode="auto">
            <a:xfrm>
              <a:off x="5268913" y="2609850"/>
              <a:ext cx="164465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83760551-1718-54A8-6CC5-CDF698113391}"/>
                </a:ext>
              </a:extLst>
            </p:cNvPr>
            <p:cNvGrpSpPr/>
            <p:nvPr/>
          </p:nvGrpSpPr>
          <p:grpSpPr>
            <a:xfrm>
              <a:off x="5438776" y="2779713"/>
              <a:ext cx="1304925" cy="1304925"/>
              <a:chOff x="5438776" y="2779713"/>
              <a:chExt cx="1304925" cy="1304925"/>
            </a:xfrm>
          </p:grpSpPr>
          <p:sp>
            <p:nvSpPr>
              <p:cNvPr id="122" name="Freeform 15">
                <a:extLst>
                  <a:ext uri="{FF2B5EF4-FFF2-40B4-BE49-F238E27FC236}">
                    <a16:creationId xmlns:a16="http://schemas.microsoft.com/office/drawing/2014/main" id="{D2D46631-9C69-E9BE-8B5F-AE7A21BB26AD}"/>
                  </a:ext>
                </a:extLst>
              </p:cNvPr>
              <p:cNvSpPr>
                <a:spLocks/>
              </p:cNvSpPr>
              <p:nvPr/>
            </p:nvSpPr>
            <p:spPr bwMode="auto">
              <a:xfrm>
                <a:off x="5627688" y="2968625"/>
                <a:ext cx="927100" cy="928688"/>
              </a:xfrm>
              <a:custGeom>
                <a:avLst/>
                <a:gdLst>
                  <a:gd name="connsiteX0" fmla="*/ 31750 w 927100"/>
                  <a:gd name="connsiteY0" fmla="*/ 30163 h 928688"/>
                  <a:gd name="connsiteX1" fmla="*/ 31750 w 927100"/>
                  <a:gd name="connsiteY1" fmla="*/ 896938 h 928688"/>
                  <a:gd name="connsiteX2" fmla="*/ 896938 w 927100"/>
                  <a:gd name="connsiteY2" fmla="*/ 896938 h 928688"/>
                  <a:gd name="connsiteX3" fmla="*/ 896938 w 927100"/>
                  <a:gd name="connsiteY3" fmla="*/ 30163 h 928688"/>
                  <a:gd name="connsiteX4" fmla="*/ 15690 w 927100"/>
                  <a:gd name="connsiteY4" fmla="*/ 0 h 928688"/>
                  <a:gd name="connsiteX5" fmla="*/ 911411 w 927100"/>
                  <a:gd name="connsiteY5" fmla="*/ 0 h 928688"/>
                  <a:gd name="connsiteX6" fmla="*/ 927100 w 927100"/>
                  <a:gd name="connsiteY6" fmla="*/ 15716 h 928688"/>
                  <a:gd name="connsiteX7" fmla="*/ 927100 w 927100"/>
                  <a:gd name="connsiteY7" fmla="*/ 912972 h 928688"/>
                  <a:gd name="connsiteX8" fmla="*/ 911411 w 927100"/>
                  <a:gd name="connsiteY8" fmla="*/ 928688 h 928688"/>
                  <a:gd name="connsiteX9" fmla="*/ 15690 w 927100"/>
                  <a:gd name="connsiteY9" fmla="*/ 928688 h 928688"/>
                  <a:gd name="connsiteX10" fmla="*/ 0 w 927100"/>
                  <a:gd name="connsiteY10" fmla="*/ 912972 h 928688"/>
                  <a:gd name="connsiteX11" fmla="*/ 0 w 927100"/>
                  <a:gd name="connsiteY11" fmla="*/ 15716 h 928688"/>
                  <a:gd name="connsiteX12" fmla="*/ 15690 w 927100"/>
                  <a:gd name="connsiteY12" fmla="*/ 0 h 928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7100" h="928688">
                    <a:moveTo>
                      <a:pt x="31750" y="30163"/>
                    </a:moveTo>
                    <a:lnTo>
                      <a:pt x="31750" y="896938"/>
                    </a:lnTo>
                    <a:lnTo>
                      <a:pt x="896938" y="896938"/>
                    </a:lnTo>
                    <a:lnTo>
                      <a:pt x="896938" y="30163"/>
                    </a:lnTo>
                    <a:close/>
                    <a:moveTo>
                      <a:pt x="15690" y="0"/>
                    </a:moveTo>
                    <a:cubicBezTo>
                      <a:pt x="15690" y="0"/>
                      <a:pt x="15690" y="0"/>
                      <a:pt x="911411" y="0"/>
                    </a:cubicBezTo>
                    <a:cubicBezTo>
                      <a:pt x="919969" y="0"/>
                      <a:pt x="927100" y="7144"/>
                      <a:pt x="927100" y="15716"/>
                    </a:cubicBezTo>
                    <a:cubicBezTo>
                      <a:pt x="927100" y="15716"/>
                      <a:pt x="927100" y="15716"/>
                      <a:pt x="927100" y="912972"/>
                    </a:cubicBezTo>
                    <a:cubicBezTo>
                      <a:pt x="927100" y="921544"/>
                      <a:pt x="919969" y="928688"/>
                      <a:pt x="911411" y="928688"/>
                    </a:cubicBezTo>
                    <a:cubicBezTo>
                      <a:pt x="911411" y="928688"/>
                      <a:pt x="911411" y="928688"/>
                      <a:pt x="15690" y="928688"/>
                    </a:cubicBezTo>
                    <a:cubicBezTo>
                      <a:pt x="7132" y="928688"/>
                      <a:pt x="0" y="921544"/>
                      <a:pt x="0" y="912972"/>
                    </a:cubicBezTo>
                    <a:cubicBezTo>
                      <a:pt x="0" y="912972"/>
                      <a:pt x="0" y="912972"/>
                      <a:pt x="0" y="15716"/>
                    </a:cubicBezTo>
                    <a:cubicBezTo>
                      <a:pt x="0" y="7144"/>
                      <a:pt x="7132" y="0"/>
                      <a:pt x="1569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23" name="Freeform 16">
                <a:extLst>
                  <a:ext uri="{FF2B5EF4-FFF2-40B4-BE49-F238E27FC236}">
                    <a16:creationId xmlns:a16="http://schemas.microsoft.com/office/drawing/2014/main" id="{DCF005AB-22E6-E7D9-C0F0-FB53CBB99BA9}"/>
                  </a:ext>
                </a:extLst>
              </p:cNvPr>
              <p:cNvSpPr>
                <a:spLocks/>
              </p:cNvSpPr>
              <p:nvPr/>
            </p:nvSpPr>
            <p:spPr bwMode="auto">
              <a:xfrm>
                <a:off x="5438776" y="2779713"/>
                <a:ext cx="1304925" cy="1304925"/>
              </a:xfrm>
              <a:custGeom>
                <a:avLst/>
                <a:gdLst>
                  <a:gd name="connsiteX0" fmla="*/ 161309 w 1304925"/>
                  <a:gd name="connsiteY0" fmla="*/ 1122362 h 1304925"/>
                  <a:gd name="connsiteX1" fmla="*/ 184150 w 1304925"/>
                  <a:gd name="connsiteY1" fmla="*/ 1144383 h 1304925"/>
                  <a:gd name="connsiteX2" fmla="*/ 53532 w 1304925"/>
                  <a:gd name="connsiteY2" fmla="*/ 1273669 h 1304925"/>
                  <a:gd name="connsiteX3" fmla="*/ 127763 w 1304925"/>
                  <a:gd name="connsiteY3" fmla="*/ 1273669 h 1304925"/>
                  <a:gd name="connsiteX4" fmla="*/ 143465 w 1304925"/>
                  <a:gd name="connsiteY4" fmla="*/ 1289297 h 1304925"/>
                  <a:gd name="connsiteX5" fmla="*/ 127763 w 1304925"/>
                  <a:gd name="connsiteY5" fmla="*/ 1304925 h 1304925"/>
                  <a:gd name="connsiteX6" fmla="*/ 15702 w 1304925"/>
                  <a:gd name="connsiteY6" fmla="*/ 1304925 h 1304925"/>
                  <a:gd name="connsiteX7" fmla="*/ 12847 w 1304925"/>
                  <a:gd name="connsiteY7" fmla="*/ 1304215 h 1304925"/>
                  <a:gd name="connsiteX8" fmla="*/ 9992 w 1304925"/>
                  <a:gd name="connsiteY8" fmla="*/ 1303504 h 1304925"/>
                  <a:gd name="connsiteX9" fmla="*/ 7851 w 1304925"/>
                  <a:gd name="connsiteY9" fmla="*/ 1302794 h 1304925"/>
                  <a:gd name="connsiteX10" fmla="*/ 5710 w 1304925"/>
                  <a:gd name="connsiteY10" fmla="*/ 1301373 h 1304925"/>
                  <a:gd name="connsiteX11" fmla="*/ 4282 w 1304925"/>
                  <a:gd name="connsiteY11" fmla="*/ 1299953 h 1304925"/>
                  <a:gd name="connsiteX12" fmla="*/ 4282 w 1304925"/>
                  <a:gd name="connsiteY12" fmla="*/ 1299242 h 1304925"/>
                  <a:gd name="connsiteX13" fmla="*/ 2855 w 1304925"/>
                  <a:gd name="connsiteY13" fmla="*/ 1297822 h 1304925"/>
                  <a:gd name="connsiteX14" fmla="*/ 1427 w 1304925"/>
                  <a:gd name="connsiteY14" fmla="*/ 1296401 h 1304925"/>
                  <a:gd name="connsiteX15" fmla="*/ 1427 w 1304925"/>
                  <a:gd name="connsiteY15" fmla="*/ 1295690 h 1304925"/>
                  <a:gd name="connsiteX16" fmla="*/ 714 w 1304925"/>
                  <a:gd name="connsiteY16" fmla="*/ 1292139 h 1304925"/>
                  <a:gd name="connsiteX17" fmla="*/ 0 w 1304925"/>
                  <a:gd name="connsiteY17" fmla="*/ 1291428 h 1304925"/>
                  <a:gd name="connsiteX18" fmla="*/ 0 w 1304925"/>
                  <a:gd name="connsiteY18" fmla="*/ 1289297 h 1304925"/>
                  <a:gd name="connsiteX19" fmla="*/ 0 w 1304925"/>
                  <a:gd name="connsiteY19" fmla="*/ 1177770 h 1304925"/>
                  <a:gd name="connsiteX20" fmla="*/ 15702 w 1304925"/>
                  <a:gd name="connsiteY20" fmla="*/ 1162142 h 1304925"/>
                  <a:gd name="connsiteX21" fmla="*/ 31405 w 1304925"/>
                  <a:gd name="connsiteY21" fmla="*/ 1177770 h 1304925"/>
                  <a:gd name="connsiteX22" fmla="*/ 31405 w 1304925"/>
                  <a:gd name="connsiteY22" fmla="*/ 1251648 h 1304925"/>
                  <a:gd name="connsiteX23" fmla="*/ 161309 w 1304925"/>
                  <a:gd name="connsiteY23" fmla="*/ 1122362 h 1304925"/>
                  <a:gd name="connsiteX24" fmla="*/ 1142988 w 1304925"/>
                  <a:gd name="connsiteY24" fmla="*/ 1120775 h 1304925"/>
                  <a:gd name="connsiteX25" fmla="*/ 1273398 w 1304925"/>
                  <a:gd name="connsiteY25" fmla="*/ 1250679 h 1304925"/>
                  <a:gd name="connsiteX26" fmla="*/ 1273398 w 1304925"/>
                  <a:gd name="connsiteY26" fmla="*/ 1176448 h 1304925"/>
                  <a:gd name="connsiteX27" fmla="*/ 1289161 w 1304925"/>
                  <a:gd name="connsiteY27" fmla="*/ 1160746 h 1304925"/>
                  <a:gd name="connsiteX28" fmla="*/ 1304925 w 1304925"/>
                  <a:gd name="connsiteY28" fmla="*/ 1176448 h 1304925"/>
                  <a:gd name="connsiteX29" fmla="*/ 1304925 w 1304925"/>
                  <a:gd name="connsiteY29" fmla="*/ 1288509 h 1304925"/>
                  <a:gd name="connsiteX30" fmla="*/ 1304925 w 1304925"/>
                  <a:gd name="connsiteY30" fmla="*/ 1289936 h 1304925"/>
                  <a:gd name="connsiteX31" fmla="*/ 1304925 w 1304925"/>
                  <a:gd name="connsiteY31" fmla="*/ 1290650 h 1304925"/>
                  <a:gd name="connsiteX32" fmla="*/ 1304209 w 1304925"/>
                  <a:gd name="connsiteY32" fmla="*/ 1292077 h 1304925"/>
                  <a:gd name="connsiteX33" fmla="*/ 1304209 w 1304925"/>
                  <a:gd name="connsiteY33" fmla="*/ 1292791 h 1304925"/>
                  <a:gd name="connsiteX34" fmla="*/ 1303492 w 1304925"/>
                  <a:gd name="connsiteY34" fmla="*/ 1294932 h 1304925"/>
                  <a:gd name="connsiteX35" fmla="*/ 1302776 w 1304925"/>
                  <a:gd name="connsiteY35" fmla="*/ 1297074 h 1304925"/>
                  <a:gd name="connsiteX36" fmla="*/ 1302059 w 1304925"/>
                  <a:gd name="connsiteY36" fmla="*/ 1297074 h 1304925"/>
                  <a:gd name="connsiteX37" fmla="*/ 1301343 w 1304925"/>
                  <a:gd name="connsiteY37" fmla="*/ 1298501 h 1304925"/>
                  <a:gd name="connsiteX38" fmla="*/ 1301343 w 1304925"/>
                  <a:gd name="connsiteY38" fmla="*/ 1299215 h 1304925"/>
                  <a:gd name="connsiteX39" fmla="*/ 1299909 w 1304925"/>
                  <a:gd name="connsiteY39" fmla="*/ 1300643 h 1304925"/>
                  <a:gd name="connsiteX40" fmla="*/ 1299193 w 1304925"/>
                  <a:gd name="connsiteY40" fmla="*/ 1300643 h 1304925"/>
                  <a:gd name="connsiteX41" fmla="*/ 1297760 w 1304925"/>
                  <a:gd name="connsiteY41" fmla="*/ 1302070 h 1304925"/>
                  <a:gd name="connsiteX42" fmla="*/ 1295610 w 1304925"/>
                  <a:gd name="connsiteY42" fmla="*/ 1302784 h 1304925"/>
                  <a:gd name="connsiteX43" fmla="*/ 1291311 w 1304925"/>
                  <a:gd name="connsiteY43" fmla="*/ 1304211 h 1304925"/>
                  <a:gd name="connsiteX44" fmla="*/ 1289161 w 1304925"/>
                  <a:gd name="connsiteY44" fmla="*/ 1304211 h 1304925"/>
                  <a:gd name="connsiteX45" fmla="*/ 1176665 w 1304925"/>
                  <a:gd name="connsiteY45" fmla="*/ 1304925 h 1304925"/>
                  <a:gd name="connsiteX46" fmla="*/ 1160901 w 1304925"/>
                  <a:gd name="connsiteY46" fmla="*/ 1289222 h 1304925"/>
                  <a:gd name="connsiteX47" fmla="*/ 1176665 w 1304925"/>
                  <a:gd name="connsiteY47" fmla="*/ 1273520 h 1304925"/>
                  <a:gd name="connsiteX48" fmla="*/ 1251185 w 1304925"/>
                  <a:gd name="connsiteY48" fmla="*/ 1273520 h 1304925"/>
                  <a:gd name="connsiteX49" fmla="*/ 1120775 w 1304925"/>
                  <a:gd name="connsiteY49" fmla="*/ 1142902 h 1304925"/>
                  <a:gd name="connsiteX50" fmla="*/ 1142988 w 1304925"/>
                  <a:gd name="connsiteY50" fmla="*/ 1120775 h 1304925"/>
                  <a:gd name="connsiteX51" fmla="*/ 250825 w 1304925"/>
                  <a:gd name="connsiteY51" fmla="*/ 250825 h 1304925"/>
                  <a:gd name="connsiteX52" fmla="*/ 1054100 w 1304925"/>
                  <a:gd name="connsiteY52" fmla="*/ 250825 h 1304925"/>
                  <a:gd name="connsiteX53" fmla="*/ 1054100 w 1304925"/>
                  <a:gd name="connsiteY53" fmla="*/ 1054100 h 1304925"/>
                  <a:gd name="connsiteX54" fmla="*/ 250825 w 1304925"/>
                  <a:gd name="connsiteY54" fmla="*/ 1054100 h 1304925"/>
                  <a:gd name="connsiteX55" fmla="*/ 1176449 w 1304925"/>
                  <a:gd name="connsiteY55" fmla="*/ 0 h 1304925"/>
                  <a:gd name="connsiteX56" fmla="*/ 1288509 w 1304925"/>
                  <a:gd name="connsiteY56" fmla="*/ 0 h 1304925"/>
                  <a:gd name="connsiteX57" fmla="*/ 1289936 w 1304925"/>
                  <a:gd name="connsiteY57" fmla="*/ 0 h 1304925"/>
                  <a:gd name="connsiteX58" fmla="*/ 1290650 w 1304925"/>
                  <a:gd name="connsiteY58" fmla="*/ 0 h 1304925"/>
                  <a:gd name="connsiteX59" fmla="*/ 1292791 w 1304925"/>
                  <a:gd name="connsiteY59" fmla="*/ 710 h 1304925"/>
                  <a:gd name="connsiteX60" fmla="*/ 1294933 w 1304925"/>
                  <a:gd name="connsiteY60" fmla="*/ 1421 h 1304925"/>
                  <a:gd name="connsiteX61" fmla="*/ 1297074 w 1304925"/>
                  <a:gd name="connsiteY61" fmla="*/ 2131 h 1304925"/>
                  <a:gd name="connsiteX62" fmla="*/ 1298501 w 1304925"/>
                  <a:gd name="connsiteY62" fmla="*/ 3552 h 1304925"/>
                  <a:gd name="connsiteX63" fmla="*/ 1299215 w 1304925"/>
                  <a:gd name="connsiteY63" fmla="*/ 3552 h 1304925"/>
                  <a:gd name="connsiteX64" fmla="*/ 1300643 w 1304925"/>
                  <a:gd name="connsiteY64" fmla="*/ 4973 h 1304925"/>
                  <a:gd name="connsiteX65" fmla="*/ 1300643 w 1304925"/>
                  <a:gd name="connsiteY65" fmla="*/ 5683 h 1304925"/>
                  <a:gd name="connsiteX66" fmla="*/ 1302070 w 1304925"/>
                  <a:gd name="connsiteY66" fmla="*/ 7104 h 1304925"/>
                  <a:gd name="connsiteX67" fmla="*/ 1302784 w 1304925"/>
                  <a:gd name="connsiteY67" fmla="*/ 8524 h 1304925"/>
                  <a:gd name="connsiteX68" fmla="*/ 1302784 w 1304925"/>
                  <a:gd name="connsiteY68" fmla="*/ 9235 h 1304925"/>
                  <a:gd name="connsiteX69" fmla="*/ 1304211 w 1304925"/>
                  <a:gd name="connsiteY69" fmla="*/ 12787 h 1304925"/>
                  <a:gd name="connsiteX70" fmla="*/ 1304211 w 1304925"/>
                  <a:gd name="connsiteY70" fmla="*/ 13497 h 1304925"/>
                  <a:gd name="connsiteX71" fmla="*/ 1304211 w 1304925"/>
                  <a:gd name="connsiteY71" fmla="*/ 15628 h 1304925"/>
                  <a:gd name="connsiteX72" fmla="*/ 1304925 w 1304925"/>
                  <a:gd name="connsiteY72" fmla="*/ 127155 h 1304925"/>
                  <a:gd name="connsiteX73" fmla="*/ 1289223 w 1304925"/>
                  <a:gd name="connsiteY73" fmla="*/ 142783 h 1304925"/>
                  <a:gd name="connsiteX74" fmla="*/ 1273520 w 1304925"/>
                  <a:gd name="connsiteY74" fmla="*/ 127155 h 1304925"/>
                  <a:gd name="connsiteX75" fmla="*/ 1273520 w 1304925"/>
                  <a:gd name="connsiteY75" fmla="*/ 53277 h 1304925"/>
                  <a:gd name="connsiteX76" fmla="*/ 1142902 w 1304925"/>
                  <a:gd name="connsiteY76" fmla="*/ 182563 h 1304925"/>
                  <a:gd name="connsiteX77" fmla="*/ 1120775 w 1304925"/>
                  <a:gd name="connsiteY77" fmla="*/ 160542 h 1304925"/>
                  <a:gd name="connsiteX78" fmla="*/ 1250680 w 1304925"/>
                  <a:gd name="connsiteY78" fmla="*/ 31256 h 1304925"/>
                  <a:gd name="connsiteX79" fmla="*/ 1176449 w 1304925"/>
                  <a:gd name="connsiteY79" fmla="*/ 31256 h 1304925"/>
                  <a:gd name="connsiteX80" fmla="*/ 1160746 w 1304925"/>
                  <a:gd name="connsiteY80" fmla="*/ 15628 h 1304925"/>
                  <a:gd name="connsiteX81" fmla="*/ 1176449 w 1304925"/>
                  <a:gd name="connsiteY81" fmla="*/ 0 h 1304925"/>
                  <a:gd name="connsiteX82" fmla="*/ 128260 w 1304925"/>
                  <a:gd name="connsiteY82" fmla="*/ 0 h 1304925"/>
                  <a:gd name="connsiteX83" fmla="*/ 144024 w 1304925"/>
                  <a:gd name="connsiteY83" fmla="*/ 15703 h 1304925"/>
                  <a:gd name="connsiteX84" fmla="*/ 128260 w 1304925"/>
                  <a:gd name="connsiteY84" fmla="*/ 31406 h 1304925"/>
                  <a:gd name="connsiteX85" fmla="*/ 53740 w 1304925"/>
                  <a:gd name="connsiteY85" fmla="*/ 31406 h 1304925"/>
                  <a:gd name="connsiteX86" fmla="*/ 184150 w 1304925"/>
                  <a:gd name="connsiteY86" fmla="*/ 162024 h 1304925"/>
                  <a:gd name="connsiteX87" fmla="*/ 161937 w 1304925"/>
                  <a:gd name="connsiteY87" fmla="*/ 184150 h 1304925"/>
                  <a:gd name="connsiteX88" fmla="*/ 31527 w 1304925"/>
                  <a:gd name="connsiteY88" fmla="*/ 54246 h 1304925"/>
                  <a:gd name="connsiteX89" fmla="*/ 31527 w 1304925"/>
                  <a:gd name="connsiteY89" fmla="*/ 128477 h 1304925"/>
                  <a:gd name="connsiteX90" fmla="*/ 15764 w 1304925"/>
                  <a:gd name="connsiteY90" fmla="*/ 144180 h 1304925"/>
                  <a:gd name="connsiteX91" fmla="*/ 0 w 1304925"/>
                  <a:gd name="connsiteY91" fmla="*/ 128477 h 1304925"/>
                  <a:gd name="connsiteX92" fmla="*/ 0 w 1304925"/>
                  <a:gd name="connsiteY92" fmla="*/ 16417 h 1304925"/>
                  <a:gd name="connsiteX93" fmla="*/ 0 w 1304925"/>
                  <a:gd name="connsiteY93" fmla="*/ 14989 h 1304925"/>
                  <a:gd name="connsiteX94" fmla="*/ 0 w 1304925"/>
                  <a:gd name="connsiteY94" fmla="*/ 14275 h 1304925"/>
                  <a:gd name="connsiteX95" fmla="*/ 716 w 1304925"/>
                  <a:gd name="connsiteY95" fmla="*/ 12848 h 1304925"/>
                  <a:gd name="connsiteX96" fmla="*/ 716 w 1304925"/>
                  <a:gd name="connsiteY96" fmla="*/ 12134 h 1304925"/>
                  <a:gd name="connsiteX97" fmla="*/ 1433 w 1304925"/>
                  <a:gd name="connsiteY97" fmla="*/ 9993 h 1304925"/>
                  <a:gd name="connsiteX98" fmla="*/ 2149 w 1304925"/>
                  <a:gd name="connsiteY98" fmla="*/ 7851 h 1304925"/>
                  <a:gd name="connsiteX99" fmla="*/ 3582 w 1304925"/>
                  <a:gd name="connsiteY99" fmla="*/ 6424 h 1304925"/>
                  <a:gd name="connsiteX100" fmla="*/ 3582 w 1304925"/>
                  <a:gd name="connsiteY100" fmla="*/ 5710 h 1304925"/>
                  <a:gd name="connsiteX101" fmla="*/ 5016 w 1304925"/>
                  <a:gd name="connsiteY101" fmla="*/ 4283 h 1304925"/>
                  <a:gd name="connsiteX102" fmla="*/ 7165 w 1304925"/>
                  <a:gd name="connsiteY102" fmla="*/ 2855 h 1304925"/>
                  <a:gd name="connsiteX103" fmla="*/ 8598 w 1304925"/>
                  <a:gd name="connsiteY103" fmla="*/ 2141 h 1304925"/>
                  <a:gd name="connsiteX104" fmla="*/ 9315 w 1304925"/>
                  <a:gd name="connsiteY104" fmla="*/ 2141 h 1304925"/>
                  <a:gd name="connsiteX105" fmla="*/ 12897 w 1304925"/>
                  <a:gd name="connsiteY105" fmla="*/ 714 h 1304925"/>
                  <a:gd name="connsiteX106" fmla="*/ 13614 w 1304925"/>
                  <a:gd name="connsiteY106" fmla="*/ 714 h 1304925"/>
                  <a:gd name="connsiteX107" fmla="*/ 15764 w 1304925"/>
                  <a:gd name="connsiteY107" fmla="*/ 714 h 1304925"/>
                  <a:gd name="connsiteX108" fmla="*/ 128260 w 1304925"/>
                  <a:gd name="connsiteY108" fmla="*/ 0 h 130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304925" h="1304925">
                    <a:moveTo>
                      <a:pt x="161309" y="1122362"/>
                    </a:moveTo>
                    <a:cubicBezTo>
                      <a:pt x="166306" y="1132307"/>
                      <a:pt x="174157" y="1140121"/>
                      <a:pt x="184150" y="1144383"/>
                    </a:cubicBezTo>
                    <a:cubicBezTo>
                      <a:pt x="184150" y="1144383"/>
                      <a:pt x="184150" y="1144383"/>
                      <a:pt x="53532" y="1273669"/>
                    </a:cubicBezTo>
                    <a:cubicBezTo>
                      <a:pt x="53532" y="1273669"/>
                      <a:pt x="53532" y="1273669"/>
                      <a:pt x="127763" y="1273669"/>
                    </a:cubicBezTo>
                    <a:cubicBezTo>
                      <a:pt x="136328" y="1273669"/>
                      <a:pt x="143465" y="1280773"/>
                      <a:pt x="143465" y="1289297"/>
                    </a:cubicBezTo>
                    <a:cubicBezTo>
                      <a:pt x="143465" y="1297822"/>
                      <a:pt x="136328" y="1304925"/>
                      <a:pt x="127763" y="1304925"/>
                    </a:cubicBezTo>
                    <a:cubicBezTo>
                      <a:pt x="127763" y="1304925"/>
                      <a:pt x="127763" y="1304925"/>
                      <a:pt x="15702" y="1304925"/>
                    </a:cubicBezTo>
                    <a:cubicBezTo>
                      <a:pt x="14989" y="1304925"/>
                      <a:pt x="13561" y="1304925"/>
                      <a:pt x="12847" y="1304215"/>
                    </a:cubicBezTo>
                    <a:cubicBezTo>
                      <a:pt x="12134" y="1304215"/>
                      <a:pt x="10706" y="1304215"/>
                      <a:pt x="9992" y="1303504"/>
                    </a:cubicBezTo>
                    <a:cubicBezTo>
                      <a:pt x="9279" y="1303504"/>
                      <a:pt x="8565" y="1302794"/>
                      <a:pt x="7851" y="1302794"/>
                    </a:cubicBezTo>
                    <a:cubicBezTo>
                      <a:pt x="7137" y="1302084"/>
                      <a:pt x="6424" y="1301373"/>
                      <a:pt x="5710" y="1301373"/>
                    </a:cubicBezTo>
                    <a:cubicBezTo>
                      <a:pt x="4996" y="1300663"/>
                      <a:pt x="4996" y="1300663"/>
                      <a:pt x="4282" y="1299953"/>
                    </a:cubicBezTo>
                    <a:cubicBezTo>
                      <a:pt x="4282" y="1299953"/>
                      <a:pt x="4282" y="1299953"/>
                      <a:pt x="4282" y="1299242"/>
                    </a:cubicBezTo>
                    <a:cubicBezTo>
                      <a:pt x="3569" y="1299242"/>
                      <a:pt x="2855" y="1298532"/>
                      <a:pt x="2855" y="1297822"/>
                    </a:cubicBezTo>
                    <a:cubicBezTo>
                      <a:pt x="2141" y="1297111"/>
                      <a:pt x="2141" y="1296401"/>
                      <a:pt x="1427" y="1296401"/>
                    </a:cubicBezTo>
                    <a:cubicBezTo>
                      <a:pt x="1427" y="1295690"/>
                      <a:pt x="1427" y="1295690"/>
                      <a:pt x="1427" y="1295690"/>
                    </a:cubicBezTo>
                    <a:cubicBezTo>
                      <a:pt x="714" y="1294270"/>
                      <a:pt x="714" y="1293559"/>
                      <a:pt x="714" y="1292139"/>
                    </a:cubicBezTo>
                    <a:cubicBezTo>
                      <a:pt x="0" y="1291428"/>
                      <a:pt x="0" y="1291428"/>
                      <a:pt x="0" y="1291428"/>
                    </a:cubicBezTo>
                    <a:cubicBezTo>
                      <a:pt x="0" y="1290718"/>
                      <a:pt x="0" y="1290008"/>
                      <a:pt x="0" y="1289297"/>
                    </a:cubicBezTo>
                    <a:cubicBezTo>
                      <a:pt x="0" y="1289297"/>
                      <a:pt x="0" y="1289297"/>
                      <a:pt x="0" y="1177770"/>
                    </a:cubicBezTo>
                    <a:cubicBezTo>
                      <a:pt x="0" y="1169246"/>
                      <a:pt x="7137" y="1162142"/>
                      <a:pt x="15702" y="1162142"/>
                    </a:cubicBezTo>
                    <a:cubicBezTo>
                      <a:pt x="24268" y="1162142"/>
                      <a:pt x="31405" y="1169246"/>
                      <a:pt x="31405" y="1177770"/>
                    </a:cubicBezTo>
                    <a:cubicBezTo>
                      <a:pt x="31405" y="1177770"/>
                      <a:pt x="31405" y="1177770"/>
                      <a:pt x="31405" y="1251648"/>
                    </a:cubicBezTo>
                    <a:cubicBezTo>
                      <a:pt x="31405" y="1251648"/>
                      <a:pt x="31405" y="1251648"/>
                      <a:pt x="161309" y="1122362"/>
                    </a:cubicBezTo>
                    <a:close/>
                    <a:moveTo>
                      <a:pt x="1142988" y="1120775"/>
                    </a:moveTo>
                    <a:cubicBezTo>
                      <a:pt x="1142988" y="1120775"/>
                      <a:pt x="1142988" y="1120775"/>
                      <a:pt x="1273398" y="1250679"/>
                    </a:cubicBezTo>
                    <a:cubicBezTo>
                      <a:pt x="1273398" y="1250679"/>
                      <a:pt x="1273398" y="1250679"/>
                      <a:pt x="1273398" y="1176448"/>
                    </a:cubicBezTo>
                    <a:cubicBezTo>
                      <a:pt x="1273398" y="1167883"/>
                      <a:pt x="1280563" y="1160746"/>
                      <a:pt x="1289161" y="1160746"/>
                    </a:cubicBezTo>
                    <a:cubicBezTo>
                      <a:pt x="1297760" y="1160746"/>
                      <a:pt x="1304925" y="1167883"/>
                      <a:pt x="1304925" y="1176448"/>
                    </a:cubicBezTo>
                    <a:cubicBezTo>
                      <a:pt x="1304925" y="1176448"/>
                      <a:pt x="1304925" y="1176448"/>
                      <a:pt x="1304925" y="1288509"/>
                    </a:cubicBezTo>
                    <a:cubicBezTo>
                      <a:pt x="1304925" y="1289222"/>
                      <a:pt x="1304925" y="1289936"/>
                      <a:pt x="1304925" y="1289936"/>
                    </a:cubicBezTo>
                    <a:cubicBezTo>
                      <a:pt x="1304925" y="1289936"/>
                      <a:pt x="1304925" y="1290650"/>
                      <a:pt x="1304925" y="1290650"/>
                    </a:cubicBezTo>
                    <a:cubicBezTo>
                      <a:pt x="1304925" y="1291364"/>
                      <a:pt x="1304209" y="1292077"/>
                      <a:pt x="1304209" y="1292077"/>
                    </a:cubicBezTo>
                    <a:cubicBezTo>
                      <a:pt x="1304209" y="1292791"/>
                      <a:pt x="1304209" y="1292791"/>
                      <a:pt x="1304209" y="1292791"/>
                    </a:cubicBezTo>
                    <a:cubicBezTo>
                      <a:pt x="1304209" y="1293505"/>
                      <a:pt x="1303492" y="1294219"/>
                      <a:pt x="1303492" y="1294932"/>
                    </a:cubicBezTo>
                    <a:cubicBezTo>
                      <a:pt x="1303492" y="1295646"/>
                      <a:pt x="1302776" y="1296360"/>
                      <a:pt x="1302776" y="1297074"/>
                    </a:cubicBezTo>
                    <a:cubicBezTo>
                      <a:pt x="1302776" y="1297074"/>
                      <a:pt x="1302776" y="1297074"/>
                      <a:pt x="1302059" y="1297074"/>
                    </a:cubicBezTo>
                    <a:cubicBezTo>
                      <a:pt x="1302059" y="1297788"/>
                      <a:pt x="1301343" y="1298501"/>
                      <a:pt x="1301343" y="1298501"/>
                    </a:cubicBezTo>
                    <a:cubicBezTo>
                      <a:pt x="1301343" y="1298501"/>
                      <a:pt x="1301343" y="1299215"/>
                      <a:pt x="1301343" y="1299215"/>
                    </a:cubicBezTo>
                    <a:cubicBezTo>
                      <a:pt x="1300626" y="1299215"/>
                      <a:pt x="1299909" y="1299929"/>
                      <a:pt x="1299909" y="1300643"/>
                    </a:cubicBezTo>
                    <a:cubicBezTo>
                      <a:pt x="1299909" y="1300643"/>
                      <a:pt x="1299193" y="1300643"/>
                      <a:pt x="1299193" y="1300643"/>
                    </a:cubicBezTo>
                    <a:cubicBezTo>
                      <a:pt x="1299193" y="1301356"/>
                      <a:pt x="1298476" y="1301356"/>
                      <a:pt x="1297760" y="1302070"/>
                    </a:cubicBezTo>
                    <a:cubicBezTo>
                      <a:pt x="1297043" y="1302070"/>
                      <a:pt x="1296327" y="1302784"/>
                      <a:pt x="1295610" y="1302784"/>
                    </a:cubicBezTo>
                    <a:cubicBezTo>
                      <a:pt x="1294177" y="1303498"/>
                      <a:pt x="1292744" y="1304211"/>
                      <a:pt x="1291311" y="1304211"/>
                    </a:cubicBezTo>
                    <a:cubicBezTo>
                      <a:pt x="1290595" y="1304211"/>
                      <a:pt x="1289878" y="1304211"/>
                      <a:pt x="1289161" y="1304211"/>
                    </a:cubicBezTo>
                    <a:cubicBezTo>
                      <a:pt x="1289161" y="1304211"/>
                      <a:pt x="1289161" y="1304211"/>
                      <a:pt x="1176665" y="1304925"/>
                    </a:cubicBezTo>
                    <a:cubicBezTo>
                      <a:pt x="1168067" y="1304925"/>
                      <a:pt x="1160901" y="1297788"/>
                      <a:pt x="1160901" y="1289222"/>
                    </a:cubicBezTo>
                    <a:cubicBezTo>
                      <a:pt x="1160901" y="1280657"/>
                      <a:pt x="1168067" y="1273520"/>
                      <a:pt x="1176665" y="1273520"/>
                    </a:cubicBezTo>
                    <a:cubicBezTo>
                      <a:pt x="1176665" y="1273520"/>
                      <a:pt x="1176665" y="1273520"/>
                      <a:pt x="1251185" y="1273520"/>
                    </a:cubicBezTo>
                    <a:cubicBezTo>
                      <a:pt x="1251185" y="1273520"/>
                      <a:pt x="1251185" y="1273520"/>
                      <a:pt x="1120775" y="1142902"/>
                    </a:cubicBezTo>
                    <a:cubicBezTo>
                      <a:pt x="1130807" y="1138619"/>
                      <a:pt x="1138689" y="1130768"/>
                      <a:pt x="1142988" y="1120775"/>
                    </a:cubicBezTo>
                    <a:close/>
                    <a:moveTo>
                      <a:pt x="250825" y="250825"/>
                    </a:moveTo>
                    <a:lnTo>
                      <a:pt x="1054100" y="250825"/>
                    </a:lnTo>
                    <a:lnTo>
                      <a:pt x="1054100" y="1054100"/>
                    </a:lnTo>
                    <a:lnTo>
                      <a:pt x="250825" y="1054100"/>
                    </a:lnTo>
                    <a:close/>
                    <a:moveTo>
                      <a:pt x="1176449" y="0"/>
                    </a:moveTo>
                    <a:cubicBezTo>
                      <a:pt x="1176449" y="0"/>
                      <a:pt x="1176449" y="0"/>
                      <a:pt x="1288509" y="0"/>
                    </a:cubicBezTo>
                    <a:cubicBezTo>
                      <a:pt x="1289223" y="0"/>
                      <a:pt x="1289936" y="0"/>
                      <a:pt x="1289936" y="0"/>
                    </a:cubicBezTo>
                    <a:cubicBezTo>
                      <a:pt x="1289936" y="0"/>
                      <a:pt x="1290650" y="0"/>
                      <a:pt x="1290650" y="0"/>
                    </a:cubicBezTo>
                    <a:cubicBezTo>
                      <a:pt x="1291364" y="0"/>
                      <a:pt x="1292078" y="0"/>
                      <a:pt x="1292791" y="710"/>
                    </a:cubicBezTo>
                    <a:cubicBezTo>
                      <a:pt x="1293505" y="710"/>
                      <a:pt x="1294219" y="710"/>
                      <a:pt x="1294933" y="1421"/>
                    </a:cubicBezTo>
                    <a:cubicBezTo>
                      <a:pt x="1295646" y="1421"/>
                      <a:pt x="1296360" y="2131"/>
                      <a:pt x="1297074" y="2131"/>
                    </a:cubicBezTo>
                    <a:cubicBezTo>
                      <a:pt x="1297788" y="2842"/>
                      <a:pt x="1298501" y="3552"/>
                      <a:pt x="1298501" y="3552"/>
                    </a:cubicBezTo>
                    <a:cubicBezTo>
                      <a:pt x="1298501" y="3552"/>
                      <a:pt x="1298501" y="3552"/>
                      <a:pt x="1299215" y="3552"/>
                    </a:cubicBezTo>
                    <a:cubicBezTo>
                      <a:pt x="1299215" y="4262"/>
                      <a:pt x="1299929" y="4262"/>
                      <a:pt x="1300643" y="4973"/>
                    </a:cubicBezTo>
                    <a:cubicBezTo>
                      <a:pt x="1300643" y="4973"/>
                      <a:pt x="1300643" y="4973"/>
                      <a:pt x="1300643" y="5683"/>
                    </a:cubicBezTo>
                    <a:cubicBezTo>
                      <a:pt x="1301356" y="5683"/>
                      <a:pt x="1301356" y="6393"/>
                      <a:pt x="1302070" y="7104"/>
                    </a:cubicBezTo>
                    <a:cubicBezTo>
                      <a:pt x="1302070" y="7814"/>
                      <a:pt x="1302784" y="8524"/>
                      <a:pt x="1302784" y="8524"/>
                    </a:cubicBezTo>
                    <a:cubicBezTo>
                      <a:pt x="1302784" y="9235"/>
                      <a:pt x="1302784" y="9235"/>
                      <a:pt x="1302784" y="9235"/>
                    </a:cubicBezTo>
                    <a:cubicBezTo>
                      <a:pt x="1303498" y="10656"/>
                      <a:pt x="1304211" y="11366"/>
                      <a:pt x="1304211" y="12787"/>
                    </a:cubicBezTo>
                    <a:cubicBezTo>
                      <a:pt x="1304211" y="13497"/>
                      <a:pt x="1304211" y="13497"/>
                      <a:pt x="1304211" y="13497"/>
                    </a:cubicBezTo>
                    <a:cubicBezTo>
                      <a:pt x="1304211" y="14207"/>
                      <a:pt x="1304211" y="14918"/>
                      <a:pt x="1304211" y="15628"/>
                    </a:cubicBezTo>
                    <a:cubicBezTo>
                      <a:pt x="1304211" y="15628"/>
                      <a:pt x="1304211" y="15628"/>
                      <a:pt x="1304925" y="127155"/>
                    </a:cubicBezTo>
                    <a:cubicBezTo>
                      <a:pt x="1304925" y="135679"/>
                      <a:pt x="1297788" y="142783"/>
                      <a:pt x="1289223" y="142783"/>
                    </a:cubicBezTo>
                    <a:cubicBezTo>
                      <a:pt x="1280657" y="142783"/>
                      <a:pt x="1273520" y="135679"/>
                      <a:pt x="1273520" y="127155"/>
                    </a:cubicBezTo>
                    <a:cubicBezTo>
                      <a:pt x="1273520" y="127155"/>
                      <a:pt x="1273520" y="127155"/>
                      <a:pt x="1273520" y="53277"/>
                    </a:cubicBezTo>
                    <a:cubicBezTo>
                      <a:pt x="1273520" y="53277"/>
                      <a:pt x="1273520" y="53277"/>
                      <a:pt x="1142902" y="182563"/>
                    </a:cubicBezTo>
                    <a:cubicBezTo>
                      <a:pt x="1138619" y="172618"/>
                      <a:pt x="1130768" y="164804"/>
                      <a:pt x="1120775" y="160542"/>
                    </a:cubicBezTo>
                    <a:cubicBezTo>
                      <a:pt x="1120775" y="160542"/>
                      <a:pt x="1120775" y="160542"/>
                      <a:pt x="1250680" y="31256"/>
                    </a:cubicBezTo>
                    <a:cubicBezTo>
                      <a:pt x="1250680" y="31256"/>
                      <a:pt x="1250680" y="31256"/>
                      <a:pt x="1176449" y="31256"/>
                    </a:cubicBezTo>
                    <a:cubicBezTo>
                      <a:pt x="1167883" y="31256"/>
                      <a:pt x="1160746" y="24152"/>
                      <a:pt x="1160746" y="15628"/>
                    </a:cubicBezTo>
                    <a:cubicBezTo>
                      <a:pt x="1160746" y="7104"/>
                      <a:pt x="1167883" y="0"/>
                      <a:pt x="1176449" y="0"/>
                    </a:cubicBezTo>
                    <a:close/>
                    <a:moveTo>
                      <a:pt x="128260" y="0"/>
                    </a:moveTo>
                    <a:cubicBezTo>
                      <a:pt x="136858" y="0"/>
                      <a:pt x="144024" y="7138"/>
                      <a:pt x="144024" y="15703"/>
                    </a:cubicBezTo>
                    <a:cubicBezTo>
                      <a:pt x="144024" y="24268"/>
                      <a:pt x="136858" y="31406"/>
                      <a:pt x="128260" y="31406"/>
                    </a:cubicBezTo>
                    <a:cubicBezTo>
                      <a:pt x="128260" y="31406"/>
                      <a:pt x="128260" y="31406"/>
                      <a:pt x="53740" y="31406"/>
                    </a:cubicBezTo>
                    <a:cubicBezTo>
                      <a:pt x="53740" y="31406"/>
                      <a:pt x="53740" y="31406"/>
                      <a:pt x="184150" y="162024"/>
                    </a:cubicBezTo>
                    <a:cubicBezTo>
                      <a:pt x="174118" y="166306"/>
                      <a:pt x="166236" y="174157"/>
                      <a:pt x="161937" y="184150"/>
                    </a:cubicBezTo>
                    <a:cubicBezTo>
                      <a:pt x="161937" y="184150"/>
                      <a:pt x="161937" y="184150"/>
                      <a:pt x="31527" y="54246"/>
                    </a:cubicBezTo>
                    <a:cubicBezTo>
                      <a:pt x="31527" y="54246"/>
                      <a:pt x="31527" y="54246"/>
                      <a:pt x="31527" y="128477"/>
                    </a:cubicBezTo>
                    <a:cubicBezTo>
                      <a:pt x="31527" y="137042"/>
                      <a:pt x="24362" y="144180"/>
                      <a:pt x="15764" y="144180"/>
                    </a:cubicBezTo>
                    <a:cubicBezTo>
                      <a:pt x="7165" y="144180"/>
                      <a:pt x="0" y="137042"/>
                      <a:pt x="0" y="128477"/>
                    </a:cubicBezTo>
                    <a:cubicBezTo>
                      <a:pt x="0" y="128477"/>
                      <a:pt x="0" y="128477"/>
                      <a:pt x="0" y="16417"/>
                    </a:cubicBezTo>
                    <a:cubicBezTo>
                      <a:pt x="0" y="15703"/>
                      <a:pt x="0" y="14989"/>
                      <a:pt x="0" y="14989"/>
                    </a:cubicBezTo>
                    <a:cubicBezTo>
                      <a:pt x="0" y="14989"/>
                      <a:pt x="0" y="14275"/>
                      <a:pt x="0" y="14275"/>
                    </a:cubicBezTo>
                    <a:cubicBezTo>
                      <a:pt x="0" y="13562"/>
                      <a:pt x="0" y="12848"/>
                      <a:pt x="716" y="12848"/>
                    </a:cubicBezTo>
                    <a:cubicBezTo>
                      <a:pt x="716" y="12134"/>
                      <a:pt x="716" y="12134"/>
                      <a:pt x="716" y="12134"/>
                    </a:cubicBezTo>
                    <a:cubicBezTo>
                      <a:pt x="716" y="11420"/>
                      <a:pt x="716" y="10707"/>
                      <a:pt x="1433" y="9993"/>
                    </a:cubicBezTo>
                    <a:cubicBezTo>
                      <a:pt x="1433" y="9279"/>
                      <a:pt x="1433" y="8565"/>
                      <a:pt x="2149" y="7851"/>
                    </a:cubicBezTo>
                    <a:cubicBezTo>
                      <a:pt x="2866" y="7138"/>
                      <a:pt x="2866" y="6424"/>
                      <a:pt x="3582" y="6424"/>
                    </a:cubicBezTo>
                    <a:cubicBezTo>
                      <a:pt x="3582" y="6424"/>
                      <a:pt x="3582" y="5710"/>
                      <a:pt x="3582" y="5710"/>
                    </a:cubicBezTo>
                    <a:cubicBezTo>
                      <a:pt x="4299" y="5710"/>
                      <a:pt x="4299" y="4996"/>
                      <a:pt x="5016" y="4283"/>
                    </a:cubicBezTo>
                    <a:cubicBezTo>
                      <a:pt x="5732" y="3569"/>
                      <a:pt x="6449" y="3569"/>
                      <a:pt x="7165" y="2855"/>
                    </a:cubicBezTo>
                    <a:cubicBezTo>
                      <a:pt x="7882" y="2855"/>
                      <a:pt x="7882" y="2141"/>
                      <a:pt x="8598" y="2141"/>
                    </a:cubicBezTo>
                    <a:cubicBezTo>
                      <a:pt x="8598" y="2141"/>
                      <a:pt x="9315" y="2141"/>
                      <a:pt x="9315" y="2141"/>
                    </a:cubicBezTo>
                    <a:cubicBezTo>
                      <a:pt x="10031" y="1428"/>
                      <a:pt x="11464" y="714"/>
                      <a:pt x="12897" y="714"/>
                    </a:cubicBezTo>
                    <a:cubicBezTo>
                      <a:pt x="13614" y="714"/>
                      <a:pt x="13614" y="714"/>
                      <a:pt x="13614" y="714"/>
                    </a:cubicBezTo>
                    <a:cubicBezTo>
                      <a:pt x="14330" y="714"/>
                      <a:pt x="15047" y="714"/>
                      <a:pt x="15764" y="714"/>
                    </a:cubicBezTo>
                    <a:cubicBezTo>
                      <a:pt x="15764" y="714"/>
                      <a:pt x="15764" y="714"/>
                      <a:pt x="128260"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134" name="bcgIcons_Group Collaboration ">
            <a:extLst>
              <a:ext uri="{FF2B5EF4-FFF2-40B4-BE49-F238E27FC236}">
                <a16:creationId xmlns:a16="http://schemas.microsoft.com/office/drawing/2014/main" id="{F2956604-937C-3598-59D3-256BF3067068}"/>
              </a:ext>
            </a:extLst>
          </p:cNvPr>
          <p:cNvGrpSpPr>
            <a:grpSpLocks noChangeAspect="1"/>
          </p:cNvGrpSpPr>
          <p:nvPr/>
        </p:nvGrpSpPr>
        <p:grpSpPr>
          <a:xfrm>
            <a:off x="3389188" y="3436251"/>
            <a:ext cx="387316" cy="387316"/>
            <a:chOff x="5273803" y="2606803"/>
            <a:chExt cx="1645920" cy="1645920"/>
          </a:xfrm>
        </p:grpSpPr>
        <p:sp>
          <p:nvSpPr>
            <p:cNvPr id="135" name="AutoShape 23">
              <a:extLst>
                <a:ext uri="{FF2B5EF4-FFF2-40B4-BE49-F238E27FC236}">
                  <a16:creationId xmlns:a16="http://schemas.microsoft.com/office/drawing/2014/main" id="{1CDE4661-E2CE-839A-AD5D-27969CC00420}"/>
                </a:ext>
              </a:extLst>
            </p:cNvPr>
            <p:cNvSpPr>
              <a:spLocks noChangeAspect="1" noChangeArrowheads="1" noTextEdit="1"/>
            </p:cNvSpPr>
            <p:nvPr/>
          </p:nvSpPr>
          <p:spPr bwMode="auto">
            <a:xfrm>
              <a:off x="5273803" y="2606803"/>
              <a:ext cx="16459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36" name="Group 135">
              <a:extLst>
                <a:ext uri="{FF2B5EF4-FFF2-40B4-BE49-F238E27FC236}">
                  <a16:creationId xmlns:a16="http://schemas.microsoft.com/office/drawing/2014/main" id="{681DE1B5-6D30-5927-1F2C-F9F68776CE10}"/>
                </a:ext>
              </a:extLst>
            </p:cNvPr>
            <p:cNvGrpSpPr/>
            <p:nvPr/>
          </p:nvGrpSpPr>
          <p:grpSpPr>
            <a:xfrm>
              <a:off x="5484691" y="2758822"/>
              <a:ext cx="1224143" cy="1341882"/>
              <a:chOff x="5355525" y="2801969"/>
              <a:chExt cx="1522662" cy="1670659"/>
            </a:xfrm>
          </p:grpSpPr>
          <p:sp>
            <p:nvSpPr>
              <p:cNvPr id="138" name="Freeform 25">
                <a:extLst>
                  <a:ext uri="{FF2B5EF4-FFF2-40B4-BE49-F238E27FC236}">
                    <a16:creationId xmlns:a16="http://schemas.microsoft.com/office/drawing/2014/main" id="{C420ADA6-499E-607F-CD9B-5516875A8C26}"/>
                  </a:ext>
                </a:extLst>
              </p:cNvPr>
              <p:cNvSpPr>
                <a:spLocks noEditPoints="1"/>
              </p:cNvSpPr>
              <p:nvPr/>
            </p:nvSpPr>
            <p:spPr bwMode="auto">
              <a:xfrm>
                <a:off x="5355525" y="3100809"/>
                <a:ext cx="1522662" cy="1371819"/>
              </a:xfrm>
              <a:custGeom>
                <a:avLst/>
                <a:gdLst>
                  <a:gd name="T0" fmla="*/ 773 w 1714"/>
                  <a:gd name="T1" fmla="*/ 454 h 1542"/>
                  <a:gd name="T2" fmla="*/ 493 w 1714"/>
                  <a:gd name="T3" fmla="*/ 368 h 1542"/>
                  <a:gd name="T4" fmla="*/ 258 w 1714"/>
                  <a:gd name="T5" fmla="*/ 0 h 1542"/>
                  <a:gd name="T6" fmla="*/ 258 w 1714"/>
                  <a:gd name="T7" fmla="*/ 517 h 1542"/>
                  <a:gd name="T8" fmla="*/ 717 w 1714"/>
                  <a:gd name="T9" fmla="*/ 548 h 1542"/>
                  <a:gd name="T10" fmla="*/ 747 w 1714"/>
                  <a:gd name="T11" fmla="*/ 540 h 1542"/>
                  <a:gd name="T12" fmla="*/ 794 w 1714"/>
                  <a:gd name="T13" fmla="*/ 492 h 1542"/>
                  <a:gd name="T14" fmla="*/ 402 w 1714"/>
                  <a:gd name="T15" fmla="*/ 273 h 1542"/>
                  <a:gd name="T16" fmla="*/ 373 w 1714"/>
                  <a:gd name="T17" fmla="*/ 331 h 1542"/>
                  <a:gd name="T18" fmla="*/ 363 w 1714"/>
                  <a:gd name="T19" fmla="*/ 367 h 1542"/>
                  <a:gd name="T20" fmla="*/ 301 w 1714"/>
                  <a:gd name="T21" fmla="*/ 423 h 1542"/>
                  <a:gd name="T22" fmla="*/ 294 w 1714"/>
                  <a:gd name="T23" fmla="*/ 430 h 1542"/>
                  <a:gd name="T24" fmla="*/ 169 w 1714"/>
                  <a:gd name="T25" fmla="*/ 402 h 1542"/>
                  <a:gd name="T26" fmla="*/ 125 w 1714"/>
                  <a:gd name="T27" fmla="*/ 167 h 1542"/>
                  <a:gd name="T28" fmla="*/ 385 w 1714"/>
                  <a:gd name="T29" fmla="*/ 107 h 1542"/>
                  <a:gd name="T30" fmla="*/ 364 w 1714"/>
                  <a:gd name="T31" fmla="*/ 151 h 1542"/>
                  <a:gd name="T32" fmla="*/ 364 w 1714"/>
                  <a:gd name="T33" fmla="*/ 186 h 1542"/>
                  <a:gd name="T34" fmla="*/ 372 w 1714"/>
                  <a:gd name="T35" fmla="*/ 218 h 1542"/>
                  <a:gd name="T36" fmla="*/ 387 w 1714"/>
                  <a:gd name="T37" fmla="*/ 246 h 1542"/>
                  <a:gd name="T38" fmla="*/ 879 w 1714"/>
                  <a:gd name="T39" fmla="*/ 1026 h 1542"/>
                  <a:gd name="T40" fmla="*/ 857 w 1714"/>
                  <a:gd name="T41" fmla="*/ 730 h 1542"/>
                  <a:gd name="T42" fmla="*/ 765 w 1714"/>
                  <a:gd name="T43" fmla="*/ 722 h 1542"/>
                  <a:gd name="T44" fmla="*/ 835 w 1714"/>
                  <a:gd name="T45" fmla="*/ 773 h 1542"/>
                  <a:gd name="T46" fmla="*/ 598 w 1714"/>
                  <a:gd name="T47" fmla="*/ 1284 h 1542"/>
                  <a:gd name="T48" fmla="*/ 1116 w 1714"/>
                  <a:gd name="T49" fmla="*/ 1284 h 1542"/>
                  <a:gd name="T50" fmla="*/ 946 w 1714"/>
                  <a:gd name="T51" fmla="*/ 1352 h 1542"/>
                  <a:gd name="T52" fmla="*/ 941 w 1714"/>
                  <a:gd name="T53" fmla="*/ 1434 h 1542"/>
                  <a:gd name="T54" fmla="*/ 822 w 1714"/>
                  <a:gd name="T55" fmla="*/ 1455 h 1542"/>
                  <a:gd name="T56" fmla="*/ 814 w 1714"/>
                  <a:gd name="T57" fmla="*/ 1396 h 1542"/>
                  <a:gd name="T58" fmla="*/ 743 w 1714"/>
                  <a:gd name="T59" fmla="*/ 1358 h 1542"/>
                  <a:gd name="T60" fmla="*/ 745 w 1714"/>
                  <a:gd name="T61" fmla="*/ 1315 h 1542"/>
                  <a:gd name="T62" fmla="*/ 728 w 1714"/>
                  <a:gd name="T63" fmla="*/ 1271 h 1542"/>
                  <a:gd name="T64" fmla="*/ 743 w 1714"/>
                  <a:gd name="T65" fmla="*/ 1243 h 1542"/>
                  <a:gd name="T66" fmla="*/ 751 w 1714"/>
                  <a:gd name="T67" fmla="*/ 1211 h 1542"/>
                  <a:gd name="T68" fmla="*/ 752 w 1714"/>
                  <a:gd name="T69" fmla="*/ 1176 h 1542"/>
                  <a:gd name="T70" fmla="*/ 730 w 1714"/>
                  <a:gd name="T71" fmla="*/ 1132 h 1542"/>
                  <a:gd name="T72" fmla="*/ 991 w 1714"/>
                  <a:gd name="T73" fmla="*/ 1192 h 1542"/>
                  <a:gd name="T74" fmla="*/ 1456 w 1714"/>
                  <a:gd name="T75" fmla="*/ 0 h 1542"/>
                  <a:gd name="T76" fmla="*/ 1221 w 1714"/>
                  <a:gd name="T77" fmla="*/ 368 h 1542"/>
                  <a:gd name="T78" fmla="*/ 965 w 1714"/>
                  <a:gd name="T79" fmla="*/ 534 h 1542"/>
                  <a:gd name="T80" fmla="*/ 984 w 1714"/>
                  <a:gd name="T81" fmla="*/ 603 h 1542"/>
                  <a:gd name="T82" fmla="*/ 1028 w 1714"/>
                  <a:gd name="T83" fmla="*/ 603 h 1542"/>
                  <a:gd name="T84" fmla="*/ 1243 w 1714"/>
                  <a:gd name="T85" fmla="*/ 406 h 1542"/>
                  <a:gd name="T86" fmla="*/ 1714 w 1714"/>
                  <a:gd name="T87" fmla="*/ 259 h 1542"/>
                  <a:gd name="T88" fmla="*/ 1514 w 1714"/>
                  <a:gd name="T89" fmla="*/ 363 h 1542"/>
                  <a:gd name="T90" fmla="*/ 1509 w 1714"/>
                  <a:gd name="T91" fmla="*/ 407 h 1542"/>
                  <a:gd name="T92" fmla="*/ 1417 w 1714"/>
                  <a:gd name="T93" fmla="*/ 427 h 1542"/>
                  <a:gd name="T94" fmla="*/ 1411 w 1714"/>
                  <a:gd name="T95" fmla="*/ 363 h 1542"/>
                  <a:gd name="T96" fmla="*/ 1346 w 1714"/>
                  <a:gd name="T97" fmla="*/ 356 h 1542"/>
                  <a:gd name="T98" fmla="*/ 1339 w 1714"/>
                  <a:gd name="T99" fmla="*/ 290 h 1542"/>
                  <a:gd name="T100" fmla="*/ 1321 w 1714"/>
                  <a:gd name="T101" fmla="*/ 246 h 1542"/>
                  <a:gd name="T102" fmla="*/ 1337 w 1714"/>
                  <a:gd name="T103" fmla="*/ 191 h 1542"/>
                  <a:gd name="T104" fmla="*/ 1343 w 1714"/>
                  <a:gd name="T105" fmla="*/ 143 h 1542"/>
                  <a:gd name="T106" fmla="*/ 1582 w 1714"/>
                  <a:gd name="T107" fmla="*/ 165 h 1542"/>
                  <a:gd name="T108" fmla="*/ 857 w 1714"/>
                  <a:gd name="T109" fmla="*/ 669 h 1542"/>
                  <a:gd name="T110" fmla="*/ 857 w 1714"/>
                  <a:gd name="T111" fmla="*/ 537 h 1542"/>
                  <a:gd name="T112" fmla="*/ 857 w 1714"/>
                  <a:gd name="T113" fmla="*/ 669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4" h="1542">
                    <a:moveTo>
                      <a:pt x="803" y="462"/>
                    </a:moveTo>
                    <a:cubicBezTo>
                      <a:pt x="797" y="451"/>
                      <a:pt x="783" y="448"/>
                      <a:pt x="773" y="454"/>
                    </a:cubicBezTo>
                    <a:cubicBezTo>
                      <a:pt x="753" y="465"/>
                      <a:pt x="735" y="481"/>
                      <a:pt x="721" y="499"/>
                    </a:cubicBezTo>
                    <a:cubicBezTo>
                      <a:pt x="493" y="368"/>
                      <a:pt x="493" y="368"/>
                      <a:pt x="493" y="368"/>
                    </a:cubicBezTo>
                    <a:cubicBezTo>
                      <a:pt x="509" y="335"/>
                      <a:pt x="517" y="298"/>
                      <a:pt x="517" y="259"/>
                    </a:cubicBezTo>
                    <a:cubicBezTo>
                      <a:pt x="517" y="116"/>
                      <a:pt x="401" y="0"/>
                      <a:pt x="258" y="0"/>
                    </a:cubicBezTo>
                    <a:cubicBezTo>
                      <a:pt x="116" y="0"/>
                      <a:pt x="0" y="116"/>
                      <a:pt x="0" y="259"/>
                    </a:cubicBezTo>
                    <a:cubicBezTo>
                      <a:pt x="0" y="402"/>
                      <a:pt x="116" y="517"/>
                      <a:pt x="258" y="517"/>
                    </a:cubicBezTo>
                    <a:cubicBezTo>
                      <a:pt x="347" y="517"/>
                      <a:pt x="424" y="473"/>
                      <a:pt x="471" y="406"/>
                    </a:cubicBezTo>
                    <a:cubicBezTo>
                      <a:pt x="717" y="548"/>
                      <a:pt x="717" y="548"/>
                      <a:pt x="717" y="548"/>
                    </a:cubicBezTo>
                    <a:cubicBezTo>
                      <a:pt x="720" y="550"/>
                      <a:pt x="724" y="551"/>
                      <a:pt x="728" y="551"/>
                    </a:cubicBezTo>
                    <a:cubicBezTo>
                      <a:pt x="735" y="551"/>
                      <a:pt x="742" y="547"/>
                      <a:pt x="747" y="540"/>
                    </a:cubicBezTo>
                    <a:cubicBezTo>
                      <a:pt x="747" y="539"/>
                      <a:pt x="747" y="539"/>
                      <a:pt x="747" y="539"/>
                    </a:cubicBezTo>
                    <a:cubicBezTo>
                      <a:pt x="758" y="519"/>
                      <a:pt x="775" y="503"/>
                      <a:pt x="794" y="492"/>
                    </a:cubicBezTo>
                    <a:cubicBezTo>
                      <a:pt x="805" y="486"/>
                      <a:pt x="809" y="473"/>
                      <a:pt x="803" y="462"/>
                    </a:cubicBezTo>
                    <a:close/>
                    <a:moveTo>
                      <a:pt x="402" y="273"/>
                    </a:moveTo>
                    <a:cubicBezTo>
                      <a:pt x="400" y="277"/>
                      <a:pt x="394" y="289"/>
                      <a:pt x="371" y="290"/>
                    </a:cubicBezTo>
                    <a:cubicBezTo>
                      <a:pt x="372" y="301"/>
                      <a:pt x="374" y="319"/>
                      <a:pt x="373" y="331"/>
                    </a:cubicBezTo>
                    <a:cubicBezTo>
                      <a:pt x="373" y="333"/>
                      <a:pt x="373" y="333"/>
                      <a:pt x="373" y="333"/>
                    </a:cubicBezTo>
                    <a:cubicBezTo>
                      <a:pt x="371" y="352"/>
                      <a:pt x="371" y="363"/>
                      <a:pt x="363" y="367"/>
                    </a:cubicBezTo>
                    <a:cubicBezTo>
                      <a:pt x="356" y="370"/>
                      <a:pt x="332" y="374"/>
                      <a:pt x="301" y="371"/>
                    </a:cubicBezTo>
                    <a:cubicBezTo>
                      <a:pt x="301" y="423"/>
                      <a:pt x="301" y="423"/>
                      <a:pt x="301" y="423"/>
                    </a:cubicBezTo>
                    <a:cubicBezTo>
                      <a:pt x="301" y="427"/>
                      <a:pt x="298" y="430"/>
                      <a:pt x="294" y="430"/>
                    </a:cubicBezTo>
                    <a:cubicBezTo>
                      <a:pt x="294" y="430"/>
                      <a:pt x="294" y="430"/>
                      <a:pt x="294" y="430"/>
                    </a:cubicBezTo>
                    <a:cubicBezTo>
                      <a:pt x="289" y="430"/>
                      <a:pt x="224" y="430"/>
                      <a:pt x="174" y="409"/>
                    </a:cubicBezTo>
                    <a:cubicBezTo>
                      <a:pt x="171" y="408"/>
                      <a:pt x="169" y="405"/>
                      <a:pt x="169" y="402"/>
                    </a:cubicBezTo>
                    <a:cubicBezTo>
                      <a:pt x="169" y="327"/>
                      <a:pt x="169" y="327"/>
                      <a:pt x="169" y="327"/>
                    </a:cubicBezTo>
                    <a:cubicBezTo>
                      <a:pt x="144" y="300"/>
                      <a:pt x="93" y="234"/>
                      <a:pt x="125" y="167"/>
                    </a:cubicBezTo>
                    <a:cubicBezTo>
                      <a:pt x="142" y="130"/>
                      <a:pt x="178" y="87"/>
                      <a:pt x="251" y="87"/>
                    </a:cubicBezTo>
                    <a:cubicBezTo>
                      <a:pt x="333" y="87"/>
                      <a:pt x="309" y="108"/>
                      <a:pt x="385" y="107"/>
                    </a:cubicBezTo>
                    <a:cubicBezTo>
                      <a:pt x="393" y="107"/>
                      <a:pt x="369" y="134"/>
                      <a:pt x="365" y="150"/>
                    </a:cubicBezTo>
                    <a:cubicBezTo>
                      <a:pt x="364" y="151"/>
                      <a:pt x="364" y="151"/>
                      <a:pt x="364" y="151"/>
                    </a:cubicBezTo>
                    <a:cubicBezTo>
                      <a:pt x="363" y="152"/>
                      <a:pt x="361" y="150"/>
                      <a:pt x="360" y="151"/>
                    </a:cubicBezTo>
                    <a:cubicBezTo>
                      <a:pt x="361" y="161"/>
                      <a:pt x="362" y="179"/>
                      <a:pt x="364" y="186"/>
                    </a:cubicBezTo>
                    <a:cubicBezTo>
                      <a:pt x="366" y="192"/>
                      <a:pt x="368" y="199"/>
                      <a:pt x="369" y="205"/>
                    </a:cubicBezTo>
                    <a:cubicBezTo>
                      <a:pt x="370" y="210"/>
                      <a:pt x="371" y="215"/>
                      <a:pt x="372" y="218"/>
                    </a:cubicBezTo>
                    <a:cubicBezTo>
                      <a:pt x="376" y="229"/>
                      <a:pt x="381" y="239"/>
                      <a:pt x="385" y="243"/>
                    </a:cubicBezTo>
                    <a:cubicBezTo>
                      <a:pt x="386" y="244"/>
                      <a:pt x="386" y="245"/>
                      <a:pt x="387" y="246"/>
                    </a:cubicBezTo>
                    <a:cubicBezTo>
                      <a:pt x="396" y="255"/>
                      <a:pt x="405" y="264"/>
                      <a:pt x="402" y="273"/>
                    </a:cubicBezTo>
                    <a:close/>
                    <a:moveTo>
                      <a:pt x="879" y="1026"/>
                    </a:moveTo>
                    <a:cubicBezTo>
                      <a:pt x="879" y="752"/>
                      <a:pt x="879" y="752"/>
                      <a:pt x="879" y="752"/>
                    </a:cubicBezTo>
                    <a:cubicBezTo>
                      <a:pt x="879" y="740"/>
                      <a:pt x="869" y="730"/>
                      <a:pt x="857" y="730"/>
                    </a:cubicBezTo>
                    <a:cubicBezTo>
                      <a:pt x="835" y="730"/>
                      <a:pt x="813" y="725"/>
                      <a:pt x="794" y="714"/>
                    </a:cubicBezTo>
                    <a:cubicBezTo>
                      <a:pt x="784" y="708"/>
                      <a:pt x="770" y="712"/>
                      <a:pt x="765" y="722"/>
                    </a:cubicBezTo>
                    <a:cubicBezTo>
                      <a:pt x="759" y="733"/>
                      <a:pt x="762" y="746"/>
                      <a:pt x="773" y="752"/>
                    </a:cubicBezTo>
                    <a:cubicBezTo>
                      <a:pt x="792" y="763"/>
                      <a:pt x="813" y="770"/>
                      <a:pt x="835" y="773"/>
                    </a:cubicBezTo>
                    <a:cubicBezTo>
                      <a:pt x="835" y="1026"/>
                      <a:pt x="835" y="1026"/>
                      <a:pt x="835" y="1026"/>
                    </a:cubicBezTo>
                    <a:cubicBezTo>
                      <a:pt x="702" y="1037"/>
                      <a:pt x="598" y="1148"/>
                      <a:pt x="598" y="1284"/>
                    </a:cubicBezTo>
                    <a:cubicBezTo>
                      <a:pt x="598" y="1427"/>
                      <a:pt x="714" y="1542"/>
                      <a:pt x="857" y="1542"/>
                    </a:cubicBezTo>
                    <a:cubicBezTo>
                      <a:pt x="1000" y="1542"/>
                      <a:pt x="1116" y="1427"/>
                      <a:pt x="1116" y="1284"/>
                    </a:cubicBezTo>
                    <a:cubicBezTo>
                      <a:pt x="1116" y="1148"/>
                      <a:pt x="1012" y="1037"/>
                      <a:pt x="879" y="1026"/>
                    </a:cubicBezTo>
                    <a:close/>
                    <a:moveTo>
                      <a:pt x="946" y="1352"/>
                    </a:moveTo>
                    <a:cubicBezTo>
                      <a:pt x="946" y="1427"/>
                      <a:pt x="946" y="1427"/>
                      <a:pt x="946" y="1427"/>
                    </a:cubicBezTo>
                    <a:cubicBezTo>
                      <a:pt x="946" y="1430"/>
                      <a:pt x="944" y="1433"/>
                      <a:pt x="941" y="1434"/>
                    </a:cubicBezTo>
                    <a:cubicBezTo>
                      <a:pt x="891" y="1455"/>
                      <a:pt x="827" y="1455"/>
                      <a:pt x="822" y="1455"/>
                    </a:cubicBezTo>
                    <a:cubicBezTo>
                      <a:pt x="822" y="1455"/>
                      <a:pt x="822" y="1455"/>
                      <a:pt x="822" y="1455"/>
                    </a:cubicBezTo>
                    <a:cubicBezTo>
                      <a:pt x="817" y="1455"/>
                      <a:pt x="814" y="1452"/>
                      <a:pt x="814" y="1448"/>
                    </a:cubicBezTo>
                    <a:cubicBezTo>
                      <a:pt x="814" y="1396"/>
                      <a:pt x="814" y="1396"/>
                      <a:pt x="814" y="1396"/>
                    </a:cubicBezTo>
                    <a:cubicBezTo>
                      <a:pt x="783" y="1399"/>
                      <a:pt x="760" y="1395"/>
                      <a:pt x="753" y="1392"/>
                    </a:cubicBezTo>
                    <a:cubicBezTo>
                      <a:pt x="745" y="1388"/>
                      <a:pt x="744" y="1377"/>
                      <a:pt x="743" y="1358"/>
                    </a:cubicBezTo>
                    <a:cubicBezTo>
                      <a:pt x="743" y="1356"/>
                      <a:pt x="743" y="1356"/>
                      <a:pt x="743" y="1356"/>
                    </a:cubicBezTo>
                    <a:cubicBezTo>
                      <a:pt x="742" y="1344"/>
                      <a:pt x="743" y="1326"/>
                      <a:pt x="745" y="1315"/>
                    </a:cubicBezTo>
                    <a:cubicBezTo>
                      <a:pt x="721" y="1314"/>
                      <a:pt x="715" y="1302"/>
                      <a:pt x="714" y="1298"/>
                    </a:cubicBezTo>
                    <a:cubicBezTo>
                      <a:pt x="711" y="1289"/>
                      <a:pt x="719" y="1280"/>
                      <a:pt x="728" y="1271"/>
                    </a:cubicBezTo>
                    <a:cubicBezTo>
                      <a:pt x="729" y="1270"/>
                      <a:pt x="730" y="1269"/>
                      <a:pt x="731" y="1268"/>
                    </a:cubicBezTo>
                    <a:cubicBezTo>
                      <a:pt x="735" y="1264"/>
                      <a:pt x="739" y="1254"/>
                      <a:pt x="743" y="1243"/>
                    </a:cubicBezTo>
                    <a:cubicBezTo>
                      <a:pt x="744" y="1240"/>
                      <a:pt x="745" y="1235"/>
                      <a:pt x="746" y="1230"/>
                    </a:cubicBezTo>
                    <a:cubicBezTo>
                      <a:pt x="748" y="1224"/>
                      <a:pt x="749" y="1217"/>
                      <a:pt x="751" y="1211"/>
                    </a:cubicBezTo>
                    <a:cubicBezTo>
                      <a:pt x="753" y="1204"/>
                      <a:pt x="755" y="1186"/>
                      <a:pt x="756" y="1176"/>
                    </a:cubicBezTo>
                    <a:cubicBezTo>
                      <a:pt x="754" y="1175"/>
                      <a:pt x="752" y="1177"/>
                      <a:pt x="752" y="1176"/>
                    </a:cubicBezTo>
                    <a:cubicBezTo>
                      <a:pt x="751" y="1176"/>
                      <a:pt x="751" y="1176"/>
                      <a:pt x="751" y="1175"/>
                    </a:cubicBezTo>
                    <a:cubicBezTo>
                      <a:pt x="747" y="1159"/>
                      <a:pt x="722" y="1132"/>
                      <a:pt x="730" y="1132"/>
                    </a:cubicBezTo>
                    <a:cubicBezTo>
                      <a:pt x="807" y="1133"/>
                      <a:pt x="783" y="1112"/>
                      <a:pt x="865" y="1112"/>
                    </a:cubicBezTo>
                    <a:cubicBezTo>
                      <a:pt x="937" y="1112"/>
                      <a:pt x="973" y="1155"/>
                      <a:pt x="991" y="1192"/>
                    </a:cubicBezTo>
                    <a:cubicBezTo>
                      <a:pt x="1022" y="1259"/>
                      <a:pt x="971" y="1325"/>
                      <a:pt x="946" y="1352"/>
                    </a:cubicBezTo>
                    <a:close/>
                    <a:moveTo>
                      <a:pt x="1456" y="0"/>
                    </a:moveTo>
                    <a:cubicBezTo>
                      <a:pt x="1313" y="0"/>
                      <a:pt x="1197" y="116"/>
                      <a:pt x="1197" y="259"/>
                    </a:cubicBezTo>
                    <a:cubicBezTo>
                      <a:pt x="1197" y="298"/>
                      <a:pt x="1205" y="335"/>
                      <a:pt x="1221" y="368"/>
                    </a:cubicBezTo>
                    <a:cubicBezTo>
                      <a:pt x="975" y="509"/>
                      <a:pt x="975" y="509"/>
                      <a:pt x="975" y="509"/>
                    </a:cubicBezTo>
                    <a:cubicBezTo>
                      <a:pt x="967" y="514"/>
                      <a:pt x="963" y="525"/>
                      <a:pt x="965" y="534"/>
                    </a:cubicBezTo>
                    <a:cubicBezTo>
                      <a:pt x="966" y="536"/>
                      <a:pt x="967" y="538"/>
                      <a:pt x="968" y="540"/>
                    </a:cubicBezTo>
                    <a:cubicBezTo>
                      <a:pt x="979" y="559"/>
                      <a:pt x="984" y="581"/>
                      <a:pt x="984" y="603"/>
                    </a:cubicBezTo>
                    <a:cubicBezTo>
                      <a:pt x="984" y="615"/>
                      <a:pt x="994" y="625"/>
                      <a:pt x="1006" y="625"/>
                    </a:cubicBezTo>
                    <a:cubicBezTo>
                      <a:pt x="1018" y="625"/>
                      <a:pt x="1028" y="615"/>
                      <a:pt x="1028" y="603"/>
                    </a:cubicBezTo>
                    <a:cubicBezTo>
                      <a:pt x="1028" y="580"/>
                      <a:pt x="1024" y="558"/>
                      <a:pt x="1015" y="537"/>
                    </a:cubicBezTo>
                    <a:cubicBezTo>
                      <a:pt x="1243" y="406"/>
                      <a:pt x="1243" y="406"/>
                      <a:pt x="1243" y="406"/>
                    </a:cubicBezTo>
                    <a:cubicBezTo>
                      <a:pt x="1290" y="473"/>
                      <a:pt x="1367" y="517"/>
                      <a:pt x="1456" y="517"/>
                    </a:cubicBezTo>
                    <a:cubicBezTo>
                      <a:pt x="1598" y="517"/>
                      <a:pt x="1714" y="402"/>
                      <a:pt x="1714" y="259"/>
                    </a:cubicBezTo>
                    <a:cubicBezTo>
                      <a:pt x="1714" y="116"/>
                      <a:pt x="1598" y="0"/>
                      <a:pt x="1456" y="0"/>
                    </a:cubicBezTo>
                    <a:close/>
                    <a:moveTo>
                      <a:pt x="1514" y="363"/>
                    </a:moveTo>
                    <a:cubicBezTo>
                      <a:pt x="1512" y="401"/>
                      <a:pt x="1512" y="401"/>
                      <a:pt x="1512" y="401"/>
                    </a:cubicBezTo>
                    <a:cubicBezTo>
                      <a:pt x="1512" y="403"/>
                      <a:pt x="1511" y="405"/>
                      <a:pt x="1509" y="407"/>
                    </a:cubicBezTo>
                    <a:cubicBezTo>
                      <a:pt x="1478" y="425"/>
                      <a:pt x="1441" y="427"/>
                      <a:pt x="1425" y="427"/>
                    </a:cubicBezTo>
                    <a:cubicBezTo>
                      <a:pt x="1421" y="427"/>
                      <a:pt x="1418" y="427"/>
                      <a:pt x="1417" y="427"/>
                    </a:cubicBezTo>
                    <a:cubicBezTo>
                      <a:pt x="1414" y="426"/>
                      <a:pt x="1411" y="423"/>
                      <a:pt x="1411" y="419"/>
                    </a:cubicBezTo>
                    <a:cubicBezTo>
                      <a:pt x="1411" y="363"/>
                      <a:pt x="1411" y="363"/>
                      <a:pt x="1411" y="363"/>
                    </a:cubicBezTo>
                    <a:cubicBezTo>
                      <a:pt x="1403" y="363"/>
                      <a:pt x="1392" y="364"/>
                      <a:pt x="1388" y="364"/>
                    </a:cubicBezTo>
                    <a:cubicBezTo>
                      <a:pt x="1358" y="364"/>
                      <a:pt x="1350" y="360"/>
                      <a:pt x="1346" y="356"/>
                    </a:cubicBezTo>
                    <a:cubicBezTo>
                      <a:pt x="1342" y="352"/>
                      <a:pt x="1338" y="344"/>
                      <a:pt x="1339" y="313"/>
                    </a:cubicBezTo>
                    <a:cubicBezTo>
                      <a:pt x="1339" y="304"/>
                      <a:pt x="1339" y="295"/>
                      <a:pt x="1339" y="290"/>
                    </a:cubicBezTo>
                    <a:cubicBezTo>
                      <a:pt x="1320" y="289"/>
                      <a:pt x="1311" y="280"/>
                      <a:pt x="1308" y="274"/>
                    </a:cubicBezTo>
                    <a:cubicBezTo>
                      <a:pt x="1305" y="266"/>
                      <a:pt x="1314" y="253"/>
                      <a:pt x="1321" y="246"/>
                    </a:cubicBezTo>
                    <a:cubicBezTo>
                      <a:pt x="1327" y="240"/>
                      <a:pt x="1332" y="231"/>
                      <a:pt x="1335" y="224"/>
                    </a:cubicBezTo>
                    <a:cubicBezTo>
                      <a:pt x="1337" y="220"/>
                      <a:pt x="1338" y="202"/>
                      <a:pt x="1337" y="191"/>
                    </a:cubicBezTo>
                    <a:cubicBezTo>
                      <a:pt x="1335" y="170"/>
                      <a:pt x="1345" y="157"/>
                      <a:pt x="1348" y="152"/>
                    </a:cubicBezTo>
                    <a:cubicBezTo>
                      <a:pt x="1347" y="149"/>
                      <a:pt x="1345" y="146"/>
                      <a:pt x="1343" y="143"/>
                    </a:cubicBezTo>
                    <a:cubicBezTo>
                      <a:pt x="1339" y="127"/>
                      <a:pt x="1373" y="90"/>
                      <a:pt x="1453" y="90"/>
                    </a:cubicBezTo>
                    <a:cubicBezTo>
                      <a:pt x="1523" y="90"/>
                      <a:pt x="1565" y="128"/>
                      <a:pt x="1582" y="165"/>
                    </a:cubicBezTo>
                    <a:cubicBezTo>
                      <a:pt x="1641" y="286"/>
                      <a:pt x="1563" y="344"/>
                      <a:pt x="1514" y="363"/>
                    </a:cubicBezTo>
                    <a:close/>
                    <a:moveTo>
                      <a:pt x="857" y="669"/>
                    </a:moveTo>
                    <a:cubicBezTo>
                      <a:pt x="821" y="669"/>
                      <a:pt x="791" y="639"/>
                      <a:pt x="791" y="603"/>
                    </a:cubicBezTo>
                    <a:cubicBezTo>
                      <a:pt x="791" y="567"/>
                      <a:pt x="821" y="537"/>
                      <a:pt x="857" y="537"/>
                    </a:cubicBezTo>
                    <a:cubicBezTo>
                      <a:pt x="893" y="537"/>
                      <a:pt x="923" y="567"/>
                      <a:pt x="923" y="603"/>
                    </a:cubicBezTo>
                    <a:cubicBezTo>
                      <a:pt x="923" y="639"/>
                      <a:pt x="893" y="669"/>
                      <a:pt x="857" y="66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26">
                <a:extLst>
                  <a:ext uri="{FF2B5EF4-FFF2-40B4-BE49-F238E27FC236}">
                    <a16:creationId xmlns:a16="http://schemas.microsoft.com/office/drawing/2014/main" id="{DA26B82A-A4F9-01B9-7D13-234FCAE3FBE7}"/>
                  </a:ext>
                </a:extLst>
              </p:cNvPr>
              <p:cNvSpPr>
                <a:spLocks noEditPoints="1"/>
              </p:cNvSpPr>
              <p:nvPr/>
            </p:nvSpPr>
            <p:spPr bwMode="auto">
              <a:xfrm>
                <a:off x="5355525" y="2801969"/>
                <a:ext cx="1522662" cy="1371819"/>
              </a:xfrm>
              <a:custGeom>
                <a:avLst/>
                <a:gdLst>
                  <a:gd name="T0" fmla="*/ 857 w 1714"/>
                  <a:gd name="T1" fmla="*/ 0 h 1542"/>
                  <a:gd name="T2" fmla="*/ 835 w 1714"/>
                  <a:gd name="T3" fmla="*/ 516 h 1542"/>
                  <a:gd name="T4" fmla="*/ 857 w 1714"/>
                  <a:gd name="T5" fmla="*/ 812 h 1542"/>
                  <a:gd name="T6" fmla="*/ 923 w 1714"/>
                  <a:gd name="T7" fmla="*/ 827 h 1542"/>
                  <a:gd name="T8" fmla="*/ 933 w 1714"/>
                  <a:gd name="T9" fmla="*/ 785 h 1542"/>
                  <a:gd name="T10" fmla="*/ 879 w 1714"/>
                  <a:gd name="T11" fmla="*/ 516 h 1542"/>
                  <a:gd name="T12" fmla="*/ 773 w 1714"/>
                  <a:gd name="T13" fmla="*/ 409 h 1542"/>
                  <a:gd name="T14" fmla="*/ 768 w 1714"/>
                  <a:gd name="T15" fmla="*/ 326 h 1542"/>
                  <a:gd name="T16" fmla="*/ 849 w 1714"/>
                  <a:gd name="T17" fmla="*/ 87 h 1542"/>
                  <a:gd name="T18" fmla="*/ 963 w 1714"/>
                  <a:gd name="T19" fmla="*/ 150 h 1542"/>
                  <a:gd name="T20" fmla="*/ 958 w 1714"/>
                  <a:gd name="T21" fmla="*/ 150 h 1542"/>
                  <a:gd name="T22" fmla="*/ 968 w 1714"/>
                  <a:gd name="T23" fmla="*/ 205 h 1542"/>
                  <a:gd name="T24" fmla="*/ 983 w 1714"/>
                  <a:gd name="T25" fmla="*/ 243 h 1542"/>
                  <a:gd name="T26" fmla="*/ 1000 w 1714"/>
                  <a:gd name="T27" fmla="*/ 273 h 1542"/>
                  <a:gd name="T28" fmla="*/ 971 w 1714"/>
                  <a:gd name="T29" fmla="*/ 331 h 1542"/>
                  <a:gd name="T30" fmla="*/ 961 w 1714"/>
                  <a:gd name="T31" fmla="*/ 367 h 1542"/>
                  <a:gd name="T32" fmla="*/ 900 w 1714"/>
                  <a:gd name="T33" fmla="*/ 423 h 1542"/>
                  <a:gd name="T34" fmla="*/ 892 w 1714"/>
                  <a:gd name="T35" fmla="*/ 430 h 1542"/>
                  <a:gd name="T36" fmla="*/ 1456 w 1714"/>
                  <a:gd name="T37" fmla="*/ 1025 h 1542"/>
                  <a:gd name="T38" fmla="*/ 997 w 1714"/>
                  <a:gd name="T39" fmla="*/ 994 h 1542"/>
                  <a:gd name="T40" fmla="*/ 967 w 1714"/>
                  <a:gd name="T41" fmla="*/ 1003 h 1542"/>
                  <a:gd name="T42" fmla="*/ 918 w 1714"/>
                  <a:gd name="T43" fmla="*/ 1077 h 1542"/>
                  <a:gd name="T44" fmla="*/ 993 w 1714"/>
                  <a:gd name="T45" fmla="*/ 1043 h 1542"/>
                  <a:gd name="T46" fmla="*/ 1197 w 1714"/>
                  <a:gd name="T47" fmla="*/ 1283 h 1542"/>
                  <a:gd name="T48" fmla="*/ 1714 w 1714"/>
                  <a:gd name="T49" fmla="*/ 1283 h 1542"/>
                  <a:gd name="T50" fmla="*/ 1545 w 1714"/>
                  <a:gd name="T51" fmla="*/ 1351 h 1542"/>
                  <a:gd name="T52" fmla="*/ 1540 w 1714"/>
                  <a:gd name="T53" fmla="*/ 1434 h 1542"/>
                  <a:gd name="T54" fmla="*/ 1420 w 1714"/>
                  <a:gd name="T55" fmla="*/ 1455 h 1542"/>
                  <a:gd name="T56" fmla="*/ 1413 w 1714"/>
                  <a:gd name="T57" fmla="*/ 1395 h 1542"/>
                  <a:gd name="T58" fmla="*/ 1341 w 1714"/>
                  <a:gd name="T59" fmla="*/ 1358 h 1542"/>
                  <a:gd name="T60" fmla="*/ 1343 w 1714"/>
                  <a:gd name="T61" fmla="*/ 1315 h 1542"/>
                  <a:gd name="T62" fmla="*/ 1327 w 1714"/>
                  <a:gd name="T63" fmla="*/ 1271 h 1542"/>
                  <a:gd name="T64" fmla="*/ 1342 w 1714"/>
                  <a:gd name="T65" fmla="*/ 1243 h 1542"/>
                  <a:gd name="T66" fmla="*/ 1350 w 1714"/>
                  <a:gd name="T67" fmla="*/ 1211 h 1542"/>
                  <a:gd name="T68" fmla="*/ 1350 w 1714"/>
                  <a:gd name="T69" fmla="*/ 1176 h 1542"/>
                  <a:gd name="T70" fmla="*/ 1329 w 1714"/>
                  <a:gd name="T71" fmla="*/ 1131 h 1542"/>
                  <a:gd name="T72" fmla="*/ 1589 w 1714"/>
                  <a:gd name="T73" fmla="*/ 1192 h 1542"/>
                  <a:gd name="T74" fmla="*/ 748 w 1714"/>
                  <a:gd name="T75" fmla="*/ 1006 h 1542"/>
                  <a:gd name="T76" fmla="*/ 730 w 1714"/>
                  <a:gd name="T77" fmla="*/ 939 h 1542"/>
                  <a:gd name="T78" fmla="*/ 686 w 1714"/>
                  <a:gd name="T79" fmla="*/ 939 h 1542"/>
                  <a:gd name="T80" fmla="*/ 471 w 1714"/>
                  <a:gd name="T81" fmla="*/ 1136 h 1542"/>
                  <a:gd name="T82" fmla="*/ 0 w 1714"/>
                  <a:gd name="T83" fmla="*/ 1283 h 1542"/>
                  <a:gd name="T84" fmla="*/ 517 w 1714"/>
                  <a:gd name="T85" fmla="*/ 1283 h 1542"/>
                  <a:gd name="T86" fmla="*/ 739 w 1714"/>
                  <a:gd name="T87" fmla="*/ 1033 h 1542"/>
                  <a:gd name="T88" fmla="*/ 406 w 1714"/>
                  <a:gd name="T89" fmla="*/ 1299 h 1542"/>
                  <a:gd name="T90" fmla="*/ 375 w 1714"/>
                  <a:gd name="T91" fmla="*/ 1337 h 1542"/>
                  <a:gd name="T92" fmla="*/ 326 w 1714"/>
                  <a:gd name="T93" fmla="*/ 1388 h 1542"/>
                  <a:gd name="T94" fmla="*/ 303 w 1714"/>
                  <a:gd name="T95" fmla="*/ 1444 h 1542"/>
                  <a:gd name="T96" fmla="*/ 289 w 1714"/>
                  <a:gd name="T97" fmla="*/ 1452 h 1542"/>
                  <a:gd name="T98" fmla="*/ 202 w 1714"/>
                  <a:gd name="T99" fmla="*/ 1425 h 1542"/>
                  <a:gd name="T100" fmla="*/ 132 w 1714"/>
                  <a:gd name="T101" fmla="*/ 1189 h 1542"/>
                  <a:gd name="T102" fmla="*/ 371 w 1714"/>
                  <a:gd name="T103" fmla="*/ 1168 h 1542"/>
                  <a:gd name="T104" fmla="*/ 377 w 1714"/>
                  <a:gd name="T105" fmla="*/ 1216 h 1542"/>
                  <a:gd name="T106" fmla="*/ 393 w 1714"/>
                  <a:gd name="T107" fmla="*/ 1271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14" h="1542">
                    <a:moveTo>
                      <a:pt x="1116" y="258"/>
                    </a:moveTo>
                    <a:cubicBezTo>
                      <a:pt x="1116" y="115"/>
                      <a:pt x="1000" y="0"/>
                      <a:pt x="857" y="0"/>
                    </a:cubicBezTo>
                    <a:cubicBezTo>
                      <a:pt x="714" y="0"/>
                      <a:pt x="598" y="115"/>
                      <a:pt x="598" y="258"/>
                    </a:cubicBezTo>
                    <a:cubicBezTo>
                      <a:pt x="598" y="394"/>
                      <a:pt x="702" y="505"/>
                      <a:pt x="835" y="516"/>
                    </a:cubicBezTo>
                    <a:cubicBezTo>
                      <a:pt x="835" y="790"/>
                      <a:pt x="835" y="790"/>
                      <a:pt x="835" y="790"/>
                    </a:cubicBezTo>
                    <a:cubicBezTo>
                      <a:pt x="835" y="802"/>
                      <a:pt x="845" y="812"/>
                      <a:pt x="857" y="812"/>
                    </a:cubicBezTo>
                    <a:cubicBezTo>
                      <a:pt x="877" y="812"/>
                      <a:pt x="896" y="816"/>
                      <a:pt x="913" y="825"/>
                    </a:cubicBezTo>
                    <a:cubicBezTo>
                      <a:pt x="916" y="826"/>
                      <a:pt x="920" y="827"/>
                      <a:pt x="923" y="827"/>
                    </a:cubicBezTo>
                    <a:cubicBezTo>
                      <a:pt x="931" y="827"/>
                      <a:pt x="939" y="823"/>
                      <a:pt x="943" y="815"/>
                    </a:cubicBezTo>
                    <a:cubicBezTo>
                      <a:pt x="948" y="804"/>
                      <a:pt x="944" y="791"/>
                      <a:pt x="933" y="785"/>
                    </a:cubicBezTo>
                    <a:cubicBezTo>
                      <a:pt x="916" y="777"/>
                      <a:pt x="898" y="771"/>
                      <a:pt x="879" y="769"/>
                    </a:cubicBezTo>
                    <a:cubicBezTo>
                      <a:pt x="879" y="516"/>
                      <a:pt x="879" y="516"/>
                      <a:pt x="879" y="516"/>
                    </a:cubicBezTo>
                    <a:cubicBezTo>
                      <a:pt x="1012" y="505"/>
                      <a:pt x="1116" y="394"/>
                      <a:pt x="1116" y="258"/>
                    </a:cubicBezTo>
                    <a:close/>
                    <a:moveTo>
                      <a:pt x="773" y="409"/>
                    </a:moveTo>
                    <a:cubicBezTo>
                      <a:pt x="770" y="408"/>
                      <a:pt x="768" y="405"/>
                      <a:pt x="768" y="402"/>
                    </a:cubicBezTo>
                    <a:cubicBezTo>
                      <a:pt x="768" y="326"/>
                      <a:pt x="768" y="326"/>
                      <a:pt x="768" y="326"/>
                    </a:cubicBezTo>
                    <a:cubicBezTo>
                      <a:pt x="743" y="300"/>
                      <a:pt x="692" y="234"/>
                      <a:pt x="723" y="167"/>
                    </a:cubicBezTo>
                    <a:cubicBezTo>
                      <a:pt x="741" y="130"/>
                      <a:pt x="777" y="87"/>
                      <a:pt x="849" y="87"/>
                    </a:cubicBezTo>
                    <a:cubicBezTo>
                      <a:pt x="931" y="87"/>
                      <a:pt x="907" y="108"/>
                      <a:pt x="984" y="106"/>
                    </a:cubicBezTo>
                    <a:cubicBezTo>
                      <a:pt x="992" y="106"/>
                      <a:pt x="967" y="133"/>
                      <a:pt x="963" y="150"/>
                    </a:cubicBezTo>
                    <a:cubicBezTo>
                      <a:pt x="963" y="151"/>
                      <a:pt x="963" y="151"/>
                      <a:pt x="962" y="151"/>
                    </a:cubicBezTo>
                    <a:cubicBezTo>
                      <a:pt x="962" y="151"/>
                      <a:pt x="960" y="150"/>
                      <a:pt x="958" y="150"/>
                    </a:cubicBezTo>
                    <a:cubicBezTo>
                      <a:pt x="959" y="160"/>
                      <a:pt x="961" y="179"/>
                      <a:pt x="963" y="186"/>
                    </a:cubicBezTo>
                    <a:cubicBezTo>
                      <a:pt x="965" y="191"/>
                      <a:pt x="966" y="198"/>
                      <a:pt x="968" y="205"/>
                    </a:cubicBezTo>
                    <a:cubicBezTo>
                      <a:pt x="969" y="210"/>
                      <a:pt x="970" y="215"/>
                      <a:pt x="971" y="218"/>
                    </a:cubicBezTo>
                    <a:cubicBezTo>
                      <a:pt x="975" y="229"/>
                      <a:pt x="979" y="238"/>
                      <a:pt x="983" y="243"/>
                    </a:cubicBezTo>
                    <a:cubicBezTo>
                      <a:pt x="984" y="244"/>
                      <a:pt x="985" y="245"/>
                      <a:pt x="986" y="246"/>
                    </a:cubicBezTo>
                    <a:cubicBezTo>
                      <a:pt x="995" y="255"/>
                      <a:pt x="1003" y="264"/>
                      <a:pt x="1000" y="273"/>
                    </a:cubicBezTo>
                    <a:cubicBezTo>
                      <a:pt x="999" y="277"/>
                      <a:pt x="993" y="289"/>
                      <a:pt x="969" y="290"/>
                    </a:cubicBezTo>
                    <a:cubicBezTo>
                      <a:pt x="971" y="300"/>
                      <a:pt x="972" y="319"/>
                      <a:pt x="971" y="331"/>
                    </a:cubicBezTo>
                    <a:cubicBezTo>
                      <a:pt x="971" y="333"/>
                      <a:pt x="971" y="333"/>
                      <a:pt x="971" y="333"/>
                    </a:cubicBezTo>
                    <a:cubicBezTo>
                      <a:pt x="970" y="352"/>
                      <a:pt x="969" y="362"/>
                      <a:pt x="961" y="367"/>
                    </a:cubicBezTo>
                    <a:cubicBezTo>
                      <a:pt x="954" y="370"/>
                      <a:pt x="931" y="373"/>
                      <a:pt x="900" y="370"/>
                    </a:cubicBezTo>
                    <a:cubicBezTo>
                      <a:pt x="900" y="423"/>
                      <a:pt x="900" y="423"/>
                      <a:pt x="900" y="423"/>
                    </a:cubicBezTo>
                    <a:cubicBezTo>
                      <a:pt x="900" y="427"/>
                      <a:pt x="897" y="430"/>
                      <a:pt x="892" y="430"/>
                    </a:cubicBezTo>
                    <a:cubicBezTo>
                      <a:pt x="892" y="430"/>
                      <a:pt x="892" y="430"/>
                      <a:pt x="892" y="430"/>
                    </a:cubicBezTo>
                    <a:cubicBezTo>
                      <a:pt x="887" y="430"/>
                      <a:pt x="823" y="430"/>
                      <a:pt x="773" y="409"/>
                    </a:cubicBezTo>
                    <a:close/>
                    <a:moveTo>
                      <a:pt x="1456" y="1025"/>
                    </a:moveTo>
                    <a:cubicBezTo>
                      <a:pt x="1367" y="1025"/>
                      <a:pt x="1290" y="1069"/>
                      <a:pt x="1243" y="1136"/>
                    </a:cubicBezTo>
                    <a:cubicBezTo>
                      <a:pt x="997" y="994"/>
                      <a:pt x="997" y="994"/>
                      <a:pt x="997" y="994"/>
                    </a:cubicBezTo>
                    <a:cubicBezTo>
                      <a:pt x="987" y="988"/>
                      <a:pt x="974" y="992"/>
                      <a:pt x="967" y="1002"/>
                    </a:cubicBezTo>
                    <a:cubicBezTo>
                      <a:pt x="967" y="1003"/>
                      <a:pt x="967" y="1003"/>
                      <a:pt x="967" y="1003"/>
                    </a:cubicBezTo>
                    <a:cubicBezTo>
                      <a:pt x="957" y="1021"/>
                      <a:pt x="942" y="1036"/>
                      <a:pt x="925" y="1047"/>
                    </a:cubicBezTo>
                    <a:cubicBezTo>
                      <a:pt x="914" y="1053"/>
                      <a:pt x="911" y="1067"/>
                      <a:pt x="918" y="1077"/>
                    </a:cubicBezTo>
                    <a:cubicBezTo>
                      <a:pt x="924" y="1088"/>
                      <a:pt x="938" y="1091"/>
                      <a:pt x="948" y="1084"/>
                    </a:cubicBezTo>
                    <a:cubicBezTo>
                      <a:pt x="965" y="1073"/>
                      <a:pt x="981" y="1059"/>
                      <a:pt x="993" y="1043"/>
                    </a:cubicBezTo>
                    <a:cubicBezTo>
                      <a:pt x="1221" y="1174"/>
                      <a:pt x="1221" y="1174"/>
                      <a:pt x="1221" y="1174"/>
                    </a:cubicBezTo>
                    <a:cubicBezTo>
                      <a:pt x="1205" y="1207"/>
                      <a:pt x="1197" y="1244"/>
                      <a:pt x="1197" y="1283"/>
                    </a:cubicBezTo>
                    <a:cubicBezTo>
                      <a:pt x="1197" y="1426"/>
                      <a:pt x="1313" y="1542"/>
                      <a:pt x="1456" y="1542"/>
                    </a:cubicBezTo>
                    <a:cubicBezTo>
                      <a:pt x="1598" y="1542"/>
                      <a:pt x="1714" y="1426"/>
                      <a:pt x="1714" y="1283"/>
                    </a:cubicBezTo>
                    <a:cubicBezTo>
                      <a:pt x="1714" y="1140"/>
                      <a:pt x="1598" y="1025"/>
                      <a:pt x="1456" y="1025"/>
                    </a:cubicBezTo>
                    <a:close/>
                    <a:moveTo>
                      <a:pt x="1545" y="1351"/>
                    </a:moveTo>
                    <a:cubicBezTo>
                      <a:pt x="1545" y="1427"/>
                      <a:pt x="1545" y="1427"/>
                      <a:pt x="1545" y="1427"/>
                    </a:cubicBezTo>
                    <a:cubicBezTo>
                      <a:pt x="1545" y="1430"/>
                      <a:pt x="1543" y="1433"/>
                      <a:pt x="1540" y="1434"/>
                    </a:cubicBezTo>
                    <a:cubicBezTo>
                      <a:pt x="1490" y="1455"/>
                      <a:pt x="1425" y="1455"/>
                      <a:pt x="1420" y="1455"/>
                    </a:cubicBezTo>
                    <a:cubicBezTo>
                      <a:pt x="1420" y="1455"/>
                      <a:pt x="1420" y="1455"/>
                      <a:pt x="1420" y="1455"/>
                    </a:cubicBezTo>
                    <a:cubicBezTo>
                      <a:pt x="1416" y="1455"/>
                      <a:pt x="1413" y="1452"/>
                      <a:pt x="1413" y="1448"/>
                    </a:cubicBezTo>
                    <a:cubicBezTo>
                      <a:pt x="1413" y="1395"/>
                      <a:pt x="1413" y="1395"/>
                      <a:pt x="1413" y="1395"/>
                    </a:cubicBezTo>
                    <a:cubicBezTo>
                      <a:pt x="1382" y="1398"/>
                      <a:pt x="1358" y="1395"/>
                      <a:pt x="1351" y="1392"/>
                    </a:cubicBezTo>
                    <a:cubicBezTo>
                      <a:pt x="1343" y="1387"/>
                      <a:pt x="1343" y="1377"/>
                      <a:pt x="1341" y="1358"/>
                    </a:cubicBezTo>
                    <a:cubicBezTo>
                      <a:pt x="1341" y="1356"/>
                      <a:pt x="1341" y="1356"/>
                      <a:pt x="1341" y="1356"/>
                    </a:cubicBezTo>
                    <a:cubicBezTo>
                      <a:pt x="1340" y="1344"/>
                      <a:pt x="1342" y="1325"/>
                      <a:pt x="1343" y="1315"/>
                    </a:cubicBezTo>
                    <a:cubicBezTo>
                      <a:pt x="1320" y="1314"/>
                      <a:pt x="1314" y="1302"/>
                      <a:pt x="1312" y="1298"/>
                    </a:cubicBezTo>
                    <a:cubicBezTo>
                      <a:pt x="1309" y="1289"/>
                      <a:pt x="1318" y="1280"/>
                      <a:pt x="1327" y="1271"/>
                    </a:cubicBezTo>
                    <a:cubicBezTo>
                      <a:pt x="1328" y="1270"/>
                      <a:pt x="1328" y="1269"/>
                      <a:pt x="1329" y="1268"/>
                    </a:cubicBezTo>
                    <a:cubicBezTo>
                      <a:pt x="1333" y="1263"/>
                      <a:pt x="1338" y="1254"/>
                      <a:pt x="1342" y="1243"/>
                    </a:cubicBezTo>
                    <a:cubicBezTo>
                      <a:pt x="1343" y="1240"/>
                      <a:pt x="1344" y="1235"/>
                      <a:pt x="1345" y="1230"/>
                    </a:cubicBezTo>
                    <a:cubicBezTo>
                      <a:pt x="1346" y="1223"/>
                      <a:pt x="1348" y="1216"/>
                      <a:pt x="1350" y="1211"/>
                    </a:cubicBezTo>
                    <a:cubicBezTo>
                      <a:pt x="1352" y="1204"/>
                      <a:pt x="1353" y="1185"/>
                      <a:pt x="1354" y="1175"/>
                    </a:cubicBezTo>
                    <a:cubicBezTo>
                      <a:pt x="1353" y="1175"/>
                      <a:pt x="1351" y="1176"/>
                      <a:pt x="1350" y="1176"/>
                    </a:cubicBezTo>
                    <a:cubicBezTo>
                      <a:pt x="1350" y="1176"/>
                      <a:pt x="1350" y="1176"/>
                      <a:pt x="1349" y="1175"/>
                    </a:cubicBezTo>
                    <a:cubicBezTo>
                      <a:pt x="1345" y="1158"/>
                      <a:pt x="1321" y="1131"/>
                      <a:pt x="1329" y="1131"/>
                    </a:cubicBezTo>
                    <a:cubicBezTo>
                      <a:pt x="1405" y="1133"/>
                      <a:pt x="1381" y="1112"/>
                      <a:pt x="1463" y="1112"/>
                    </a:cubicBezTo>
                    <a:cubicBezTo>
                      <a:pt x="1536" y="1112"/>
                      <a:pt x="1572" y="1155"/>
                      <a:pt x="1589" y="1192"/>
                    </a:cubicBezTo>
                    <a:cubicBezTo>
                      <a:pt x="1621" y="1259"/>
                      <a:pt x="1570" y="1325"/>
                      <a:pt x="1545" y="1351"/>
                    </a:cubicBezTo>
                    <a:close/>
                    <a:moveTo>
                      <a:pt x="748" y="1006"/>
                    </a:moveTo>
                    <a:cubicBezTo>
                      <a:pt x="748" y="1004"/>
                      <a:pt x="747" y="1003"/>
                      <a:pt x="746" y="1002"/>
                    </a:cubicBezTo>
                    <a:cubicBezTo>
                      <a:pt x="735" y="983"/>
                      <a:pt x="730" y="961"/>
                      <a:pt x="730" y="939"/>
                    </a:cubicBezTo>
                    <a:cubicBezTo>
                      <a:pt x="730" y="927"/>
                      <a:pt x="720" y="917"/>
                      <a:pt x="708" y="917"/>
                    </a:cubicBezTo>
                    <a:cubicBezTo>
                      <a:pt x="696" y="917"/>
                      <a:pt x="686" y="927"/>
                      <a:pt x="686" y="939"/>
                    </a:cubicBezTo>
                    <a:cubicBezTo>
                      <a:pt x="686" y="962"/>
                      <a:pt x="690" y="984"/>
                      <a:pt x="699" y="1005"/>
                    </a:cubicBezTo>
                    <a:cubicBezTo>
                      <a:pt x="471" y="1136"/>
                      <a:pt x="471" y="1136"/>
                      <a:pt x="471" y="1136"/>
                    </a:cubicBezTo>
                    <a:cubicBezTo>
                      <a:pt x="424" y="1069"/>
                      <a:pt x="347" y="1025"/>
                      <a:pt x="258" y="1025"/>
                    </a:cubicBezTo>
                    <a:cubicBezTo>
                      <a:pt x="116" y="1025"/>
                      <a:pt x="0" y="1140"/>
                      <a:pt x="0" y="1283"/>
                    </a:cubicBezTo>
                    <a:cubicBezTo>
                      <a:pt x="0" y="1426"/>
                      <a:pt x="116" y="1542"/>
                      <a:pt x="258" y="1542"/>
                    </a:cubicBezTo>
                    <a:cubicBezTo>
                      <a:pt x="401" y="1542"/>
                      <a:pt x="517" y="1426"/>
                      <a:pt x="517" y="1283"/>
                    </a:cubicBezTo>
                    <a:cubicBezTo>
                      <a:pt x="517" y="1244"/>
                      <a:pt x="509" y="1207"/>
                      <a:pt x="493" y="1174"/>
                    </a:cubicBezTo>
                    <a:cubicBezTo>
                      <a:pt x="739" y="1033"/>
                      <a:pt x="739" y="1033"/>
                      <a:pt x="739" y="1033"/>
                    </a:cubicBezTo>
                    <a:cubicBezTo>
                      <a:pt x="748" y="1027"/>
                      <a:pt x="752" y="1016"/>
                      <a:pt x="748" y="1006"/>
                    </a:cubicBezTo>
                    <a:close/>
                    <a:moveTo>
                      <a:pt x="406" y="1299"/>
                    </a:moveTo>
                    <a:cubicBezTo>
                      <a:pt x="403" y="1305"/>
                      <a:pt x="394" y="1314"/>
                      <a:pt x="375" y="1314"/>
                    </a:cubicBezTo>
                    <a:cubicBezTo>
                      <a:pt x="375" y="1320"/>
                      <a:pt x="375" y="1329"/>
                      <a:pt x="375" y="1337"/>
                    </a:cubicBezTo>
                    <a:cubicBezTo>
                      <a:pt x="376" y="1368"/>
                      <a:pt x="372" y="1377"/>
                      <a:pt x="368" y="1381"/>
                    </a:cubicBezTo>
                    <a:cubicBezTo>
                      <a:pt x="364" y="1384"/>
                      <a:pt x="356" y="1389"/>
                      <a:pt x="326" y="1388"/>
                    </a:cubicBezTo>
                    <a:cubicBezTo>
                      <a:pt x="322" y="1388"/>
                      <a:pt x="311" y="1388"/>
                      <a:pt x="303" y="1387"/>
                    </a:cubicBezTo>
                    <a:cubicBezTo>
                      <a:pt x="303" y="1444"/>
                      <a:pt x="303" y="1444"/>
                      <a:pt x="303" y="1444"/>
                    </a:cubicBezTo>
                    <a:cubicBezTo>
                      <a:pt x="303" y="1448"/>
                      <a:pt x="300" y="1451"/>
                      <a:pt x="297" y="1451"/>
                    </a:cubicBezTo>
                    <a:cubicBezTo>
                      <a:pt x="296" y="1451"/>
                      <a:pt x="293" y="1452"/>
                      <a:pt x="289" y="1452"/>
                    </a:cubicBezTo>
                    <a:cubicBezTo>
                      <a:pt x="273" y="1452"/>
                      <a:pt x="236" y="1449"/>
                      <a:pt x="205" y="1431"/>
                    </a:cubicBezTo>
                    <a:cubicBezTo>
                      <a:pt x="203" y="1430"/>
                      <a:pt x="202" y="1428"/>
                      <a:pt x="202" y="1425"/>
                    </a:cubicBezTo>
                    <a:cubicBezTo>
                      <a:pt x="200" y="1388"/>
                      <a:pt x="200" y="1388"/>
                      <a:pt x="200" y="1388"/>
                    </a:cubicBezTo>
                    <a:cubicBezTo>
                      <a:pt x="151" y="1368"/>
                      <a:pt x="73" y="1311"/>
                      <a:pt x="132" y="1189"/>
                    </a:cubicBezTo>
                    <a:cubicBezTo>
                      <a:pt x="149" y="1153"/>
                      <a:pt x="191" y="1115"/>
                      <a:pt x="261" y="1115"/>
                    </a:cubicBezTo>
                    <a:cubicBezTo>
                      <a:pt x="341" y="1115"/>
                      <a:pt x="375" y="1152"/>
                      <a:pt x="371" y="1168"/>
                    </a:cubicBezTo>
                    <a:cubicBezTo>
                      <a:pt x="369" y="1171"/>
                      <a:pt x="367" y="1174"/>
                      <a:pt x="366" y="1177"/>
                    </a:cubicBezTo>
                    <a:cubicBezTo>
                      <a:pt x="369" y="1182"/>
                      <a:pt x="379" y="1195"/>
                      <a:pt x="377" y="1216"/>
                    </a:cubicBezTo>
                    <a:cubicBezTo>
                      <a:pt x="376" y="1226"/>
                      <a:pt x="377" y="1245"/>
                      <a:pt x="379" y="1248"/>
                    </a:cubicBezTo>
                    <a:cubicBezTo>
                      <a:pt x="382" y="1255"/>
                      <a:pt x="387" y="1265"/>
                      <a:pt x="393" y="1271"/>
                    </a:cubicBezTo>
                    <a:cubicBezTo>
                      <a:pt x="400" y="1278"/>
                      <a:pt x="409" y="1291"/>
                      <a:pt x="406" y="1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37" name="Arrow: Pentagon 36">
            <a:extLst>
              <a:ext uri="{FF2B5EF4-FFF2-40B4-BE49-F238E27FC236}">
                <a16:creationId xmlns:a16="http://schemas.microsoft.com/office/drawing/2014/main" id="{A5F37E6E-59AF-402C-8191-6D425D288F92}"/>
              </a:ext>
            </a:extLst>
          </p:cNvPr>
          <p:cNvSpPr/>
          <p:nvPr/>
        </p:nvSpPr>
        <p:spPr>
          <a:xfrm>
            <a:off x="541658" y="1834158"/>
            <a:ext cx="11133960" cy="278910"/>
          </a:xfrm>
          <a:prstGeom prst="homePlate">
            <a:avLst>
              <a:gd name="adj" fmla="val 51613"/>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solidFill>
                  <a:srgbClr val="FFFFFF"/>
                </a:solidFill>
              </a:rPr>
              <a:t>One-on-One model</a:t>
            </a:r>
          </a:p>
        </p:txBody>
      </p:sp>
      <p:sp>
        <p:nvSpPr>
          <p:cNvPr id="13" name="Arrow: Pentagon 12">
            <a:extLst>
              <a:ext uri="{FF2B5EF4-FFF2-40B4-BE49-F238E27FC236}">
                <a16:creationId xmlns:a16="http://schemas.microsoft.com/office/drawing/2014/main" id="{133FFC60-0116-8FE9-4D1E-01A1F38377A1}"/>
              </a:ext>
            </a:extLst>
          </p:cNvPr>
          <p:cNvSpPr/>
          <p:nvPr/>
        </p:nvSpPr>
        <p:spPr>
          <a:xfrm>
            <a:off x="5506760" y="1495868"/>
            <a:ext cx="6207428" cy="310609"/>
          </a:xfrm>
          <a:prstGeom prst="homePlate">
            <a:avLst>
              <a:gd name="adj" fmla="val 58065"/>
            </a:avLst>
          </a:prstGeom>
          <a:solidFill>
            <a:schemeClr val="tx2"/>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solidFill>
                  <a:srgbClr val="FFFFFF"/>
                </a:solidFill>
              </a:rPr>
              <a:t>Home-Based Child Care model</a:t>
            </a:r>
          </a:p>
        </p:txBody>
      </p:sp>
      <p:cxnSp>
        <p:nvCxnSpPr>
          <p:cNvPr id="21" name="Straight Connector 20">
            <a:extLst>
              <a:ext uri="{FF2B5EF4-FFF2-40B4-BE49-F238E27FC236}">
                <a16:creationId xmlns:a16="http://schemas.microsoft.com/office/drawing/2014/main" id="{0E7D60DC-8D24-D867-E4A0-9CC06845196A}"/>
              </a:ext>
            </a:extLst>
          </p:cNvPr>
          <p:cNvCxnSpPr>
            <a:cxnSpLocks/>
          </p:cNvCxnSpPr>
          <p:nvPr/>
        </p:nvCxnSpPr>
        <p:spPr>
          <a:xfrm>
            <a:off x="552451" y="2617881"/>
            <a:ext cx="7019925" cy="0"/>
          </a:xfrm>
          <a:prstGeom prst="line">
            <a:avLst/>
          </a:prstGeom>
          <a:ln w="9525" cap="rnd">
            <a:solidFill>
              <a:schemeClr val="accent5"/>
            </a:solidFill>
            <a:prstDash val="solid"/>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944F4FF-B78A-4F12-9C98-B0B5D06125A1}"/>
              </a:ext>
            </a:extLst>
          </p:cNvPr>
          <p:cNvSpPr txBox="1"/>
          <p:nvPr/>
        </p:nvSpPr>
        <p:spPr>
          <a:xfrm>
            <a:off x="1039837" y="2582610"/>
            <a:ext cx="6064482" cy="292388"/>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300">
                <a:solidFill>
                  <a:schemeClr val="tx1"/>
                </a:solidFill>
              </a:rPr>
              <a:t>In-person program delivery rooted in parent and provider voice and community</a:t>
            </a:r>
          </a:p>
        </p:txBody>
      </p:sp>
      <p:cxnSp>
        <p:nvCxnSpPr>
          <p:cNvPr id="23" name="Straight Connector 22">
            <a:extLst>
              <a:ext uri="{FF2B5EF4-FFF2-40B4-BE49-F238E27FC236}">
                <a16:creationId xmlns:a16="http://schemas.microsoft.com/office/drawing/2014/main" id="{88C08572-61F9-1545-6466-CC4F23442E28}"/>
              </a:ext>
            </a:extLst>
          </p:cNvPr>
          <p:cNvCxnSpPr>
            <a:cxnSpLocks/>
          </p:cNvCxnSpPr>
          <p:nvPr/>
        </p:nvCxnSpPr>
        <p:spPr>
          <a:xfrm>
            <a:off x="7772401" y="2617881"/>
            <a:ext cx="3705225" cy="0"/>
          </a:xfrm>
          <a:prstGeom prst="line">
            <a:avLst/>
          </a:prstGeom>
          <a:ln w="9525" cap="rnd">
            <a:solidFill>
              <a:schemeClr val="accent5"/>
            </a:solidFill>
            <a:prstDash val="solid"/>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2C90BBA-8C34-9666-0AFC-32D018D37684}"/>
              </a:ext>
            </a:extLst>
          </p:cNvPr>
          <p:cNvSpPr txBox="1"/>
          <p:nvPr/>
        </p:nvSpPr>
        <p:spPr>
          <a:xfrm>
            <a:off x="8097860" y="2473553"/>
            <a:ext cx="3054303" cy="292388"/>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buFont typeface="Trebuchet MS" panose="020B0603020202020204" pitchFamily="34" charset="0"/>
              <a:buChar char="​"/>
            </a:pPr>
            <a:r>
              <a:rPr lang="en-US" sz="1300">
                <a:solidFill>
                  <a:srgbClr val="575757"/>
                </a:solidFill>
                <a:latin typeface="+mj-lt"/>
              </a:rPr>
              <a:t>Addition of virtual &amp; hybrid modalities</a:t>
            </a:r>
          </a:p>
        </p:txBody>
      </p:sp>
      <p:sp>
        <p:nvSpPr>
          <p:cNvPr id="8" name="Rectangle 7">
            <a:extLst>
              <a:ext uri="{FF2B5EF4-FFF2-40B4-BE49-F238E27FC236}">
                <a16:creationId xmlns:a16="http://schemas.microsoft.com/office/drawing/2014/main" id="{1E93C1FF-6D2F-6E58-A0CC-F5F5FF0A7F0D}"/>
              </a:ext>
            </a:extLst>
          </p:cNvPr>
          <p:cNvSpPr/>
          <p:nvPr/>
        </p:nvSpPr>
        <p:spPr>
          <a:xfrm>
            <a:off x="541658" y="2176904"/>
            <a:ext cx="3012859" cy="233353"/>
          </a:xfrm>
          <a:prstGeom prst="rect">
            <a:avLst/>
          </a:prstGeom>
          <a:noFill/>
          <a:ln w="9525" cap="rnd" cmpd="sng" algn="ctr">
            <a:solidFill>
              <a:schemeClr val="bg2">
                <a:lumMod val="75000"/>
              </a:schemeClr>
            </a:solidFill>
            <a:prstDash val="solid"/>
            <a:round/>
            <a:headEnd type="none" w="med" len="med"/>
            <a:tailEnd type="none" w="med" len="med"/>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575757"/>
                </a:solidFill>
              </a:rPr>
              <a:t>"Mother-Child Home Program"</a:t>
            </a:r>
          </a:p>
        </p:txBody>
      </p:sp>
      <p:sp>
        <p:nvSpPr>
          <p:cNvPr id="39" name="Rectangle 38">
            <a:extLst>
              <a:ext uri="{FF2B5EF4-FFF2-40B4-BE49-F238E27FC236}">
                <a16:creationId xmlns:a16="http://schemas.microsoft.com/office/drawing/2014/main" id="{DD817B53-4383-6257-DB04-A31E48B88C9E}"/>
              </a:ext>
            </a:extLst>
          </p:cNvPr>
          <p:cNvSpPr/>
          <p:nvPr/>
        </p:nvSpPr>
        <p:spPr>
          <a:xfrm>
            <a:off x="3554906" y="2176904"/>
            <a:ext cx="4102571" cy="233353"/>
          </a:xfrm>
          <a:prstGeom prst="rect">
            <a:avLst/>
          </a:prstGeom>
          <a:noFill/>
          <a:ln w="9525" cap="rnd" cmpd="sng" algn="ctr">
            <a:solidFill>
              <a:schemeClr val="bg2">
                <a:lumMod val="75000"/>
              </a:schemeClr>
            </a:solidFill>
            <a:prstDash val="solid"/>
            <a:round/>
            <a:headEnd type="none" w="med" len="med"/>
            <a:tailEnd type="none" w="med" len="med"/>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575757"/>
                </a:solidFill>
              </a:rPr>
              <a:t>"Parent-Child Home program"</a:t>
            </a:r>
          </a:p>
        </p:txBody>
      </p:sp>
      <p:sp>
        <p:nvSpPr>
          <p:cNvPr id="40" name="Rectangle 39">
            <a:extLst>
              <a:ext uri="{FF2B5EF4-FFF2-40B4-BE49-F238E27FC236}">
                <a16:creationId xmlns:a16="http://schemas.microsoft.com/office/drawing/2014/main" id="{709194F4-73CD-3D96-B4BB-4C003B464EBE}"/>
              </a:ext>
            </a:extLst>
          </p:cNvPr>
          <p:cNvSpPr/>
          <p:nvPr/>
        </p:nvSpPr>
        <p:spPr>
          <a:xfrm>
            <a:off x="7657477" y="2179440"/>
            <a:ext cx="3952213" cy="228883"/>
          </a:xfrm>
          <a:prstGeom prst="rect">
            <a:avLst/>
          </a:prstGeom>
          <a:noFill/>
          <a:ln w="9525" cap="rnd" cmpd="sng" algn="ctr">
            <a:solidFill>
              <a:schemeClr val="bg2">
                <a:lumMod val="75000"/>
              </a:schemeClr>
            </a:solidFill>
            <a:prstDash val="solid"/>
            <a:round/>
            <a:headEnd type="none" w="med" len="med"/>
            <a:tailEnd type="none" w="med" len="med"/>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575757"/>
                </a:solidFill>
              </a:rPr>
              <a:t>"ParentChild+"</a:t>
            </a:r>
          </a:p>
        </p:txBody>
      </p:sp>
    </p:spTree>
    <p:extLst>
      <p:ext uri="{BB962C8B-B14F-4D97-AF65-F5344CB8AC3E}">
        <p14:creationId xmlns:p14="http://schemas.microsoft.com/office/powerpoint/2010/main" val="1806599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D6EE809-03AC-3F2C-E7CD-04A1671B872B}"/>
              </a:ext>
            </a:extLst>
          </p:cNvPr>
          <p:cNvGraphicFramePr>
            <a:graphicFrameLocks noChangeAspect="1"/>
          </p:cNvGraphicFramePr>
          <p:nvPr>
            <p:custDataLst>
              <p:tags r:id="rId2"/>
            </p:custDataLst>
            <p:extLst>
              <p:ext uri="{D42A27DB-BD31-4B8C-83A1-F6EECF244321}">
                <p14:modId xmlns:p14="http://schemas.microsoft.com/office/powerpoint/2010/main" val="37426221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3" name="think-cell data - do not delete" hidden="1">
                        <a:extLst>
                          <a:ext uri="{FF2B5EF4-FFF2-40B4-BE49-F238E27FC236}">
                            <a16:creationId xmlns:a16="http://schemas.microsoft.com/office/drawing/2014/main" id="{5D6EE809-03AC-3F2C-E7CD-04A1671B87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Appendix</a:t>
            </a:r>
          </a:p>
        </p:txBody>
      </p:sp>
    </p:spTree>
    <p:custDataLst>
      <p:tags r:id="rId1"/>
    </p:custDataLst>
    <p:extLst>
      <p:ext uri="{BB962C8B-B14F-4D97-AF65-F5344CB8AC3E}">
        <p14:creationId xmlns:p14="http://schemas.microsoft.com/office/powerpoint/2010/main" val="3277499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64AE6FF-8DC6-4842-8BA9-EB80A27CC3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10" name="Object 9" hidden="1">
                        <a:extLst>
                          <a:ext uri="{FF2B5EF4-FFF2-40B4-BE49-F238E27FC236}">
                            <a16:creationId xmlns:a16="http://schemas.microsoft.com/office/drawing/2014/main" id="{264AE6FF-8DC6-4842-8BA9-EB80A27CC3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7B801D5-C44E-466F-AF7C-3F683527DAB6}"/>
              </a:ext>
            </a:extLst>
          </p:cNvPr>
          <p:cNvSpPr>
            <a:spLocks noGrp="1"/>
          </p:cNvSpPr>
          <p:nvPr>
            <p:ph type="title"/>
          </p:nvPr>
        </p:nvSpPr>
        <p:spPr>
          <a:xfrm>
            <a:off x="630000" y="622800"/>
            <a:ext cx="10933350" cy="332399"/>
          </a:xfrm>
        </p:spPr>
        <p:txBody>
          <a:bodyPr vert="horz"/>
          <a:lstStyle/>
          <a:p>
            <a:r>
              <a:rPr lang="en-US">
                <a:solidFill>
                  <a:schemeClr val="accent2"/>
                </a:solidFill>
              </a:rPr>
              <a:t>Key theme | </a:t>
            </a:r>
            <a:r>
              <a:rPr lang="en-US"/>
              <a:t>Innovation</a:t>
            </a:r>
          </a:p>
        </p:txBody>
      </p:sp>
      <p:sp>
        <p:nvSpPr>
          <p:cNvPr id="36" name="TextBox 35">
            <a:extLst>
              <a:ext uri="{FF2B5EF4-FFF2-40B4-BE49-F238E27FC236}">
                <a16:creationId xmlns:a16="http://schemas.microsoft.com/office/drawing/2014/main" id="{7A4BA526-71BF-40FC-91D8-965A27C31A7A}"/>
              </a:ext>
            </a:extLst>
          </p:cNvPr>
          <p:cNvSpPr txBox="1"/>
          <p:nvPr/>
        </p:nvSpPr>
        <p:spPr>
          <a:xfrm>
            <a:off x="1263815" y="3360796"/>
            <a:ext cx="4832185"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Focused innovation</a:t>
            </a:r>
          </a:p>
          <a:p>
            <a:pPr marL="324000" lvl="1" indent="-216000">
              <a:buClr>
                <a:schemeClr val="tx2"/>
              </a:buClr>
              <a:buFont typeface="Trebuchet MS" panose="020B0603020202020204" pitchFamily="34" charset="0"/>
              <a:buChar char="•"/>
            </a:pPr>
            <a:r>
              <a:rPr lang="en-US" sz="1400">
                <a:solidFill>
                  <a:schemeClr val="tx1"/>
                </a:solidFill>
              </a:rPr>
              <a:t>Maintenance of fast innovation rollout pace with room for customization to enable state/site buy-in</a:t>
            </a:r>
          </a:p>
          <a:p>
            <a:pPr marL="324000" lvl="1" indent="-216000">
              <a:buClr>
                <a:schemeClr val="tx2"/>
              </a:buClr>
              <a:buFont typeface="Trebuchet MS" panose="020B0603020202020204" pitchFamily="34" charset="0"/>
              <a:buChar char="•"/>
            </a:pPr>
            <a:r>
              <a:rPr lang="en-US" sz="1400">
                <a:solidFill>
                  <a:schemeClr val="tx1"/>
                </a:solidFill>
              </a:rPr>
              <a:t>Time between innovation cycles crucial for feedback, troubleshooting and timely implementation</a:t>
            </a:r>
          </a:p>
        </p:txBody>
      </p:sp>
      <p:sp>
        <p:nvSpPr>
          <p:cNvPr id="39" name="TextBox 38">
            <a:extLst>
              <a:ext uri="{FF2B5EF4-FFF2-40B4-BE49-F238E27FC236}">
                <a16:creationId xmlns:a16="http://schemas.microsoft.com/office/drawing/2014/main" id="{CD793589-82E0-42BA-8CA0-30A4DF562D39}"/>
              </a:ext>
            </a:extLst>
          </p:cNvPr>
          <p:cNvSpPr txBox="1"/>
          <p:nvPr/>
        </p:nvSpPr>
        <p:spPr>
          <a:xfrm>
            <a:off x="1263815" y="1827121"/>
            <a:ext cx="4832185"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2"/>
                </a:solidFill>
              </a:rPr>
              <a:t>Need for innovation context and storytelling</a:t>
            </a:r>
          </a:p>
          <a:p>
            <a:pPr marL="324000" lvl="1" indent="-216000">
              <a:buClr>
                <a:schemeClr val="tx2"/>
              </a:buClr>
              <a:buFont typeface="Trebuchet MS" panose="020B0603020202020204" pitchFamily="34" charset="0"/>
              <a:buChar char="•"/>
            </a:pPr>
            <a:r>
              <a:rPr lang="en-US" sz="1400">
                <a:solidFill>
                  <a:schemeClr val="tx1"/>
                </a:solidFill>
              </a:rPr>
              <a:t>Variance across sites in terms of need and readiness to adopt and track innovation </a:t>
            </a:r>
          </a:p>
          <a:p>
            <a:pPr marL="324000" lvl="1" indent="-216000">
              <a:buClr>
                <a:schemeClr val="tx2"/>
              </a:buClr>
              <a:buFont typeface="Trebuchet MS" panose="020B0603020202020204" pitchFamily="34" charset="0"/>
              <a:buChar char="•"/>
            </a:pPr>
            <a:r>
              <a:rPr lang="en-US" sz="1400">
                <a:solidFill>
                  <a:schemeClr val="tx1"/>
                </a:solidFill>
              </a:rPr>
              <a:t>On-the-ground innovation and impact to be further captured and socialized by National Center</a:t>
            </a:r>
          </a:p>
        </p:txBody>
      </p:sp>
      <p:sp>
        <p:nvSpPr>
          <p:cNvPr id="40" name="TextBox 39">
            <a:extLst>
              <a:ext uri="{FF2B5EF4-FFF2-40B4-BE49-F238E27FC236}">
                <a16:creationId xmlns:a16="http://schemas.microsoft.com/office/drawing/2014/main" id="{24DCADFB-648F-49C3-8142-E04A246C545C}"/>
              </a:ext>
            </a:extLst>
          </p:cNvPr>
          <p:cNvSpPr txBox="1"/>
          <p:nvPr/>
        </p:nvSpPr>
        <p:spPr>
          <a:xfrm>
            <a:off x="1263815" y="5118598"/>
            <a:ext cx="4832185" cy="9848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More structured feedback loop from network</a:t>
            </a:r>
            <a:endParaRPr lang="en-US" sz="1400">
              <a:solidFill>
                <a:schemeClr val="tx2"/>
              </a:solidFill>
            </a:endParaRPr>
          </a:p>
          <a:p>
            <a:pPr marL="324000" lvl="1" indent="-216000">
              <a:buClr>
                <a:schemeClr val="tx2"/>
              </a:buClr>
              <a:buFont typeface="Trebuchet MS" panose="020B0603020202020204" pitchFamily="34" charset="0"/>
              <a:buChar char="•"/>
            </a:pPr>
            <a:r>
              <a:rPr lang="en-US" sz="1400">
                <a:solidFill>
                  <a:schemeClr val="tx1"/>
                </a:solidFill>
              </a:rPr>
              <a:t>Stronger presence of parent &amp; provider voice needed through advisory boards with </a:t>
            </a:r>
            <a:r>
              <a:rPr lang="en-US" sz="1400" err="1">
                <a:solidFill>
                  <a:schemeClr val="tx1"/>
                </a:solidFill>
              </a:rPr>
              <a:t>SDs</a:t>
            </a:r>
            <a:r>
              <a:rPr lang="en-US" sz="1400">
                <a:solidFill>
                  <a:schemeClr val="tx1"/>
                </a:solidFill>
              </a:rPr>
              <a:t>, families, etc. </a:t>
            </a:r>
          </a:p>
          <a:p>
            <a:pPr marL="324000" lvl="1" indent="-216000">
              <a:buClr>
                <a:schemeClr val="tx2"/>
              </a:buClr>
              <a:buFont typeface="Trebuchet MS" panose="020B0603020202020204" pitchFamily="34" charset="0"/>
              <a:buChar char="•"/>
            </a:pPr>
            <a:r>
              <a:rPr lang="en-US" sz="1400">
                <a:solidFill>
                  <a:schemeClr val="tx1"/>
                </a:solidFill>
              </a:rPr>
              <a:t>Enhanced fidelity efforts to ensure desired impact </a:t>
            </a:r>
            <a:endParaRPr lang="en-US" sz="1400">
              <a:solidFill>
                <a:srgbClr val="575757"/>
              </a:solidFill>
            </a:endParaRPr>
          </a:p>
        </p:txBody>
      </p:sp>
      <p:sp>
        <p:nvSpPr>
          <p:cNvPr id="42" name="clipart_symbols_newspaperclippings">
            <a:extLst>
              <a:ext uri="{FF2B5EF4-FFF2-40B4-BE49-F238E27FC236}">
                <a16:creationId xmlns:a16="http://schemas.microsoft.com/office/drawing/2014/main" id="{C5D22439-BEEF-4673-8C46-62F85807DCC3}"/>
              </a:ext>
            </a:extLst>
          </p:cNvPr>
          <p:cNvSpPr>
            <a:spLocks/>
          </p:cNvSpPr>
          <p:nvPr/>
        </p:nvSpPr>
        <p:spPr bwMode="auto">
          <a:xfrm>
            <a:off x="6602168" y="3389460"/>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"A lot of new content and best practices have been pushed out in the last few years. It has been tough for our site to keep up with the speed of change"</a:t>
            </a:r>
          </a:p>
          <a:p>
            <a:pPr marL="0" lvl="1" algn="r"/>
            <a:r>
              <a:rPr lang="en-US" sz="1400" i="1"/>
              <a:t>- Program Coordinator</a:t>
            </a:r>
          </a:p>
        </p:txBody>
      </p:sp>
      <p:sp>
        <p:nvSpPr>
          <p:cNvPr id="43" name="clipart_symbols_newspaperclippings">
            <a:extLst>
              <a:ext uri="{FF2B5EF4-FFF2-40B4-BE49-F238E27FC236}">
                <a16:creationId xmlns:a16="http://schemas.microsoft.com/office/drawing/2014/main" id="{DF5755A7-95D8-4718-8C34-0349664B56DA}"/>
              </a:ext>
            </a:extLst>
          </p:cNvPr>
          <p:cNvSpPr>
            <a:spLocks/>
          </p:cNvSpPr>
          <p:nvPr/>
        </p:nvSpPr>
        <p:spPr bwMode="auto">
          <a:xfrm>
            <a:off x="6602168" y="4986883"/>
            <a:ext cx="4479878" cy="1248315"/>
          </a:xfrm>
          <a:prstGeom prst="roundRect">
            <a:avLst/>
          </a:prstGeom>
          <a:noFill/>
          <a:ln w="9525">
            <a:solidFill>
              <a:schemeClr val="tx2"/>
            </a:solidFill>
            <a:round/>
            <a:headEnd/>
            <a:tailEnd/>
          </a:ln>
        </p:spPr>
        <p:txBody>
          <a:bodyPr lIns="45720" rIns="45720" anchor="ctr" anchorCtr="1"/>
          <a:lstStyle/>
          <a:p>
            <a:pPr marL="108000" lvl="1">
              <a:buClr>
                <a:schemeClr val="tx2"/>
              </a:buClr>
            </a:pPr>
            <a:r>
              <a:rPr lang="en-US" sz="1400"/>
              <a:t>"We use various feedback tools to engage with </a:t>
            </a:r>
            <a:r>
              <a:rPr lang="en-US" sz="1400" err="1"/>
              <a:t>ELSs</a:t>
            </a:r>
            <a:r>
              <a:rPr lang="en-US" sz="1400"/>
              <a:t>, parents and providers, but that can happen at a more regular cadence" </a:t>
            </a:r>
          </a:p>
          <a:p>
            <a:pPr marL="108000" lvl="1" algn="r">
              <a:buClr>
                <a:schemeClr val="tx2"/>
              </a:buClr>
            </a:pPr>
            <a:r>
              <a:rPr lang="en-US" sz="1400" i="1"/>
              <a:t>- PC+ Leadership</a:t>
            </a:r>
          </a:p>
        </p:txBody>
      </p:sp>
      <p:sp>
        <p:nvSpPr>
          <p:cNvPr id="49" name="clipart_symbols_newspaperclippings">
            <a:extLst>
              <a:ext uri="{FF2B5EF4-FFF2-40B4-BE49-F238E27FC236}">
                <a16:creationId xmlns:a16="http://schemas.microsoft.com/office/drawing/2014/main" id="{413C099C-3B3E-4673-B0BC-3BBB80E8EEC3}"/>
              </a:ext>
            </a:extLst>
          </p:cNvPr>
          <p:cNvSpPr>
            <a:spLocks/>
          </p:cNvSpPr>
          <p:nvPr/>
        </p:nvSpPr>
        <p:spPr bwMode="auto">
          <a:xfrm>
            <a:off x="6602168" y="1855786"/>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"PC+ is flying a bit under the radar because they haven't taken a super bold approach… they should elevate their evidence-based strength and better tell the story of what they already do"</a:t>
            </a:r>
          </a:p>
          <a:p>
            <a:pPr marL="112713" lvl="1" algn="r"/>
            <a:r>
              <a:rPr lang="en-US" sz="1400" i="1"/>
              <a:t>-Private Funder</a:t>
            </a:r>
          </a:p>
        </p:txBody>
      </p:sp>
      <p:grpSp>
        <p:nvGrpSpPr>
          <p:cNvPr id="27" name="bcgIcons_Innovation ">
            <a:extLst>
              <a:ext uri="{FF2B5EF4-FFF2-40B4-BE49-F238E27FC236}">
                <a16:creationId xmlns:a16="http://schemas.microsoft.com/office/drawing/2014/main" id="{52CAB2A6-854F-76F0-26BE-397993F9CE0C}"/>
              </a:ext>
            </a:extLst>
          </p:cNvPr>
          <p:cNvGrpSpPr>
            <a:grpSpLocks noChangeAspect="1"/>
          </p:cNvGrpSpPr>
          <p:nvPr/>
        </p:nvGrpSpPr>
        <p:grpSpPr>
          <a:xfrm>
            <a:off x="629999" y="3686640"/>
            <a:ext cx="549170" cy="548640"/>
            <a:chOff x="5272088" y="2606675"/>
            <a:chExt cx="1646237" cy="1644650"/>
          </a:xfrm>
        </p:grpSpPr>
        <p:sp>
          <p:nvSpPr>
            <p:cNvPr id="28" name="AutoShape 26">
              <a:extLst>
                <a:ext uri="{FF2B5EF4-FFF2-40B4-BE49-F238E27FC236}">
                  <a16:creationId xmlns:a16="http://schemas.microsoft.com/office/drawing/2014/main" id="{2CEABE6F-680B-CD07-1295-FFB53EB76FCE}"/>
                </a:ext>
              </a:extLst>
            </p:cNvPr>
            <p:cNvSpPr>
              <a:spLocks noChangeAspect="1" noChangeArrowheads="1" noTextEdit="1"/>
            </p:cNvSpPr>
            <p:nvPr/>
          </p:nvSpPr>
          <p:spPr bwMode="auto">
            <a:xfrm>
              <a:off x="5272088" y="2606675"/>
              <a:ext cx="164623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a:extLst>
                <a:ext uri="{FF2B5EF4-FFF2-40B4-BE49-F238E27FC236}">
                  <a16:creationId xmlns:a16="http://schemas.microsoft.com/office/drawing/2014/main" id="{0C68F4A8-5B31-22E2-E7F2-90BEC43F1FC7}"/>
                </a:ext>
              </a:extLst>
            </p:cNvPr>
            <p:cNvGrpSpPr/>
            <p:nvPr/>
          </p:nvGrpSpPr>
          <p:grpSpPr>
            <a:xfrm>
              <a:off x="5719763" y="2797175"/>
              <a:ext cx="768348" cy="1255713"/>
              <a:chOff x="5719763" y="2797175"/>
              <a:chExt cx="768348" cy="1255713"/>
            </a:xfrm>
          </p:grpSpPr>
          <p:sp>
            <p:nvSpPr>
              <p:cNvPr id="30" name="Freeform 10">
                <a:extLst>
                  <a:ext uri="{FF2B5EF4-FFF2-40B4-BE49-F238E27FC236}">
                    <a16:creationId xmlns:a16="http://schemas.microsoft.com/office/drawing/2014/main" id="{9AB5D360-B074-6B39-5FCF-08ACC0C9E205}"/>
                  </a:ext>
                </a:extLst>
              </p:cNvPr>
              <p:cNvSpPr>
                <a:spLocks/>
              </p:cNvSpPr>
              <p:nvPr/>
            </p:nvSpPr>
            <p:spPr bwMode="auto">
              <a:xfrm>
                <a:off x="5719763" y="2797175"/>
                <a:ext cx="744537" cy="869951"/>
              </a:xfrm>
              <a:custGeom>
                <a:avLst/>
                <a:gdLst>
                  <a:gd name="connsiteX0" fmla="*/ 527050 w 744537"/>
                  <a:gd name="connsiteY0" fmla="*/ 838200 h 869951"/>
                  <a:gd name="connsiteX1" fmla="*/ 551039 w 744537"/>
                  <a:gd name="connsiteY1" fmla="*/ 842433 h 869951"/>
                  <a:gd name="connsiteX2" fmla="*/ 558800 w 744537"/>
                  <a:gd name="connsiteY2" fmla="*/ 841728 h 869951"/>
                  <a:gd name="connsiteX3" fmla="*/ 558800 w 744537"/>
                  <a:gd name="connsiteY3" fmla="*/ 869950 h 869951"/>
                  <a:gd name="connsiteX4" fmla="*/ 527050 w 744537"/>
                  <a:gd name="connsiteY4" fmla="*/ 869950 h 869951"/>
                  <a:gd name="connsiteX5" fmla="*/ 527050 w 744537"/>
                  <a:gd name="connsiteY5" fmla="*/ 838200 h 869951"/>
                  <a:gd name="connsiteX6" fmla="*/ 379931 w 744537"/>
                  <a:gd name="connsiteY6" fmla="*/ 654050 h 869951"/>
                  <a:gd name="connsiteX7" fmla="*/ 503237 w 744537"/>
                  <a:gd name="connsiteY7" fmla="*/ 725568 h 869951"/>
                  <a:gd name="connsiteX8" fmla="*/ 486844 w 744537"/>
                  <a:gd name="connsiteY8" fmla="*/ 752475 h 869951"/>
                  <a:gd name="connsiteX9" fmla="*/ 363537 w 744537"/>
                  <a:gd name="connsiteY9" fmla="*/ 680250 h 869951"/>
                  <a:gd name="connsiteX10" fmla="*/ 379931 w 744537"/>
                  <a:gd name="connsiteY10" fmla="*/ 654050 h 869951"/>
                  <a:gd name="connsiteX11" fmla="*/ 103785 w 744537"/>
                  <a:gd name="connsiteY11" fmla="*/ 582613 h 869951"/>
                  <a:gd name="connsiteX12" fmla="*/ 115102 w 744537"/>
                  <a:gd name="connsiteY12" fmla="*/ 596873 h 869951"/>
                  <a:gd name="connsiteX13" fmla="*/ 219075 w 744537"/>
                  <a:gd name="connsiteY13" fmla="*/ 807920 h 869951"/>
                  <a:gd name="connsiteX14" fmla="*/ 219075 w 744537"/>
                  <a:gd name="connsiteY14" fmla="*/ 869951 h 869951"/>
                  <a:gd name="connsiteX15" fmla="*/ 187954 w 744537"/>
                  <a:gd name="connsiteY15" fmla="*/ 869951 h 869951"/>
                  <a:gd name="connsiteX16" fmla="*/ 187954 w 744537"/>
                  <a:gd name="connsiteY16" fmla="*/ 807920 h 869951"/>
                  <a:gd name="connsiteX17" fmla="*/ 93175 w 744537"/>
                  <a:gd name="connsiteY17" fmla="*/ 618263 h 869951"/>
                  <a:gd name="connsiteX18" fmla="*/ 92468 w 744537"/>
                  <a:gd name="connsiteY18" fmla="*/ 617550 h 869951"/>
                  <a:gd name="connsiteX19" fmla="*/ 76200 w 744537"/>
                  <a:gd name="connsiteY19" fmla="*/ 597586 h 869951"/>
                  <a:gd name="connsiteX20" fmla="*/ 103785 w 744537"/>
                  <a:gd name="connsiteY20" fmla="*/ 582613 h 869951"/>
                  <a:gd name="connsiteX21" fmla="*/ 699573 w 744537"/>
                  <a:gd name="connsiteY21" fmla="*/ 469900 h 869951"/>
                  <a:gd name="connsiteX22" fmla="*/ 730249 w 744537"/>
                  <a:gd name="connsiteY22" fmla="*/ 477065 h 869951"/>
                  <a:gd name="connsiteX23" fmla="*/ 656055 w 744537"/>
                  <a:gd name="connsiteY23" fmla="*/ 614630 h 869951"/>
                  <a:gd name="connsiteX24" fmla="*/ 654628 w 744537"/>
                  <a:gd name="connsiteY24" fmla="*/ 616063 h 869951"/>
                  <a:gd name="connsiteX25" fmla="*/ 584000 w 744537"/>
                  <a:gd name="connsiteY25" fmla="*/ 712788 h 869951"/>
                  <a:gd name="connsiteX26" fmla="*/ 554037 w 744537"/>
                  <a:gd name="connsiteY26" fmla="*/ 704907 h 869951"/>
                  <a:gd name="connsiteX27" fmla="*/ 632512 w 744537"/>
                  <a:gd name="connsiteY27" fmla="*/ 593852 h 869951"/>
                  <a:gd name="connsiteX28" fmla="*/ 699573 w 744537"/>
                  <a:gd name="connsiteY28" fmla="*/ 469900 h 869951"/>
                  <a:gd name="connsiteX29" fmla="*/ 415091 w 744537"/>
                  <a:gd name="connsiteY29" fmla="*/ 407988 h 869951"/>
                  <a:gd name="connsiteX30" fmla="*/ 442912 w 744537"/>
                  <a:gd name="connsiteY30" fmla="*/ 422928 h 869951"/>
                  <a:gd name="connsiteX31" fmla="*/ 358022 w 744537"/>
                  <a:gd name="connsiteY31" fmla="*/ 579438 h 869951"/>
                  <a:gd name="connsiteX32" fmla="*/ 330200 w 744537"/>
                  <a:gd name="connsiteY32" fmla="*/ 564499 h 869951"/>
                  <a:gd name="connsiteX33" fmla="*/ 415091 w 744537"/>
                  <a:gd name="connsiteY33" fmla="*/ 407988 h 869951"/>
                  <a:gd name="connsiteX34" fmla="*/ 393500 w 744537"/>
                  <a:gd name="connsiteY34" fmla="*/ 368300 h 869951"/>
                  <a:gd name="connsiteX35" fmla="*/ 406400 w 744537"/>
                  <a:gd name="connsiteY35" fmla="*/ 396860 h 869951"/>
                  <a:gd name="connsiteX36" fmla="*/ 123309 w 744537"/>
                  <a:gd name="connsiteY36" fmla="*/ 517525 h 869951"/>
                  <a:gd name="connsiteX37" fmla="*/ 111125 w 744537"/>
                  <a:gd name="connsiteY37" fmla="*/ 488965 h 869951"/>
                  <a:gd name="connsiteX38" fmla="*/ 393500 w 744537"/>
                  <a:gd name="connsiteY38" fmla="*/ 368300 h 869951"/>
                  <a:gd name="connsiteX39" fmla="*/ 527987 w 744537"/>
                  <a:gd name="connsiteY39" fmla="*/ 355600 h 869951"/>
                  <a:gd name="connsiteX40" fmla="*/ 668337 w 744537"/>
                  <a:gd name="connsiteY40" fmla="*/ 381623 h 869951"/>
                  <a:gd name="connsiteX41" fmla="*/ 662638 w 744537"/>
                  <a:gd name="connsiteY41" fmla="*/ 409053 h 869951"/>
                  <a:gd name="connsiteX42" fmla="*/ 662638 w 744537"/>
                  <a:gd name="connsiteY42" fmla="*/ 411163 h 869951"/>
                  <a:gd name="connsiteX43" fmla="*/ 522287 w 744537"/>
                  <a:gd name="connsiteY43" fmla="*/ 385140 h 869951"/>
                  <a:gd name="connsiteX44" fmla="*/ 527987 w 744537"/>
                  <a:gd name="connsiteY44" fmla="*/ 358413 h 869951"/>
                  <a:gd name="connsiteX45" fmla="*/ 527987 w 744537"/>
                  <a:gd name="connsiteY45" fmla="*/ 355600 h 869951"/>
                  <a:gd name="connsiteX46" fmla="*/ 149469 w 744537"/>
                  <a:gd name="connsiteY46" fmla="*/ 268288 h 869951"/>
                  <a:gd name="connsiteX47" fmla="*/ 179387 w 744537"/>
                  <a:gd name="connsiteY47" fmla="*/ 280386 h 869951"/>
                  <a:gd name="connsiteX48" fmla="*/ 97468 w 744537"/>
                  <a:gd name="connsiteY48" fmla="*/ 474663 h 869951"/>
                  <a:gd name="connsiteX49" fmla="*/ 68262 w 744537"/>
                  <a:gd name="connsiteY49" fmla="*/ 462565 h 869951"/>
                  <a:gd name="connsiteX50" fmla="*/ 149469 w 744537"/>
                  <a:gd name="connsiteY50" fmla="*/ 268288 h 869951"/>
                  <a:gd name="connsiteX51" fmla="*/ 492666 w 744537"/>
                  <a:gd name="connsiteY51" fmla="*/ 111125 h 869951"/>
                  <a:gd name="connsiteX52" fmla="*/ 521747 w 744537"/>
                  <a:gd name="connsiteY52" fmla="*/ 117543 h 869951"/>
                  <a:gd name="connsiteX53" fmla="*/ 523875 w 744537"/>
                  <a:gd name="connsiteY53" fmla="*/ 117543 h 869951"/>
                  <a:gd name="connsiteX54" fmla="*/ 488410 w 744537"/>
                  <a:gd name="connsiteY54" fmla="*/ 293688 h 869951"/>
                  <a:gd name="connsiteX55" fmla="*/ 459328 w 744537"/>
                  <a:gd name="connsiteY55" fmla="*/ 287983 h 869951"/>
                  <a:gd name="connsiteX56" fmla="*/ 457200 w 744537"/>
                  <a:gd name="connsiteY56" fmla="*/ 287983 h 869951"/>
                  <a:gd name="connsiteX57" fmla="*/ 492666 w 744537"/>
                  <a:gd name="connsiteY57" fmla="*/ 111125 h 869951"/>
                  <a:gd name="connsiteX58" fmla="*/ 588027 w 744537"/>
                  <a:gd name="connsiteY58" fmla="*/ 66675 h 869951"/>
                  <a:gd name="connsiteX59" fmla="*/ 744537 w 744537"/>
                  <a:gd name="connsiteY59" fmla="*/ 342184 h 869951"/>
                  <a:gd name="connsiteX60" fmla="*/ 731020 w 744537"/>
                  <a:gd name="connsiteY60" fmla="*/ 340753 h 869951"/>
                  <a:gd name="connsiteX61" fmla="*/ 713947 w 744537"/>
                  <a:gd name="connsiteY61" fmla="*/ 342900 h 869951"/>
                  <a:gd name="connsiteX62" fmla="*/ 573087 w 744537"/>
                  <a:gd name="connsiteY62" fmla="*/ 94584 h 869951"/>
                  <a:gd name="connsiteX63" fmla="*/ 588027 w 744537"/>
                  <a:gd name="connsiteY63" fmla="*/ 66675 h 869951"/>
                  <a:gd name="connsiteX64" fmla="*/ 454758 w 744537"/>
                  <a:gd name="connsiteY64" fmla="*/ 65088 h 869951"/>
                  <a:gd name="connsiteX65" fmla="*/ 468312 w 744537"/>
                  <a:gd name="connsiteY65" fmla="*/ 94516 h 869951"/>
                  <a:gd name="connsiteX66" fmla="*/ 256441 w 744537"/>
                  <a:gd name="connsiteY66" fmla="*/ 200026 h 869951"/>
                  <a:gd name="connsiteX67" fmla="*/ 242887 w 744537"/>
                  <a:gd name="connsiteY67" fmla="*/ 171316 h 869951"/>
                  <a:gd name="connsiteX68" fmla="*/ 454758 w 744537"/>
                  <a:gd name="connsiteY68" fmla="*/ 65088 h 869951"/>
                  <a:gd name="connsiteX69" fmla="*/ 373682 w 744537"/>
                  <a:gd name="connsiteY69" fmla="*/ 0 h 869951"/>
                  <a:gd name="connsiteX70" fmla="*/ 465137 w 744537"/>
                  <a:gd name="connsiteY70" fmla="*/ 10707 h 869951"/>
                  <a:gd name="connsiteX71" fmla="*/ 453705 w 744537"/>
                  <a:gd name="connsiteY71" fmla="*/ 40685 h 869951"/>
                  <a:gd name="connsiteX72" fmla="*/ 373682 w 744537"/>
                  <a:gd name="connsiteY72" fmla="*/ 31406 h 869951"/>
                  <a:gd name="connsiteX73" fmla="*/ 31438 w 744537"/>
                  <a:gd name="connsiteY73" fmla="*/ 371879 h 869951"/>
                  <a:gd name="connsiteX74" fmla="*/ 43584 w 744537"/>
                  <a:gd name="connsiteY74" fmla="*/ 462529 h 869951"/>
                  <a:gd name="connsiteX75" fmla="*/ 15004 w 744537"/>
                  <a:gd name="connsiteY75" fmla="*/ 474663 h 869951"/>
                  <a:gd name="connsiteX76" fmla="*/ 0 w 744537"/>
                  <a:gd name="connsiteY76" fmla="*/ 371879 h 869951"/>
                  <a:gd name="connsiteX77" fmla="*/ 373682 w 744537"/>
                  <a:gd name="connsiteY77" fmla="*/ 0 h 86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44537" h="869951">
                    <a:moveTo>
                      <a:pt x="527050" y="838200"/>
                    </a:moveTo>
                    <a:cubicBezTo>
                      <a:pt x="534106" y="841022"/>
                      <a:pt x="542572" y="842433"/>
                      <a:pt x="551039" y="842433"/>
                    </a:cubicBezTo>
                    <a:cubicBezTo>
                      <a:pt x="553861" y="842433"/>
                      <a:pt x="555978" y="842433"/>
                      <a:pt x="558800" y="841728"/>
                    </a:cubicBezTo>
                    <a:cubicBezTo>
                      <a:pt x="558800" y="841728"/>
                      <a:pt x="558800" y="841728"/>
                      <a:pt x="558800" y="869950"/>
                    </a:cubicBezTo>
                    <a:cubicBezTo>
                      <a:pt x="558800" y="869950"/>
                      <a:pt x="558800" y="869950"/>
                      <a:pt x="527050" y="869950"/>
                    </a:cubicBezTo>
                    <a:cubicBezTo>
                      <a:pt x="527050" y="861483"/>
                      <a:pt x="527050" y="850900"/>
                      <a:pt x="527050" y="838200"/>
                    </a:cubicBezTo>
                    <a:close/>
                    <a:moveTo>
                      <a:pt x="379931" y="654050"/>
                    </a:moveTo>
                    <a:cubicBezTo>
                      <a:pt x="379931" y="654050"/>
                      <a:pt x="379931" y="654050"/>
                      <a:pt x="503237" y="725568"/>
                    </a:cubicBezTo>
                    <a:cubicBezTo>
                      <a:pt x="495397" y="733357"/>
                      <a:pt x="489695" y="741854"/>
                      <a:pt x="486844" y="752475"/>
                    </a:cubicBezTo>
                    <a:cubicBezTo>
                      <a:pt x="486844" y="752475"/>
                      <a:pt x="486844" y="752475"/>
                      <a:pt x="363537" y="680250"/>
                    </a:cubicBezTo>
                    <a:cubicBezTo>
                      <a:pt x="370665" y="672461"/>
                      <a:pt x="376367" y="663255"/>
                      <a:pt x="379931" y="654050"/>
                    </a:cubicBezTo>
                    <a:close/>
                    <a:moveTo>
                      <a:pt x="103785" y="582613"/>
                    </a:moveTo>
                    <a:cubicBezTo>
                      <a:pt x="107321" y="586891"/>
                      <a:pt x="110858" y="591882"/>
                      <a:pt x="115102" y="596873"/>
                    </a:cubicBezTo>
                    <a:cubicBezTo>
                      <a:pt x="125004" y="605429"/>
                      <a:pt x="219075" y="698119"/>
                      <a:pt x="219075" y="807920"/>
                    </a:cubicBezTo>
                    <a:cubicBezTo>
                      <a:pt x="219075" y="807920"/>
                      <a:pt x="219075" y="807920"/>
                      <a:pt x="219075" y="869951"/>
                    </a:cubicBezTo>
                    <a:cubicBezTo>
                      <a:pt x="219075" y="869951"/>
                      <a:pt x="219075" y="869951"/>
                      <a:pt x="187954" y="869951"/>
                    </a:cubicBezTo>
                    <a:cubicBezTo>
                      <a:pt x="187954" y="869951"/>
                      <a:pt x="187954" y="869951"/>
                      <a:pt x="187954" y="807920"/>
                    </a:cubicBezTo>
                    <a:cubicBezTo>
                      <a:pt x="187954" y="708814"/>
                      <a:pt x="94590" y="618976"/>
                      <a:pt x="93175" y="618263"/>
                    </a:cubicBezTo>
                    <a:cubicBezTo>
                      <a:pt x="93175" y="618263"/>
                      <a:pt x="93175" y="618263"/>
                      <a:pt x="92468" y="617550"/>
                    </a:cubicBezTo>
                    <a:cubicBezTo>
                      <a:pt x="86809" y="611133"/>
                      <a:pt x="81151" y="604716"/>
                      <a:pt x="76200" y="597586"/>
                    </a:cubicBezTo>
                    <a:cubicBezTo>
                      <a:pt x="86809" y="594734"/>
                      <a:pt x="96004" y="589743"/>
                      <a:pt x="103785" y="582613"/>
                    </a:cubicBezTo>
                    <a:close/>
                    <a:moveTo>
                      <a:pt x="699573" y="469900"/>
                    </a:moveTo>
                    <a:cubicBezTo>
                      <a:pt x="708847" y="474199"/>
                      <a:pt x="718835" y="477065"/>
                      <a:pt x="730249" y="477065"/>
                    </a:cubicBezTo>
                    <a:cubicBezTo>
                      <a:pt x="715268" y="527935"/>
                      <a:pt x="690298" y="575223"/>
                      <a:pt x="656055" y="614630"/>
                    </a:cubicBezTo>
                    <a:cubicBezTo>
                      <a:pt x="656055" y="614630"/>
                      <a:pt x="656055" y="614630"/>
                      <a:pt x="654628" y="616063"/>
                    </a:cubicBezTo>
                    <a:cubicBezTo>
                      <a:pt x="653914" y="616779"/>
                      <a:pt x="612537" y="656902"/>
                      <a:pt x="584000" y="712788"/>
                    </a:cubicBezTo>
                    <a:cubicBezTo>
                      <a:pt x="574726" y="707773"/>
                      <a:pt x="564738" y="704907"/>
                      <a:pt x="554037" y="704907"/>
                    </a:cubicBezTo>
                    <a:cubicBezTo>
                      <a:pt x="581860" y="644006"/>
                      <a:pt x="626092" y="600300"/>
                      <a:pt x="632512" y="593852"/>
                    </a:cubicBezTo>
                    <a:cubicBezTo>
                      <a:pt x="663902" y="558028"/>
                      <a:pt x="686018" y="515039"/>
                      <a:pt x="699573" y="469900"/>
                    </a:cubicBezTo>
                    <a:close/>
                    <a:moveTo>
                      <a:pt x="415091" y="407988"/>
                    </a:moveTo>
                    <a:cubicBezTo>
                      <a:pt x="422938" y="414391"/>
                      <a:pt x="432212" y="420082"/>
                      <a:pt x="442912" y="422928"/>
                    </a:cubicBezTo>
                    <a:cubicBezTo>
                      <a:pt x="442912" y="422928"/>
                      <a:pt x="442912" y="422928"/>
                      <a:pt x="358022" y="579438"/>
                    </a:cubicBezTo>
                    <a:cubicBezTo>
                      <a:pt x="350175" y="573035"/>
                      <a:pt x="340901" y="567344"/>
                      <a:pt x="330200" y="564499"/>
                    </a:cubicBezTo>
                    <a:cubicBezTo>
                      <a:pt x="330200" y="564499"/>
                      <a:pt x="330200" y="564499"/>
                      <a:pt x="415091" y="407988"/>
                    </a:cubicBezTo>
                    <a:close/>
                    <a:moveTo>
                      <a:pt x="393500" y="368300"/>
                    </a:moveTo>
                    <a:cubicBezTo>
                      <a:pt x="396367" y="379010"/>
                      <a:pt x="400667" y="388292"/>
                      <a:pt x="406400" y="396860"/>
                    </a:cubicBezTo>
                    <a:cubicBezTo>
                      <a:pt x="406400" y="396860"/>
                      <a:pt x="406400" y="396860"/>
                      <a:pt x="123309" y="517525"/>
                    </a:cubicBezTo>
                    <a:cubicBezTo>
                      <a:pt x="121876" y="506815"/>
                      <a:pt x="116859" y="496819"/>
                      <a:pt x="111125" y="488965"/>
                    </a:cubicBezTo>
                    <a:cubicBezTo>
                      <a:pt x="111125" y="488965"/>
                      <a:pt x="111125" y="488965"/>
                      <a:pt x="393500" y="368300"/>
                    </a:cubicBezTo>
                    <a:close/>
                    <a:moveTo>
                      <a:pt x="527987" y="355600"/>
                    </a:moveTo>
                    <a:cubicBezTo>
                      <a:pt x="527987" y="355600"/>
                      <a:pt x="527987" y="355600"/>
                      <a:pt x="668337" y="381623"/>
                    </a:cubicBezTo>
                    <a:cubicBezTo>
                      <a:pt x="664775" y="390063"/>
                      <a:pt x="662638" y="399207"/>
                      <a:pt x="662638" y="409053"/>
                    </a:cubicBezTo>
                    <a:cubicBezTo>
                      <a:pt x="662638" y="409756"/>
                      <a:pt x="662638" y="410460"/>
                      <a:pt x="662638" y="411163"/>
                    </a:cubicBezTo>
                    <a:cubicBezTo>
                      <a:pt x="662638" y="411163"/>
                      <a:pt x="662638" y="411163"/>
                      <a:pt x="522287" y="385140"/>
                    </a:cubicBezTo>
                    <a:cubicBezTo>
                      <a:pt x="525849" y="376700"/>
                      <a:pt x="527987" y="367556"/>
                      <a:pt x="527987" y="358413"/>
                    </a:cubicBezTo>
                    <a:cubicBezTo>
                      <a:pt x="527987" y="357710"/>
                      <a:pt x="527987" y="356303"/>
                      <a:pt x="527987" y="355600"/>
                    </a:cubicBezTo>
                    <a:close/>
                    <a:moveTo>
                      <a:pt x="149469" y="268288"/>
                    </a:moveTo>
                    <a:cubicBezTo>
                      <a:pt x="158017" y="274693"/>
                      <a:pt x="168702" y="278962"/>
                      <a:pt x="179387" y="280386"/>
                    </a:cubicBezTo>
                    <a:cubicBezTo>
                      <a:pt x="179387" y="280386"/>
                      <a:pt x="179387" y="280386"/>
                      <a:pt x="97468" y="474663"/>
                    </a:cubicBezTo>
                    <a:cubicBezTo>
                      <a:pt x="88920" y="468970"/>
                      <a:pt x="78947" y="464700"/>
                      <a:pt x="68262" y="462565"/>
                    </a:cubicBezTo>
                    <a:cubicBezTo>
                      <a:pt x="68262" y="462565"/>
                      <a:pt x="68262" y="462565"/>
                      <a:pt x="149469" y="268288"/>
                    </a:cubicBezTo>
                    <a:close/>
                    <a:moveTo>
                      <a:pt x="492666" y="111125"/>
                    </a:moveTo>
                    <a:cubicBezTo>
                      <a:pt x="501887" y="115404"/>
                      <a:pt x="511817" y="117543"/>
                      <a:pt x="521747" y="117543"/>
                    </a:cubicBezTo>
                    <a:cubicBezTo>
                      <a:pt x="522457" y="117543"/>
                      <a:pt x="523166" y="117543"/>
                      <a:pt x="523875" y="117543"/>
                    </a:cubicBezTo>
                    <a:cubicBezTo>
                      <a:pt x="523875" y="117543"/>
                      <a:pt x="523875" y="117543"/>
                      <a:pt x="488410" y="293688"/>
                    </a:cubicBezTo>
                    <a:cubicBezTo>
                      <a:pt x="479898" y="290835"/>
                      <a:pt x="470677" y="287983"/>
                      <a:pt x="459328" y="287983"/>
                    </a:cubicBezTo>
                    <a:cubicBezTo>
                      <a:pt x="458619" y="287983"/>
                      <a:pt x="457910" y="287983"/>
                      <a:pt x="457200" y="287983"/>
                    </a:cubicBezTo>
                    <a:cubicBezTo>
                      <a:pt x="457200" y="287983"/>
                      <a:pt x="457200" y="287983"/>
                      <a:pt x="492666" y="111125"/>
                    </a:cubicBezTo>
                    <a:close/>
                    <a:moveTo>
                      <a:pt x="588027" y="66675"/>
                    </a:moveTo>
                    <a:cubicBezTo>
                      <a:pt x="675530" y="128933"/>
                      <a:pt x="735289" y="228402"/>
                      <a:pt x="744537" y="342184"/>
                    </a:cubicBezTo>
                    <a:cubicBezTo>
                      <a:pt x="739557" y="341469"/>
                      <a:pt x="735289" y="340753"/>
                      <a:pt x="731020" y="340753"/>
                    </a:cubicBezTo>
                    <a:cubicBezTo>
                      <a:pt x="724618" y="340753"/>
                      <a:pt x="718215" y="341469"/>
                      <a:pt x="713947" y="342900"/>
                    </a:cubicBezTo>
                    <a:cubicBezTo>
                      <a:pt x="704698" y="240568"/>
                      <a:pt x="650631" y="151117"/>
                      <a:pt x="573087" y="94584"/>
                    </a:cubicBezTo>
                    <a:cubicBezTo>
                      <a:pt x="579490" y="85996"/>
                      <a:pt x="585181" y="75978"/>
                      <a:pt x="588027" y="66675"/>
                    </a:cubicBezTo>
                    <a:close/>
                    <a:moveTo>
                      <a:pt x="454758" y="65088"/>
                    </a:moveTo>
                    <a:cubicBezTo>
                      <a:pt x="456898" y="75854"/>
                      <a:pt x="461892" y="86621"/>
                      <a:pt x="468312" y="94516"/>
                    </a:cubicBezTo>
                    <a:cubicBezTo>
                      <a:pt x="468312" y="94516"/>
                      <a:pt x="468312" y="94516"/>
                      <a:pt x="256441" y="200026"/>
                    </a:cubicBezTo>
                    <a:cubicBezTo>
                      <a:pt x="254301" y="189260"/>
                      <a:pt x="249308" y="179211"/>
                      <a:pt x="242887" y="171316"/>
                    </a:cubicBezTo>
                    <a:cubicBezTo>
                      <a:pt x="242887" y="171316"/>
                      <a:pt x="242887" y="171316"/>
                      <a:pt x="454758" y="65088"/>
                    </a:cubicBezTo>
                    <a:close/>
                    <a:moveTo>
                      <a:pt x="373682" y="0"/>
                    </a:moveTo>
                    <a:cubicBezTo>
                      <a:pt x="405834" y="0"/>
                      <a:pt x="435843" y="3569"/>
                      <a:pt x="465137" y="10707"/>
                    </a:cubicBezTo>
                    <a:cubicBezTo>
                      <a:pt x="458707" y="19272"/>
                      <a:pt x="455134" y="29265"/>
                      <a:pt x="453705" y="40685"/>
                    </a:cubicBezTo>
                    <a:cubicBezTo>
                      <a:pt x="427983" y="34261"/>
                      <a:pt x="401547" y="31406"/>
                      <a:pt x="373682" y="31406"/>
                    </a:cubicBezTo>
                    <a:cubicBezTo>
                      <a:pt x="185769" y="31406"/>
                      <a:pt x="31438" y="184155"/>
                      <a:pt x="31438" y="371879"/>
                    </a:cubicBezTo>
                    <a:cubicBezTo>
                      <a:pt x="31438" y="402571"/>
                      <a:pt x="35725" y="433264"/>
                      <a:pt x="43584" y="462529"/>
                    </a:cubicBezTo>
                    <a:cubicBezTo>
                      <a:pt x="32867" y="463956"/>
                      <a:pt x="23578" y="468953"/>
                      <a:pt x="15004" y="474663"/>
                    </a:cubicBezTo>
                    <a:cubicBezTo>
                      <a:pt x="5001" y="441829"/>
                      <a:pt x="0" y="406854"/>
                      <a:pt x="0" y="371879"/>
                    </a:cubicBezTo>
                    <a:cubicBezTo>
                      <a:pt x="0" y="167024"/>
                      <a:pt x="167907" y="0"/>
                      <a:pt x="37368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1" name="Freeform 11">
                <a:extLst>
                  <a:ext uri="{FF2B5EF4-FFF2-40B4-BE49-F238E27FC236}">
                    <a16:creationId xmlns:a16="http://schemas.microsoft.com/office/drawing/2014/main" id="{18B3D48C-0B3B-7946-441C-F3E6B3D3DB0C}"/>
                  </a:ext>
                </a:extLst>
              </p:cNvPr>
              <p:cNvSpPr>
                <a:spLocks/>
              </p:cNvSpPr>
              <p:nvPr/>
            </p:nvSpPr>
            <p:spPr bwMode="auto">
              <a:xfrm>
                <a:off x="5741987" y="2811463"/>
                <a:ext cx="746124" cy="1241425"/>
              </a:xfrm>
              <a:custGeom>
                <a:avLst/>
                <a:gdLst>
                  <a:gd name="connsiteX0" fmla="*/ 222250 w 746124"/>
                  <a:gd name="connsiteY0" fmla="*/ 1169987 h 1241425"/>
                  <a:gd name="connsiteX1" fmla="*/ 222250 w 746124"/>
                  <a:gd name="connsiteY1" fmla="*/ 1187911 h 1241425"/>
                  <a:gd name="connsiteX2" fmla="*/ 351434 w 746124"/>
                  <a:gd name="connsiteY2" fmla="*/ 1208702 h 1241425"/>
                  <a:gd name="connsiteX3" fmla="*/ 354289 w 746124"/>
                  <a:gd name="connsiteY3" fmla="*/ 1208702 h 1241425"/>
                  <a:gd name="connsiteX4" fmla="*/ 484187 w 746124"/>
                  <a:gd name="connsiteY4" fmla="*/ 1187911 h 1241425"/>
                  <a:gd name="connsiteX5" fmla="*/ 484187 w 746124"/>
                  <a:gd name="connsiteY5" fmla="*/ 1169987 h 1241425"/>
                  <a:gd name="connsiteX6" fmla="*/ 222250 w 746124"/>
                  <a:gd name="connsiteY6" fmla="*/ 1169987 h 1241425"/>
                  <a:gd name="connsiteX7" fmla="*/ 153987 w 746124"/>
                  <a:gd name="connsiteY7" fmla="*/ 1089025 h 1241425"/>
                  <a:gd name="connsiteX8" fmla="*/ 153987 w 746124"/>
                  <a:gd name="connsiteY8" fmla="*/ 1138238 h 1241425"/>
                  <a:gd name="connsiteX9" fmla="*/ 552449 w 746124"/>
                  <a:gd name="connsiteY9" fmla="*/ 1138238 h 1241425"/>
                  <a:gd name="connsiteX10" fmla="*/ 552449 w 746124"/>
                  <a:gd name="connsiteY10" fmla="*/ 1089025 h 1241425"/>
                  <a:gd name="connsiteX11" fmla="*/ 153987 w 746124"/>
                  <a:gd name="connsiteY11" fmla="*/ 1089025 h 1241425"/>
                  <a:gd name="connsiteX12" fmla="*/ 153987 w 746124"/>
                  <a:gd name="connsiteY12" fmla="*/ 1011237 h 1241425"/>
                  <a:gd name="connsiteX13" fmla="*/ 153987 w 746124"/>
                  <a:gd name="connsiteY13" fmla="*/ 1057275 h 1241425"/>
                  <a:gd name="connsiteX14" fmla="*/ 552449 w 746124"/>
                  <a:gd name="connsiteY14" fmla="*/ 1057275 h 1241425"/>
                  <a:gd name="connsiteX15" fmla="*/ 552449 w 746124"/>
                  <a:gd name="connsiteY15" fmla="*/ 1011237 h 1241425"/>
                  <a:gd name="connsiteX16" fmla="*/ 153987 w 746124"/>
                  <a:gd name="connsiteY16" fmla="*/ 1011237 h 1241425"/>
                  <a:gd name="connsiteX17" fmla="*/ 153987 w 746124"/>
                  <a:gd name="connsiteY17" fmla="*/ 919162 h 1241425"/>
                  <a:gd name="connsiteX18" fmla="*/ 153987 w 746124"/>
                  <a:gd name="connsiteY18" fmla="*/ 979487 h 1241425"/>
                  <a:gd name="connsiteX19" fmla="*/ 552449 w 746124"/>
                  <a:gd name="connsiteY19" fmla="*/ 979487 h 1241425"/>
                  <a:gd name="connsiteX20" fmla="*/ 552449 w 746124"/>
                  <a:gd name="connsiteY20" fmla="*/ 919162 h 1241425"/>
                  <a:gd name="connsiteX21" fmla="*/ 153987 w 746124"/>
                  <a:gd name="connsiteY21" fmla="*/ 919162 h 1241425"/>
                  <a:gd name="connsiteX22" fmla="*/ 154469 w 746124"/>
                  <a:gd name="connsiteY22" fmla="*/ 887412 h 1241425"/>
                  <a:gd name="connsiteX23" fmla="*/ 168010 w 746124"/>
                  <a:gd name="connsiteY23" fmla="*/ 887412 h 1241425"/>
                  <a:gd name="connsiteX24" fmla="*/ 199367 w 746124"/>
                  <a:gd name="connsiteY24" fmla="*/ 887412 h 1241425"/>
                  <a:gd name="connsiteX25" fmla="*/ 505808 w 746124"/>
                  <a:gd name="connsiteY25" fmla="*/ 887412 h 1241425"/>
                  <a:gd name="connsiteX26" fmla="*/ 537165 w 746124"/>
                  <a:gd name="connsiteY26" fmla="*/ 887412 h 1241425"/>
                  <a:gd name="connsiteX27" fmla="*/ 553556 w 746124"/>
                  <a:gd name="connsiteY27" fmla="*/ 887412 h 1241425"/>
                  <a:gd name="connsiteX28" fmla="*/ 584200 w 746124"/>
                  <a:gd name="connsiteY28" fmla="*/ 917450 h 1241425"/>
                  <a:gd name="connsiteX29" fmla="*/ 584200 w 746124"/>
                  <a:gd name="connsiteY29" fmla="*/ 980385 h 1241425"/>
                  <a:gd name="connsiteX30" fmla="*/ 580637 w 746124"/>
                  <a:gd name="connsiteY30" fmla="*/ 995404 h 1241425"/>
                  <a:gd name="connsiteX31" fmla="*/ 584200 w 746124"/>
                  <a:gd name="connsiteY31" fmla="*/ 1010423 h 1241425"/>
                  <a:gd name="connsiteX32" fmla="*/ 584200 w 746124"/>
                  <a:gd name="connsiteY32" fmla="*/ 1059055 h 1241425"/>
                  <a:gd name="connsiteX33" fmla="*/ 580637 w 746124"/>
                  <a:gd name="connsiteY33" fmla="*/ 1074074 h 1241425"/>
                  <a:gd name="connsiteX34" fmla="*/ 584200 w 746124"/>
                  <a:gd name="connsiteY34" fmla="*/ 1089092 h 1241425"/>
                  <a:gd name="connsiteX35" fmla="*/ 584200 w 746124"/>
                  <a:gd name="connsiteY35" fmla="*/ 1139870 h 1241425"/>
                  <a:gd name="connsiteX36" fmla="*/ 553556 w 746124"/>
                  <a:gd name="connsiteY36" fmla="*/ 1170623 h 1241425"/>
                  <a:gd name="connsiteX37" fmla="*/ 515073 w 746124"/>
                  <a:gd name="connsiteY37" fmla="*/ 1170623 h 1241425"/>
                  <a:gd name="connsiteX38" fmla="*/ 515073 w 746124"/>
                  <a:gd name="connsiteY38" fmla="*/ 1198514 h 1241425"/>
                  <a:gd name="connsiteX39" fmla="*/ 505808 w 746124"/>
                  <a:gd name="connsiteY39" fmla="*/ 1212818 h 1241425"/>
                  <a:gd name="connsiteX40" fmla="*/ 370404 w 746124"/>
                  <a:gd name="connsiteY40" fmla="*/ 1241425 h 1241425"/>
                  <a:gd name="connsiteX41" fmla="*/ 352587 w 746124"/>
                  <a:gd name="connsiteY41" fmla="*/ 1240710 h 1241425"/>
                  <a:gd name="connsiteX42" fmla="*/ 334771 w 746124"/>
                  <a:gd name="connsiteY42" fmla="*/ 1241425 h 1241425"/>
                  <a:gd name="connsiteX43" fmla="*/ 200079 w 746124"/>
                  <a:gd name="connsiteY43" fmla="*/ 1212818 h 1241425"/>
                  <a:gd name="connsiteX44" fmla="*/ 190815 w 746124"/>
                  <a:gd name="connsiteY44" fmla="*/ 1198514 h 1241425"/>
                  <a:gd name="connsiteX45" fmla="*/ 190815 w 746124"/>
                  <a:gd name="connsiteY45" fmla="*/ 1170623 h 1241425"/>
                  <a:gd name="connsiteX46" fmla="*/ 154469 w 746124"/>
                  <a:gd name="connsiteY46" fmla="*/ 1170623 h 1241425"/>
                  <a:gd name="connsiteX47" fmla="*/ 123825 w 746124"/>
                  <a:gd name="connsiteY47" fmla="*/ 1139870 h 1241425"/>
                  <a:gd name="connsiteX48" fmla="*/ 123825 w 746124"/>
                  <a:gd name="connsiteY48" fmla="*/ 1089092 h 1241425"/>
                  <a:gd name="connsiteX49" fmla="*/ 128101 w 746124"/>
                  <a:gd name="connsiteY49" fmla="*/ 1074074 h 1241425"/>
                  <a:gd name="connsiteX50" fmla="*/ 123825 w 746124"/>
                  <a:gd name="connsiteY50" fmla="*/ 1059055 h 1241425"/>
                  <a:gd name="connsiteX51" fmla="*/ 123825 w 746124"/>
                  <a:gd name="connsiteY51" fmla="*/ 1010423 h 1241425"/>
                  <a:gd name="connsiteX52" fmla="*/ 128101 w 746124"/>
                  <a:gd name="connsiteY52" fmla="*/ 995404 h 1241425"/>
                  <a:gd name="connsiteX53" fmla="*/ 123825 w 746124"/>
                  <a:gd name="connsiteY53" fmla="*/ 980385 h 1241425"/>
                  <a:gd name="connsiteX54" fmla="*/ 123825 w 746124"/>
                  <a:gd name="connsiteY54" fmla="*/ 917450 h 1241425"/>
                  <a:gd name="connsiteX55" fmla="*/ 154469 w 746124"/>
                  <a:gd name="connsiteY55" fmla="*/ 887412 h 1241425"/>
                  <a:gd name="connsiteX56" fmla="*/ 530225 w 746124"/>
                  <a:gd name="connsiteY56" fmla="*/ 722312 h 1241425"/>
                  <a:gd name="connsiteX57" fmla="*/ 568325 w 746124"/>
                  <a:gd name="connsiteY57" fmla="*/ 759619 h 1241425"/>
                  <a:gd name="connsiteX58" fmla="*/ 530225 w 746124"/>
                  <a:gd name="connsiteY58" fmla="*/ 796926 h 1241425"/>
                  <a:gd name="connsiteX59" fmla="*/ 492125 w 746124"/>
                  <a:gd name="connsiteY59" fmla="*/ 759619 h 1241425"/>
                  <a:gd name="connsiteX60" fmla="*/ 530225 w 746124"/>
                  <a:gd name="connsiteY60" fmla="*/ 722312 h 1241425"/>
                  <a:gd name="connsiteX61" fmla="*/ 289718 w 746124"/>
                  <a:gd name="connsiteY61" fmla="*/ 579437 h 1241425"/>
                  <a:gd name="connsiteX62" fmla="*/ 327024 w 746124"/>
                  <a:gd name="connsiteY62" fmla="*/ 616744 h 1241425"/>
                  <a:gd name="connsiteX63" fmla="*/ 289718 w 746124"/>
                  <a:gd name="connsiteY63" fmla="*/ 654051 h 1241425"/>
                  <a:gd name="connsiteX64" fmla="*/ 252412 w 746124"/>
                  <a:gd name="connsiteY64" fmla="*/ 616744 h 1241425"/>
                  <a:gd name="connsiteX65" fmla="*/ 289718 w 746124"/>
                  <a:gd name="connsiteY65" fmla="*/ 579437 h 1241425"/>
                  <a:gd name="connsiteX66" fmla="*/ 36513 w 746124"/>
                  <a:gd name="connsiteY66" fmla="*/ 477837 h 1241425"/>
                  <a:gd name="connsiteX67" fmla="*/ 73026 w 746124"/>
                  <a:gd name="connsiteY67" fmla="*/ 515144 h 1241425"/>
                  <a:gd name="connsiteX68" fmla="*/ 36513 w 746124"/>
                  <a:gd name="connsiteY68" fmla="*/ 552451 h 1241425"/>
                  <a:gd name="connsiteX69" fmla="*/ 0 w 746124"/>
                  <a:gd name="connsiteY69" fmla="*/ 515144 h 1241425"/>
                  <a:gd name="connsiteX70" fmla="*/ 36513 w 746124"/>
                  <a:gd name="connsiteY70" fmla="*/ 477837 h 1241425"/>
                  <a:gd name="connsiteX71" fmla="*/ 708818 w 746124"/>
                  <a:gd name="connsiteY71" fmla="*/ 357187 h 1241425"/>
                  <a:gd name="connsiteX72" fmla="*/ 746124 w 746124"/>
                  <a:gd name="connsiteY72" fmla="*/ 394494 h 1241425"/>
                  <a:gd name="connsiteX73" fmla="*/ 708818 w 746124"/>
                  <a:gd name="connsiteY73" fmla="*/ 431801 h 1241425"/>
                  <a:gd name="connsiteX74" fmla="*/ 671512 w 746124"/>
                  <a:gd name="connsiteY74" fmla="*/ 394494 h 1241425"/>
                  <a:gd name="connsiteX75" fmla="*/ 708818 w 746124"/>
                  <a:gd name="connsiteY75" fmla="*/ 357187 h 1241425"/>
                  <a:gd name="connsiteX76" fmla="*/ 437001 w 746124"/>
                  <a:gd name="connsiteY76" fmla="*/ 306387 h 1241425"/>
                  <a:gd name="connsiteX77" fmla="*/ 474662 w 746124"/>
                  <a:gd name="connsiteY77" fmla="*/ 342899 h 1241425"/>
                  <a:gd name="connsiteX78" fmla="*/ 437001 w 746124"/>
                  <a:gd name="connsiteY78" fmla="*/ 379412 h 1241425"/>
                  <a:gd name="connsiteX79" fmla="*/ 400050 w 746124"/>
                  <a:gd name="connsiteY79" fmla="*/ 342899 h 1241425"/>
                  <a:gd name="connsiteX80" fmla="*/ 437001 w 746124"/>
                  <a:gd name="connsiteY80" fmla="*/ 306387 h 1241425"/>
                  <a:gd name="connsiteX81" fmla="*/ 168275 w 746124"/>
                  <a:gd name="connsiteY81" fmla="*/ 161925 h 1241425"/>
                  <a:gd name="connsiteX82" fmla="*/ 204787 w 746124"/>
                  <a:gd name="connsiteY82" fmla="*/ 198083 h 1241425"/>
                  <a:gd name="connsiteX83" fmla="*/ 168275 w 746124"/>
                  <a:gd name="connsiteY83" fmla="*/ 234950 h 1241425"/>
                  <a:gd name="connsiteX84" fmla="*/ 131762 w 746124"/>
                  <a:gd name="connsiteY84" fmla="*/ 198083 h 1241425"/>
                  <a:gd name="connsiteX85" fmla="*/ 168275 w 746124"/>
                  <a:gd name="connsiteY85" fmla="*/ 161925 h 1241425"/>
                  <a:gd name="connsiteX86" fmla="*/ 500063 w 746124"/>
                  <a:gd name="connsiteY86" fmla="*/ 0 h 1241425"/>
                  <a:gd name="connsiteX87" fmla="*/ 536576 w 746124"/>
                  <a:gd name="connsiteY87" fmla="*/ 36513 h 1241425"/>
                  <a:gd name="connsiteX88" fmla="*/ 500063 w 746124"/>
                  <a:gd name="connsiteY88" fmla="*/ 73026 h 1241425"/>
                  <a:gd name="connsiteX89" fmla="*/ 463550 w 746124"/>
                  <a:gd name="connsiteY89" fmla="*/ 36513 h 1241425"/>
                  <a:gd name="connsiteX90" fmla="*/ 500063 w 746124"/>
                  <a:gd name="connsiteY90" fmla="*/ 0 h 124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46124" h="1241425">
                    <a:moveTo>
                      <a:pt x="222250" y="1169987"/>
                    </a:moveTo>
                    <a:cubicBezTo>
                      <a:pt x="222250" y="1169987"/>
                      <a:pt x="222250" y="1169987"/>
                      <a:pt x="222250" y="1187911"/>
                    </a:cubicBezTo>
                    <a:cubicBezTo>
                      <a:pt x="289340" y="1214437"/>
                      <a:pt x="350721" y="1208702"/>
                      <a:pt x="351434" y="1208702"/>
                    </a:cubicBezTo>
                    <a:cubicBezTo>
                      <a:pt x="352148" y="1208702"/>
                      <a:pt x="353576" y="1208702"/>
                      <a:pt x="354289" y="1208702"/>
                    </a:cubicBezTo>
                    <a:cubicBezTo>
                      <a:pt x="355003" y="1208702"/>
                      <a:pt x="416383" y="1214437"/>
                      <a:pt x="484187" y="1187911"/>
                    </a:cubicBezTo>
                    <a:cubicBezTo>
                      <a:pt x="484187" y="1187911"/>
                      <a:pt x="484187" y="1187911"/>
                      <a:pt x="484187" y="1169987"/>
                    </a:cubicBezTo>
                    <a:cubicBezTo>
                      <a:pt x="484187" y="1169987"/>
                      <a:pt x="484187" y="1169987"/>
                      <a:pt x="222250" y="1169987"/>
                    </a:cubicBezTo>
                    <a:close/>
                    <a:moveTo>
                      <a:pt x="153987" y="1089025"/>
                    </a:moveTo>
                    <a:cubicBezTo>
                      <a:pt x="153987" y="1089025"/>
                      <a:pt x="153987" y="1089025"/>
                      <a:pt x="153987" y="1138238"/>
                    </a:cubicBezTo>
                    <a:cubicBezTo>
                      <a:pt x="153987" y="1138238"/>
                      <a:pt x="153987" y="1138238"/>
                      <a:pt x="552449" y="1138238"/>
                    </a:cubicBezTo>
                    <a:cubicBezTo>
                      <a:pt x="552449" y="1138238"/>
                      <a:pt x="552449" y="1138238"/>
                      <a:pt x="552449" y="1089025"/>
                    </a:cubicBezTo>
                    <a:cubicBezTo>
                      <a:pt x="552449" y="1089025"/>
                      <a:pt x="552449" y="1089025"/>
                      <a:pt x="153987" y="1089025"/>
                    </a:cubicBezTo>
                    <a:close/>
                    <a:moveTo>
                      <a:pt x="153987" y="1011237"/>
                    </a:moveTo>
                    <a:cubicBezTo>
                      <a:pt x="153987" y="1011237"/>
                      <a:pt x="153987" y="1011237"/>
                      <a:pt x="153987" y="1057275"/>
                    </a:cubicBezTo>
                    <a:cubicBezTo>
                      <a:pt x="153987" y="1057275"/>
                      <a:pt x="153987" y="1057275"/>
                      <a:pt x="552449" y="1057275"/>
                    </a:cubicBezTo>
                    <a:cubicBezTo>
                      <a:pt x="552449" y="1057275"/>
                      <a:pt x="552449" y="1057275"/>
                      <a:pt x="552449" y="1011237"/>
                    </a:cubicBezTo>
                    <a:cubicBezTo>
                      <a:pt x="552449" y="1011237"/>
                      <a:pt x="552449" y="1011237"/>
                      <a:pt x="153987" y="1011237"/>
                    </a:cubicBezTo>
                    <a:close/>
                    <a:moveTo>
                      <a:pt x="153987" y="919162"/>
                    </a:moveTo>
                    <a:cubicBezTo>
                      <a:pt x="153987" y="919162"/>
                      <a:pt x="153987" y="919162"/>
                      <a:pt x="153987" y="979487"/>
                    </a:cubicBezTo>
                    <a:cubicBezTo>
                      <a:pt x="153987" y="979487"/>
                      <a:pt x="153987" y="979487"/>
                      <a:pt x="552449" y="979487"/>
                    </a:cubicBezTo>
                    <a:cubicBezTo>
                      <a:pt x="552449" y="979487"/>
                      <a:pt x="552449" y="979487"/>
                      <a:pt x="552449" y="919162"/>
                    </a:cubicBezTo>
                    <a:cubicBezTo>
                      <a:pt x="552449" y="919162"/>
                      <a:pt x="552449" y="919162"/>
                      <a:pt x="153987" y="919162"/>
                    </a:cubicBezTo>
                    <a:close/>
                    <a:moveTo>
                      <a:pt x="154469" y="887412"/>
                    </a:moveTo>
                    <a:cubicBezTo>
                      <a:pt x="154469" y="887412"/>
                      <a:pt x="154469" y="887412"/>
                      <a:pt x="168010" y="887412"/>
                    </a:cubicBezTo>
                    <a:cubicBezTo>
                      <a:pt x="174424" y="887412"/>
                      <a:pt x="184401" y="887412"/>
                      <a:pt x="199367" y="887412"/>
                    </a:cubicBezTo>
                    <a:cubicBezTo>
                      <a:pt x="243551" y="887412"/>
                      <a:pt x="331208" y="887412"/>
                      <a:pt x="505808" y="887412"/>
                    </a:cubicBezTo>
                    <a:cubicBezTo>
                      <a:pt x="515785" y="887412"/>
                      <a:pt x="525763" y="887412"/>
                      <a:pt x="537165" y="887412"/>
                    </a:cubicBezTo>
                    <a:cubicBezTo>
                      <a:pt x="542154" y="887412"/>
                      <a:pt x="547855" y="887412"/>
                      <a:pt x="553556" y="887412"/>
                    </a:cubicBezTo>
                    <a:cubicBezTo>
                      <a:pt x="570660" y="887412"/>
                      <a:pt x="584200" y="900285"/>
                      <a:pt x="584200" y="917450"/>
                    </a:cubicBezTo>
                    <a:cubicBezTo>
                      <a:pt x="584200" y="917450"/>
                      <a:pt x="584200" y="917450"/>
                      <a:pt x="584200" y="980385"/>
                    </a:cubicBezTo>
                    <a:cubicBezTo>
                      <a:pt x="584200" y="986107"/>
                      <a:pt x="582775" y="991113"/>
                      <a:pt x="580637" y="995404"/>
                    </a:cubicBezTo>
                    <a:cubicBezTo>
                      <a:pt x="582775" y="999695"/>
                      <a:pt x="584200" y="1004701"/>
                      <a:pt x="584200" y="1010423"/>
                    </a:cubicBezTo>
                    <a:cubicBezTo>
                      <a:pt x="584200" y="1010423"/>
                      <a:pt x="584200" y="1010423"/>
                      <a:pt x="584200" y="1059055"/>
                    </a:cubicBezTo>
                    <a:cubicBezTo>
                      <a:pt x="584200" y="1064061"/>
                      <a:pt x="582775" y="1069067"/>
                      <a:pt x="580637" y="1074074"/>
                    </a:cubicBezTo>
                    <a:cubicBezTo>
                      <a:pt x="582775" y="1078365"/>
                      <a:pt x="584200" y="1083371"/>
                      <a:pt x="584200" y="1089092"/>
                    </a:cubicBezTo>
                    <a:cubicBezTo>
                      <a:pt x="584200" y="1089092"/>
                      <a:pt x="584200" y="1089092"/>
                      <a:pt x="584200" y="1139870"/>
                    </a:cubicBezTo>
                    <a:cubicBezTo>
                      <a:pt x="584200" y="1157034"/>
                      <a:pt x="570660" y="1170623"/>
                      <a:pt x="553556" y="1170623"/>
                    </a:cubicBezTo>
                    <a:cubicBezTo>
                      <a:pt x="553556" y="1170623"/>
                      <a:pt x="553556" y="1170623"/>
                      <a:pt x="515073" y="1170623"/>
                    </a:cubicBezTo>
                    <a:cubicBezTo>
                      <a:pt x="515073" y="1170623"/>
                      <a:pt x="515073" y="1170623"/>
                      <a:pt x="515073" y="1198514"/>
                    </a:cubicBezTo>
                    <a:cubicBezTo>
                      <a:pt x="515073" y="1204951"/>
                      <a:pt x="511509" y="1210672"/>
                      <a:pt x="505808" y="1212818"/>
                    </a:cubicBezTo>
                    <a:cubicBezTo>
                      <a:pt x="450221" y="1237849"/>
                      <a:pt x="397485" y="1241425"/>
                      <a:pt x="370404" y="1241425"/>
                    </a:cubicBezTo>
                    <a:cubicBezTo>
                      <a:pt x="361852" y="1241425"/>
                      <a:pt x="355438" y="1241425"/>
                      <a:pt x="352587" y="1240710"/>
                    </a:cubicBezTo>
                    <a:cubicBezTo>
                      <a:pt x="349737" y="1240710"/>
                      <a:pt x="343323" y="1241425"/>
                      <a:pt x="334771" y="1241425"/>
                    </a:cubicBezTo>
                    <a:cubicBezTo>
                      <a:pt x="307690" y="1241425"/>
                      <a:pt x="254954" y="1237849"/>
                      <a:pt x="200079" y="1212818"/>
                    </a:cubicBezTo>
                    <a:cubicBezTo>
                      <a:pt x="194378" y="1210672"/>
                      <a:pt x="190815" y="1204951"/>
                      <a:pt x="190815" y="1198514"/>
                    </a:cubicBezTo>
                    <a:cubicBezTo>
                      <a:pt x="190815" y="1198514"/>
                      <a:pt x="190815" y="1198514"/>
                      <a:pt x="190815" y="1170623"/>
                    </a:cubicBezTo>
                    <a:cubicBezTo>
                      <a:pt x="190815" y="1170623"/>
                      <a:pt x="190815" y="1170623"/>
                      <a:pt x="154469" y="1170623"/>
                    </a:cubicBezTo>
                    <a:cubicBezTo>
                      <a:pt x="137366" y="1170623"/>
                      <a:pt x="123825" y="1157034"/>
                      <a:pt x="123825" y="1139870"/>
                    </a:cubicBezTo>
                    <a:cubicBezTo>
                      <a:pt x="123825" y="1139870"/>
                      <a:pt x="123825" y="1139870"/>
                      <a:pt x="123825" y="1089092"/>
                    </a:cubicBezTo>
                    <a:cubicBezTo>
                      <a:pt x="123825" y="1083371"/>
                      <a:pt x="125251" y="1078365"/>
                      <a:pt x="128101" y="1074074"/>
                    </a:cubicBezTo>
                    <a:cubicBezTo>
                      <a:pt x="125251" y="1069067"/>
                      <a:pt x="123825" y="1064061"/>
                      <a:pt x="123825" y="1059055"/>
                    </a:cubicBezTo>
                    <a:cubicBezTo>
                      <a:pt x="123825" y="1059055"/>
                      <a:pt x="123825" y="1059055"/>
                      <a:pt x="123825" y="1010423"/>
                    </a:cubicBezTo>
                    <a:cubicBezTo>
                      <a:pt x="123825" y="1004701"/>
                      <a:pt x="125251" y="999695"/>
                      <a:pt x="128101" y="995404"/>
                    </a:cubicBezTo>
                    <a:cubicBezTo>
                      <a:pt x="125251" y="991113"/>
                      <a:pt x="123825" y="986107"/>
                      <a:pt x="123825" y="980385"/>
                    </a:cubicBezTo>
                    <a:cubicBezTo>
                      <a:pt x="123825" y="980385"/>
                      <a:pt x="123825" y="980385"/>
                      <a:pt x="123825" y="917450"/>
                    </a:cubicBezTo>
                    <a:cubicBezTo>
                      <a:pt x="123825" y="900285"/>
                      <a:pt x="137366" y="887412"/>
                      <a:pt x="154469" y="887412"/>
                    </a:cubicBezTo>
                    <a:close/>
                    <a:moveTo>
                      <a:pt x="530225" y="722312"/>
                    </a:moveTo>
                    <a:cubicBezTo>
                      <a:pt x="551267" y="722312"/>
                      <a:pt x="568325" y="739015"/>
                      <a:pt x="568325" y="759619"/>
                    </a:cubicBezTo>
                    <a:cubicBezTo>
                      <a:pt x="568325" y="780223"/>
                      <a:pt x="551267" y="796926"/>
                      <a:pt x="530225" y="796926"/>
                    </a:cubicBezTo>
                    <a:cubicBezTo>
                      <a:pt x="509183" y="796926"/>
                      <a:pt x="492125" y="780223"/>
                      <a:pt x="492125" y="759619"/>
                    </a:cubicBezTo>
                    <a:cubicBezTo>
                      <a:pt x="492125" y="739015"/>
                      <a:pt x="509183" y="722312"/>
                      <a:pt x="530225" y="722312"/>
                    </a:cubicBezTo>
                    <a:close/>
                    <a:moveTo>
                      <a:pt x="289718" y="579437"/>
                    </a:moveTo>
                    <a:cubicBezTo>
                      <a:pt x="310322" y="579437"/>
                      <a:pt x="327024" y="596140"/>
                      <a:pt x="327024" y="616744"/>
                    </a:cubicBezTo>
                    <a:cubicBezTo>
                      <a:pt x="327024" y="637348"/>
                      <a:pt x="310322" y="654051"/>
                      <a:pt x="289718" y="654051"/>
                    </a:cubicBezTo>
                    <a:cubicBezTo>
                      <a:pt x="269114" y="654051"/>
                      <a:pt x="252412" y="637348"/>
                      <a:pt x="252412" y="616744"/>
                    </a:cubicBezTo>
                    <a:cubicBezTo>
                      <a:pt x="252412" y="596140"/>
                      <a:pt x="269114" y="579437"/>
                      <a:pt x="289718" y="579437"/>
                    </a:cubicBezTo>
                    <a:close/>
                    <a:moveTo>
                      <a:pt x="36513" y="477837"/>
                    </a:moveTo>
                    <a:cubicBezTo>
                      <a:pt x="56679" y="477837"/>
                      <a:pt x="73026" y="494540"/>
                      <a:pt x="73026" y="515144"/>
                    </a:cubicBezTo>
                    <a:cubicBezTo>
                      <a:pt x="73026" y="535748"/>
                      <a:pt x="56679" y="552451"/>
                      <a:pt x="36513" y="552451"/>
                    </a:cubicBezTo>
                    <a:cubicBezTo>
                      <a:pt x="16347" y="552451"/>
                      <a:pt x="0" y="535748"/>
                      <a:pt x="0" y="515144"/>
                    </a:cubicBezTo>
                    <a:cubicBezTo>
                      <a:pt x="0" y="494540"/>
                      <a:pt x="16347" y="477837"/>
                      <a:pt x="36513" y="477837"/>
                    </a:cubicBezTo>
                    <a:close/>
                    <a:moveTo>
                      <a:pt x="708818" y="357187"/>
                    </a:moveTo>
                    <a:cubicBezTo>
                      <a:pt x="729422" y="357187"/>
                      <a:pt x="746124" y="373890"/>
                      <a:pt x="746124" y="394494"/>
                    </a:cubicBezTo>
                    <a:cubicBezTo>
                      <a:pt x="746124" y="415098"/>
                      <a:pt x="729422" y="431801"/>
                      <a:pt x="708818" y="431801"/>
                    </a:cubicBezTo>
                    <a:cubicBezTo>
                      <a:pt x="688214" y="431801"/>
                      <a:pt x="671512" y="415098"/>
                      <a:pt x="671512" y="394494"/>
                    </a:cubicBezTo>
                    <a:cubicBezTo>
                      <a:pt x="671512" y="373890"/>
                      <a:pt x="688214" y="357187"/>
                      <a:pt x="708818" y="357187"/>
                    </a:cubicBezTo>
                    <a:close/>
                    <a:moveTo>
                      <a:pt x="437001" y="306387"/>
                    </a:moveTo>
                    <a:cubicBezTo>
                      <a:pt x="458319" y="306387"/>
                      <a:pt x="474662" y="322537"/>
                      <a:pt x="474662" y="342899"/>
                    </a:cubicBezTo>
                    <a:cubicBezTo>
                      <a:pt x="474662" y="362560"/>
                      <a:pt x="458319" y="379412"/>
                      <a:pt x="437001" y="379412"/>
                    </a:cubicBezTo>
                    <a:cubicBezTo>
                      <a:pt x="417104" y="379412"/>
                      <a:pt x="400050" y="362560"/>
                      <a:pt x="400050" y="342899"/>
                    </a:cubicBezTo>
                    <a:cubicBezTo>
                      <a:pt x="400050" y="322537"/>
                      <a:pt x="417104" y="306387"/>
                      <a:pt x="437001" y="306387"/>
                    </a:cubicBezTo>
                    <a:close/>
                    <a:moveTo>
                      <a:pt x="168275" y="161925"/>
                    </a:moveTo>
                    <a:cubicBezTo>
                      <a:pt x="187935" y="161925"/>
                      <a:pt x="204787" y="178940"/>
                      <a:pt x="204787" y="198083"/>
                    </a:cubicBezTo>
                    <a:cubicBezTo>
                      <a:pt x="204787" y="218643"/>
                      <a:pt x="187935" y="234950"/>
                      <a:pt x="168275" y="234950"/>
                    </a:cubicBezTo>
                    <a:cubicBezTo>
                      <a:pt x="147912" y="234950"/>
                      <a:pt x="131762" y="218643"/>
                      <a:pt x="131762" y="198083"/>
                    </a:cubicBezTo>
                    <a:cubicBezTo>
                      <a:pt x="131762" y="178940"/>
                      <a:pt x="147912" y="161925"/>
                      <a:pt x="168275" y="161925"/>
                    </a:cubicBezTo>
                    <a:close/>
                    <a:moveTo>
                      <a:pt x="500063" y="0"/>
                    </a:moveTo>
                    <a:cubicBezTo>
                      <a:pt x="520229" y="0"/>
                      <a:pt x="536576" y="16347"/>
                      <a:pt x="536576" y="36513"/>
                    </a:cubicBezTo>
                    <a:cubicBezTo>
                      <a:pt x="536576" y="56679"/>
                      <a:pt x="520229" y="73026"/>
                      <a:pt x="500063" y="73026"/>
                    </a:cubicBezTo>
                    <a:cubicBezTo>
                      <a:pt x="479897" y="73026"/>
                      <a:pt x="463550" y="56679"/>
                      <a:pt x="463550" y="36513"/>
                    </a:cubicBezTo>
                    <a:cubicBezTo>
                      <a:pt x="463550" y="16347"/>
                      <a:pt x="479897" y="0"/>
                      <a:pt x="50006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2" name="bcgIcons_Continuous testing ">
            <a:extLst>
              <a:ext uri="{FF2B5EF4-FFF2-40B4-BE49-F238E27FC236}">
                <a16:creationId xmlns:a16="http://schemas.microsoft.com/office/drawing/2014/main" id="{1D9C75B8-A003-4AEA-349E-957D546AF2A9}"/>
              </a:ext>
            </a:extLst>
          </p:cNvPr>
          <p:cNvGrpSpPr>
            <a:grpSpLocks noChangeAspect="1"/>
          </p:cNvGrpSpPr>
          <p:nvPr/>
        </p:nvGrpSpPr>
        <p:grpSpPr>
          <a:xfrm>
            <a:off x="629999" y="5336720"/>
            <a:ext cx="548640" cy="548640"/>
            <a:chOff x="5256341" y="2517774"/>
            <a:chExt cx="1646238" cy="1646238"/>
          </a:xfrm>
        </p:grpSpPr>
        <p:sp>
          <p:nvSpPr>
            <p:cNvPr id="33" name="AutoShape 107">
              <a:extLst>
                <a:ext uri="{FF2B5EF4-FFF2-40B4-BE49-F238E27FC236}">
                  <a16:creationId xmlns:a16="http://schemas.microsoft.com/office/drawing/2014/main" id="{47CFF648-EE90-B06D-13B7-C07C2C24BB78}"/>
                </a:ext>
              </a:extLst>
            </p:cNvPr>
            <p:cNvSpPr>
              <a:spLocks noChangeAspect="1" noChangeArrowheads="1" noTextEdit="1"/>
            </p:cNvSpPr>
            <p:nvPr/>
          </p:nvSpPr>
          <p:spPr bwMode="auto">
            <a:xfrm>
              <a:off x="5256341" y="2517774"/>
              <a:ext cx="1646238"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4" name="Group 33">
              <a:extLst>
                <a:ext uri="{FF2B5EF4-FFF2-40B4-BE49-F238E27FC236}">
                  <a16:creationId xmlns:a16="http://schemas.microsoft.com/office/drawing/2014/main" id="{C6FD665B-7EB0-E628-7EB6-27F86924CA7F}"/>
                </a:ext>
              </a:extLst>
            </p:cNvPr>
            <p:cNvGrpSpPr/>
            <p:nvPr/>
          </p:nvGrpSpPr>
          <p:grpSpPr>
            <a:xfrm>
              <a:off x="5432682" y="2692400"/>
              <a:ext cx="1293556" cy="1296987"/>
              <a:chOff x="5432682" y="2692400"/>
              <a:chExt cx="1293556" cy="1296987"/>
            </a:xfrm>
          </p:grpSpPr>
          <p:sp>
            <p:nvSpPr>
              <p:cNvPr id="35" name="Freeform 5">
                <a:extLst>
                  <a:ext uri="{FF2B5EF4-FFF2-40B4-BE49-F238E27FC236}">
                    <a16:creationId xmlns:a16="http://schemas.microsoft.com/office/drawing/2014/main" id="{4034F3C2-985A-F8AE-BEFA-146203C7D289}"/>
                  </a:ext>
                </a:extLst>
              </p:cNvPr>
              <p:cNvSpPr>
                <a:spLocks/>
              </p:cNvSpPr>
              <p:nvPr/>
            </p:nvSpPr>
            <p:spPr bwMode="auto">
              <a:xfrm>
                <a:off x="5432682" y="2753317"/>
                <a:ext cx="1285289" cy="1236070"/>
              </a:xfrm>
              <a:custGeom>
                <a:avLst/>
                <a:gdLst>
                  <a:gd name="connsiteX0" fmla="*/ 233276 w 1285289"/>
                  <a:gd name="connsiteY0" fmla="*/ 991595 h 1236070"/>
                  <a:gd name="connsiteX1" fmla="*/ 630639 w 1285289"/>
                  <a:gd name="connsiteY1" fmla="*/ 1202571 h 1236070"/>
                  <a:gd name="connsiteX2" fmla="*/ 1078030 w 1285289"/>
                  <a:gd name="connsiteY2" fmla="*/ 1042201 h 1236070"/>
                  <a:gd name="connsiteX3" fmla="*/ 1008706 w 1285289"/>
                  <a:gd name="connsiteY3" fmla="*/ 1044339 h 1236070"/>
                  <a:gd name="connsiteX4" fmla="*/ 992268 w 1285289"/>
                  <a:gd name="connsiteY4" fmla="*/ 1029371 h 1236070"/>
                  <a:gd name="connsiteX5" fmla="*/ 1007991 w 1285289"/>
                  <a:gd name="connsiteY5" fmla="*/ 1012978 h 1236070"/>
                  <a:gd name="connsiteX6" fmla="*/ 1115908 w 1285289"/>
                  <a:gd name="connsiteY6" fmla="*/ 1010127 h 1236070"/>
                  <a:gd name="connsiteX7" fmla="*/ 1118052 w 1285289"/>
                  <a:gd name="connsiteY7" fmla="*/ 1010127 h 1236070"/>
                  <a:gd name="connsiteX8" fmla="*/ 1118767 w 1285289"/>
                  <a:gd name="connsiteY8" fmla="*/ 1010127 h 1236070"/>
                  <a:gd name="connsiteX9" fmla="*/ 1120911 w 1285289"/>
                  <a:gd name="connsiteY9" fmla="*/ 1010840 h 1236070"/>
                  <a:gd name="connsiteX10" fmla="*/ 1121626 w 1285289"/>
                  <a:gd name="connsiteY10" fmla="*/ 1010840 h 1236070"/>
                  <a:gd name="connsiteX11" fmla="*/ 1123770 w 1285289"/>
                  <a:gd name="connsiteY11" fmla="*/ 1012265 h 1236070"/>
                  <a:gd name="connsiteX12" fmla="*/ 1124484 w 1285289"/>
                  <a:gd name="connsiteY12" fmla="*/ 1012265 h 1236070"/>
                  <a:gd name="connsiteX13" fmla="*/ 1126628 w 1285289"/>
                  <a:gd name="connsiteY13" fmla="*/ 1013691 h 1236070"/>
                  <a:gd name="connsiteX14" fmla="*/ 1127343 w 1285289"/>
                  <a:gd name="connsiteY14" fmla="*/ 1014403 h 1236070"/>
                  <a:gd name="connsiteX15" fmla="*/ 1128772 w 1285289"/>
                  <a:gd name="connsiteY15" fmla="*/ 1015829 h 1236070"/>
                  <a:gd name="connsiteX16" fmla="*/ 1128772 w 1285289"/>
                  <a:gd name="connsiteY16" fmla="*/ 1016542 h 1236070"/>
                  <a:gd name="connsiteX17" fmla="*/ 1130202 w 1285289"/>
                  <a:gd name="connsiteY17" fmla="*/ 1018680 h 1236070"/>
                  <a:gd name="connsiteX18" fmla="*/ 1130202 w 1285289"/>
                  <a:gd name="connsiteY18" fmla="*/ 1019393 h 1236070"/>
                  <a:gd name="connsiteX19" fmla="*/ 1131631 w 1285289"/>
                  <a:gd name="connsiteY19" fmla="*/ 1021531 h 1236070"/>
                  <a:gd name="connsiteX20" fmla="*/ 1131631 w 1285289"/>
                  <a:gd name="connsiteY20" fmla="*/ 1022244 h 1236070"/>
                  <a:gd name="connsiteX21" fmla="*/ 1131631 w 1285289"/>
                  <a:gd name="connsiteY21" fmla="*/ 1024382 h 1236070"/>
                  <a:gd name="connsiteX22" fmla="*/ 1131631 w 1285289"/>
                  <a:gd name="connsiteY22" fmla="*/ 1025095 h 1236070"/>
                  <a:gd name="connsiteX23" fmla="*/ 1131631 w 1285289"/>
                  <a:gd name="connsiteY23" fmla="*/ 1026520 h 1236070"/>
                  <a:gd name="connsiteX24" fmla="*/ 1126628 w 1285289"/>
                  <a:gd name="connsiteY24" fmla="*/ 1132008 h 1236070"/>
                  <a:gd name="connsiteX25" fmla="*/ 1110905 w 1285289"/>
                  <a:gd name="connsiteY25" fmla="*/ 1147689 h 1236070"/>
                  <a:gd name="connsiteX26" fmla="*/ 1110191 w 1285289"/>
                  <a:gd name="connsiteY26" fmla="*/ 1147689 h 1236070"/>
                  <a:gd name="connsiteX27" fmla="*/ 1095182 w 1285289"/>
                  <a:gd name="connsiteY27" fmla="*/ 1130582 h 1236070"/>
                  <a:gd name="connsiteX28" fmla="*/ 1098041 w 1285289"/>
                  <a:gd name="connsiteY28" fmla="*/ 1066434 h 1236070"/>
                  <a:gd name="connsiteX29" fmla="*/ 905077 w 1285289"/>
                  <a:gd name="connsiteY29" fmla="*/ 1192592 h 1236070"/>
                  <a:gd name="connsiteX30" fmla="*/ 679952 w 1285289"/>
                  <a:gd name="connsiteY30" fmla="*/ 1236070 h 1236070"/>
                  <a:gd name="connsiteX31" fmla="*/ 627780 w 1285289"/>
                  <a:gd name="connsiteY31" fmla="*/ 1233932 h 1236070"/>
                  <a:gd name="connsiteX32" fmla="*/ 361918 w 1285289"/>
                  <a:gd name="connsiteY32" fmla="*/ 1146263 h 1236070"/>
                  <a:gd name="connsiteX33" fmla="*/ 206118 w 1285289"/>
                  <a:gd name="connsiteY33" fmla="*/ 1007988 h 1236070"/>
                  <a:gd name="connsiteX34" fmla="*/ 233276 w 1285289"/>
                  <a:gd name="connsiteY34" fmla="*/ 991595 h 1236070"/>
                  <a:gd name="connsiteX35" fmla="*/ 520755 w 1285289"/>
                  <a:gd name="connsiteY35" fmla="*/ 47032 h 1236070"/>
                  <a:gd name="connsiteX36" fmla="*/ 520755 w 1285289"/>
                  <a:gd name="connsiteY36" fmla="*/ 49891 h 1236070"/>
                  <a:gd name="connsiteX37" fmla="*/ 523619 w 1285289"/>
                  <a:gd name="connsiteY37" fmla="*/ 78479 h 1236070"/>
                  <a:gd name="connsiteX38" fmla="*/ 108403 w 1285289"/>
                  <a:gd name="connsiteY38" fmla="*/ 563049 h 1236070"/>
                  <a:gd name="connsiteX39" fmla="*/ 106255 w 1285289"/>
                  <a:gd name="connsiteY39" fmla="*/ 678831 h 1236070"/>
                  <a:gd name="connsiteX40" fmla="*/ 147061 w 1285289"/>
                  <a:gd name="connsiteY40" fmla="*/ 624513 h 1236070"/>
                  <a:gd name="connsiteX41" fmla="*/ 169253 w 1285289"/>
                  <a:gd name="connsiteY41" fmla="*/ 620940 h 1236070"/>
                  <a:gd name="connsiteX42" fmla="*/ 172833 w 1285289"/>
                  <a:gd name="connsiteY42" fmla="*/ 643096 h 1236070"/>
                  <a:gd name="connsiteX43" fmla="*/ 108403 w 1285289"/>
                  <a:gd name="connsiteY43" fmla="*/ 728860 h 1236070"/>
                  <a:gd name="connsiteX44" fmla="*/ 107687 w 1285289"/>
                  <a:gd name="connsiteY44" fmla="*/ 729575 h 1236070"/>
                  <a:gd name="connsiteX45" fmla="*/ 106255 w 1285289"/>
                  <a:gd name="connsiteY45" fmla="*/ 731719 h 1236070"/>
                  <a:gd name="connsiteX46" fmla="*/ 105539 w 1285289"/>
                  <a:gd name="connsiteY46" fmla="*/ 731719 h 1236070"/>
                  <a:gd name="connsiteX47" fmla="*/ 104107 w 1285289"/>
                  <a:gd name="connsiteY47" fmla="*/ 733148 h 1236070"/>
                  <a:gd name="connsiteX48" fmla="*/ 102676 w 1285289"/>
                  <a:gd name="connsiteY48" fmla="*/ 733863 h 1236070"/>
                  <a:gd name="connsiteX49" fmla="*/ 101244 w 1285289"/>
                  <a:gd name="connsiteY49" fmla="*/ 734578 h 1236070"/>
                  <a:gd name="connsiteX50" fmla="*/ 98380 w 1285289"/>
                  <a:gd name="connsiteY50" fmla="*/ 735292 h 1236070"/>
                  <a:gd name="connsiteX51" fmla="*/ 97664 w 1285289"/>
                  <a:gd name="connsiteY51" fmla="*/ 735292 h 1236070"/>
                  <a:gd name="connsiteX52" fmla="*/ 96949 w 1285289"/>
                  <a:gd name="connsiteY52" fmla="*/ 735292 h 1236070"/>
                  <a:gd name="connsiteX53" fmla="*/ 96949 w 1285289"/>
                  <a:gd name="connsiteY53" fmla="*/ 736007 h 1236070"/>
                  <a:gd name="connsiteX54" fmla="*/ 95517 w 1285289"/>
                  <a:gd name="connsiteY54" fmla="*/ 736007 h 1236070"/>
                  <a:gd name="connsiteX55" fmla="*/ 92653 w 1285289"/>
                  <a:gd name="connsiteY55" fmla="*/ 735292 h 1236070"/>
                  <a:gd name="connsiteX56" fmla="*/ 89790 w 1285289"/>
                  <a:gd name="connsiteY56" fmla="*/ 734578 h 1236070"/>
                  <a:gd name="connsiteX57" fmla="*/ 87642 w 1285289"/>
                  <a:gd name="connsiteY57" fmla="*/ 733863 h 1236070"/>
                  <a:gd name="connsiteX58" fmla="*/ 85494 w 1285289"/>
                  <a:gd name="connsiteY58" fmla="*/ 732434 h 1236070"/>
                  <a:gd name="connsiteX59" fmla="*/ 84778 w 1285289"/>
                  <a:gd name="connsiteY59" fmla="*/ 731719 h 1236070"/>
                  <a:gd name="connsiteX60" fmla="*/ 5315 w 1285289"/>
                  <a:gd name="connsiteY60" fmla="*/ 660963 h 1236070"/>
                  <a:gd name="connsiteX61" fmla="*/ 3883 w 1285289"/>
                  <a:gd name="connsiteY61" fmla="*/ 638807 h 1236070"/>
                  <a:gd name="connsiteX62" fmla="*/ 26075 w 1285289"/>
                  <a:gd name="connsiteY62" fmla="*/ 637378 h 1236070"/>
                  <a:gd name="connsiteX63" fmla="*/ 74756 w 1285289"/>
                  <a:gd name="connsiteY63" fmla="*/ 680975 h 1236070"/>
                  <a:gd name="connsiteX64" fmla="*/ 76904 w 1285289"/>
                  <a:gd name="connsiteY64" fmla="*/ 559475 h 1236070"/>
                  <a:gd name="connsiteX65" fmla="*/ 520755 w 1285289"/>
                  <a:gd name="connsiteY65" fmla="*/ 47032 h 1236070"/>
                  <a:gd name="connsiteX66" fmla="*/ 932443 w 1285289"/>
                  <a:gd name="connsiteY66" fmla="*/ 1029 h 1236070"/>
                  <a:gd name="connsiteX67" fmla="*/ 941187 w 1285289"/>
                  <a:gd name="connsiteY67" fmla="*/ 9230 h 1236070"/>
                  <a:gd name="connsiteX68" fmla="*/ 933335 w 1285289"/>
                  <a:gd name="connsiteY68" fmla="*/ 29910 h 1236070"/>
                  <a:gd name="connsiteX69" fmla="*/ 874090 w 1285289"/>
                  <a:gd name="connsiteY69" fmla="*/ 57009 h 1236070"/>
                  <a:gd name="connsiteX70" fmla="*/ 1283809 w 1285289"/>
                  <a:gd name="connsiteY70" fmla="*/ 671716 h 1236070"/>
                  <a:gd name="connsiteX71" fmla="*/ 1270960 w 1285289"/>
                  <a:gd name="connsiteY71" fmla="*/ 762995 h 1236070"/>
                  <a:gd name="connsiteX72" fmla="*/ 1242409 w 1285289"/>
                  <a:gd name="connsiteY72" fmla="*/ 745880 h 1236070"/>
                  <a:gd name="connsiteX73" fmla="*/ 1252402 w 1285289"/>
                  <a:gd name="connsiteY73" fmla="*/ 669577 h 1236070"/>
                  <a:gd name="connsiteX74" fmla="*/ 862669 w 1285289"/>
                  <a:gd name="connsiteY74" fmla="*/ 86247 h 1236070"/>
                  <a:gd name="connsiteX75" fmla="*/ 896932 w 1285289"/>
                  <a:gd name="connsiteY75" fmla="*/ 146149 h 1236070"/>
                  <a:gd name="connsiteX76" fmla="*/ 890507 w 1285289"/>
                  <a:gd name="connsiteY76" fmla="*/ 167542 h 1236070"/>
                  <a:gd name="connsiteX77" fmla="*/ 882656 w 1285289"/>
                  <a:gd name="connsiteY77" fmla="*/ 169681 h 1236070"/>
                  <a:gd name="connsiteX78" fmla="*/ 869094 w 1285289"/>
                  <a:gd name="connsiteY78" fmla="*/ 161837 h 1236070"/>
                  <a:gd name="connsiteX79" fmla="*/ 815559 w 1285289"/>
                  <a:gd name="connsiteY79" fmla="*/ 67706 h 1236070"/>
                  <a:gd name="connsiteX80" fmla="*/ 815559 w 1285289"/>
                  <a:gd name="connsiteY80" fmla="*/ 66993 h 1236070"/>
                  <a:gd name="connsiteX81" fmla="*/ 815559 w 1285289"/>
                  <a:gd name="connsiteY81" fmla="*/ 66279 h 1236070"/>
                  <a:gd name="connsiteX82" fmla="*/ 814845 w 1285289"/>
                  <a:gd name="connsiteY82" fmla="*/ 65566 h 1236070"/>
                  <a:gd name="connsiteX83" fmla="*/ 814845 w 1285289"/>
                  <a:gd name="connsiteY83" fmla="*/ 64853 h 1236070"/>
                  <a:gd name="connsiteX84" fmla="*/ 814845 w 1285289"/>
                  <a:gd name="connsiteY84" fmla="*/ 64140 h 1236070"/>
                  <a:gd name="connsiteX85" fmla="*/ 814131 w 1285289"/>
                  <a:gd name="connsiteY85" fmla="*/ 63427 h 1236070"/>
                  <a:gd name="connsiteX86" fmla="*/ 814131 w 1285289"/>
                  <a:gd name="connsiteY86" fmla="*/ 62714 h 1236070"/>
                  <a:gd name="connsiteX87" fmla="*/ 814131 w 1285289"/>
                  <a:gd name="connsiteY87" fmla="*/ 62001 h 1236070"/>
                  <a:gd name="connsiteX88" fmla="*/ 814131 w 1285289"/>
                  <a:gd name="connsiteY88" fmla="*/ 61288 h 1236070"/>
                  <a:gd name="connsiteX89" fmla="*/ 814131 w 1285289"/>
                  <a:gd name="connsiteY89" fmla="*/ 60574 h 1236070"/>
                  <a:gd name="connsiteX90" fmla="*/ 814131 w 1285289"/>
                  <a:gd name="connsiteY90" fmla="*/ 59861 h 1236070"/>
                  <a:gd name="connsiteX91" fmla="*/ 814131 w 1285289"/>
                  <a:gd name="connsiteY91" fmla="*/ 58435 h 1236070"/>
                  <a:gd name="connsiteX92" fmla="*/ 814131 w 1285289"/>
                  <a:gd name="connsiteY92" fmla="*/ 57722 h 1236070"/>
                  <a:gd name="connsiteX93" fmla="*/ 814131 w 1285289"/>
                  <a:gd name="connsiteY93" fmla="*/ 57009 h 1236070"/>
                  <a:gd name="connsiteX94" fmla="*/ 814131 w 1285289"/>
                  <a:gd name="connsiteY94" fmla="*/ 56296 h 1236070"/>
                  <a:gd name="connsiteX95" fmla="*/ 814845 w 1285289"/>
                  <a:gd name="connsiteY95" fmla="*/ 55583 h 1236070"/>
                  <a:gd name="connsiteX96" fmla="*/ 814845 w 1285289"/>
                  <a:gd name="connsiteY96" fmla="*/ 54870 h 1236070"/>
                  <a:gd name="connsiteX97" fmla="*/ 815559 w 1285289"/>
                  <a:gd name="connsiteY97" fmla="*/ 52017 h 1236070"/>
                  <a:gd name="connsiteX98" fmla="*/ 816273 w 1285289"/>
                  <a:gd name="connsiteY98" fmla="*/ 52017 h 1236070"/>
                  <a:gd name="connsiteX99" fmla="*/ 817700 w 1285289"/>
                  <a:gd name="connsiteY99" fmla="*/ 49878 h 1236070"/>
                  <a:gd name="connsiteX100" fmla="*/ 819842 w 1285289"/>
                  <a:gd name="connsiteY100" fmla="*/ 47738 h 1236070"/>
                  <a:gd name="connsiteX101" fmla="*/ 820555 w 1285289"/>
                  <a:gd name="connsiteY101" fmla="*/ 47738 h 1236070"/>
                  <a:gd name="connsiteX102" fmla="*/ 822697 w 1285289"/>
                  <a:gd name="connsiteY102" fmla="*/ 45599 h 1236070"/>
                  <a:gd name="connsiteX103" fmla="*/ 920487 w 1285289"/>
                  <a:gd name="connsiteY103" fmla="*/ 1386 h 1236070"/>
                  <a:gd name="connsiteX104" fmla="*/ 932443 w 1285289"/>
                  <a:gd name="connsiteY104" fmla="*/ 1029 h 123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285289" h="1236070">
                    <a:moveTo>
                      <a:pt x="233276" y="991595"/>
                    </a:moveTo>
                    <a:cubicBezTo>
                      <a:pt x="331187" y="1112763"/>
                      <a:pt x="472694" y="1189741"/>
                      <a:pt x="630639" y="1202571"/>
                    </a:cubicBezTo>
                    <a:cubicBezTo>
                      <a:pt x="797874" y="1216826"/>
                      <a:pt x="958678" y="1159093"/>
                      <a:pt x="1078030" y="1042201"/>
                    </a:cubicBezTo>
                    <a:cubicBezTo>
                      <a:pt x="1078030" y="1042201"/>
                      <a:pt x="1078030" y="1042201"/>
                      <a:pt x="1008706" y="1044339"/>
                    </a:cubicBezTo>
                    <a:cubicBezTo>
                      <a:pt x="1000130" y="1045052"/>
                      <a:pt x="992983" y="1037924"/>
                      <a:pt x="992268" y="1029371"/>
                    </a:cubicBezTo>
                    <a:cubicBezTo>
                      <a:pt x="992268" y="1020818"/>
                      <a:pt x="999415" y="1013691"/>
                      <a:pt x="1007991" y="1012978"/>
                    </a:cubicBezTo>
                    <a:cubicBezTo>
                      <a:pt x="1007991" y="1012978"/>
                      <a:pt x="1007991" y="1012978"/>
                      <a:pt x="1115908" y="1010127"/>
                    </a:cubicBezTo>
                    <a:cubicBezTo>
                      <a:pt x="1116623" y="1010127"/>
                      <a:pt x="1117338" y="1010127"/>
                      <a:pt x="1118052" y="1010127"/>
                    </a:cubicBezTo>
                    <a:cubicBezTo>
                      <a:pt x="1118052" y="1010127"/>
                      <a:pt x="1118052" y="1010127"/>
                      <a:pt x="1118767" y="1010127"/>
                    </a:cubicBezTo>
                    <a:cubicBezTo>
                      <a:pt x="1119482" y="1010127"/>
                      <a:pt x="1120196" y="1010127"/>
                      <a:pt x="1120911" y="1010840"/>
                    </a:cubicBezTo>
                    <a:cubicBezTo>
                      <a:pt x="1120911" y="1010840"/>
                      <a:pt x="1120911" y="1010840"/>
                      <a:pt x="1121626" y="1010840"/>
                    </a:cubicBezTo>
                    <a:cubicBezTo>
                      <a:pt x="1122340" y="1010840"/>
                      <a:pt x="1123055" y="1011552"/>
                      <a:pt x="1123770" y="1012265"/>
                    </a:cubicBezTo>
                    <a:cubicBezTo>
                      <a:pt x="1123770" y="1012265"/>
                      <a:pt x="1123770" y="1012265"/>
                      <a:pt x="1124484" y="1012265"/>
                    </a:cubicBezTo>
                    <a:cubicBezTo>
                      <a:pt x="1125199" y="1012265"/>
                      <a:pt x="1125914" y="1012978"/>
                      <a:pt x="1126628" y="1013691"/>
                    </a:cubicBezTo>
                    <a:cubicBezTo>
                      <a:pt x="1126628" y="1014403"/>
                      <a:pt x="1127343" y="1014403"/>
                      <a:pt x="1127343" y="1014403"/>
                    </a:cubicBezTo>
                    <a:cubicBezTo>
                      <a:pt x="1128058" y="1015116"/>
                      <a:pt x="1128058" y="1015829"/>
                      <a:pt x="1128772" y="1015829"/>
                    </a:cubicBezTo>
                    <a:cubicBezTo>
                      <a:pt x="1128772" y="1016542"/>
                      <a:pt x="1128772" y="1016542"/>
                      <a:pt x="1128772" y="1016542"/>
                    </a:cubicBezTo>
                    <a:cubicBezTo>
                      <a:pt x="1129487" y="1017254"/>
                      <a:pt x="1130202" y="1017967"/>
                      <a:pt x="1130202" y="1018680"/>
                    </a:cubicBezTo>
                    <a:cubicBezTo>
                      <a:pt x="1130202" y="1018680"/>
                      <a:pt x="1130202" y="1018680"/>
                      <a:pt x="1130202" y="1019393"/>
                    </a:cubicBezTo>
                    <a:cubicBezTo>
                      <a:pt x="1130917" y="1020105"/>
                      <a:pt x="1130917" y="1020818"/>
                      <a:pt x="1131631" y="1021531"/>
                    </a:cubicBezTo>
                    <a:cubicBezTo>
                      <a:pt x="1131631" y="1021531"/>
                      <a:pt x="1131631" y="1021531"/>
                      <a:pt x="1131631" y="1022244"/>
                    </a:cubicBezTo>
                    <a:cubicBezTo>
                      <a:pt x="1131631" y="1022956"/>
                      <a:pt x="1131631" y="1023669"/>
                      <a:pt x="1131631" y="1024382"/>
                    </a:cubicBezTo>
                    <a:cubicBezTo>
                      <a:pt x="1131631" y="1024382"/>
                      <a:pt x="1131631" y="1024382"/>
                      <a:pt x="1131631" y="1025095"/>
                    </a:cubicBezTo>
                    <a:cubicBezTo>
                      <a:pt x="1131631" y="1025095"/>
                      <a:pt x="1131631" y="1025807"/>
                      <a:pt x="1131631" y="1026520"/>
                    </a:cubicBezTo>
                    <a:cubicBezTo>
                      <a:pt x="1131631" y="1026520"/>
                      <a:pt x="1131631" y="1026520"/>
                      <a:pt x="1126628" y="1132008"/>
                    </a:cubicBezTo>
                    <a:cubicBezTo>
                      <a:pt x="1125914" y="1140561"/>
                      <a:pt x="1118767" y="1147689"/>
                      <a:pt x="1110905" y="1147689"/>
                    </a:cubicBezTo>
                    <a:cubicBezTo>
                      <a:pt x="1110191" y="1147689"/>
                      <a:pt x="1110191" y="1147689"/>
                      <a:pt x="1110191" y="1147689"/>
                    </a:cubicBezTo>
                    <a:cubicBezTo>
                      <a:pt x="1100900" y="1147689"/>
                      <a:pt x="1094468" y="1139135"/>
                      <a:pt x="1095182" y="1130582"/>
                    </a:cubicBezTo>
                    <a:cubicBezTo>
                      <a:pt x="1095182" y="1130582"/>
                      <a:pt x="1095182" y="1130582"/>
                      <a:pt x="1098041" y="1066434"/>
                    </a:cubicBezTo>
                    <a:cubicBezTo>
                      <a:pt x="1042296" y="1119891"/>
                      <a:pt x="976545" y="1163369"/>
                      <a:pt x="905077" y="1192592"/>
                    </a:cubicBezTo>
                    <a:cubicBezTo>
                      <a:pt x="833609" y="1221815"/>
                      <a:pt x="757852" y="1236070"/>
                      <a:pt x="679952" y="1236070"/>
                    </a:cubicBezTo>
                    <a:cubicBezTo>
                      <a:pt x="662799" y="1236070"/>
                      <a:pt x="645647" y="1235357"/>
                      <a:pt x="627780" y="1233932"/>
                    </a:cubicBezTo>
                    <a:cubicBezTo>
                      <a:pt x="532013" y="1226092"/>
                      <a:pt x="441963" y="1196156"/>
                      <a:pt x="361918" y="1146263"/>
                    </a:cubicBezTo>
                    <a:cubicBezTo>
                      <a:pt x="302600" y="1109200"/>
                      <a:pt x="249713" y="1062158"/>
                      <a:pt x="206118" y="1007988"/>
                    </a:cubicBezTo>
                    <a:cubicBezTo>
                      <a:pt x="216123" y="1003712"/>
                      <a:pt x="224699" y="998010"/>
                      <a:pt x="233276" y="991595"/>
                    </a:cubicBezTo>
                    <a:close/>
                    <a:moveTo>
                      <a:pt x="520755" y="47032"/>
                    </a:moveTo>
                    <a:cubicBezTo>
                      <a:pt x="520755" y="47747"/>
                      <a:pt x="520755" y="49176"/>
                      <a:pt x="520755" y="49891"/>
                    </a:cubicBezTo>
                    <a:cubicBezTo>
                      <a:pt x="520755" y="59897"/>
                      <a:pt x="521471" y="69188"/>
                      <a:pt x="523619" y="78479"/>
                    </a:cubicBezTo>
                    <a:cubicBezTo>
                      <a:pt x="303841" y="139944"/>
                      <a:pt x="136322" y="329340"/>
                      <a:pt x="108403" y="563049"/>
                    </a:cubicBezTo>
                    <a:cubicBezTo>
                      <a:pt x="104107" y="601643"/>
                      <a:pt x="103392" y="640237"/>
                      <a:pt x="106255" y="678831"/>
                    </a:cubicBezTo>
                    <a:cubicBezTo>
                      <a:pt x="106255" y="678831"/>
                      <a:pt x="106255" y="678831"/>
                      <a:pt x="147061" y="624513"/>
                    </a:cubicBezTo>
                    <a:cubicBezTo>
                      <a:pt x="152788" y="617366"/>
                      <a:pt x="162094" y="615937"/>
                      <a:pt x="169253" y="620940"/>
                    </a:cubicBezTo>
                    <a:cubicBezTo>
                      <a:pt x="176412" y="625943"/>
                      <a:pt x="177844" y="635949"/>
                      <a:pt x="172833" y="643096"/>
                    </a:cubicBezTo>
                    <a:cubicBezTo>
                      <a:pt x="172833" y="643096"/>
                      <a:pt x="172833" y="643096"/>
                      <a:pt x="108403" y="728860"/>
                    </a:cubicBezTo>
                    <a:cubicBezTo>
                      <a:pt x="108403" y="728860"/>
                      <a:pt x="108403" y="728860"/>
                      <a:pt x="107687" y="729575"/>
                    </a:cubicBezTo>
                    <a:cubicBezTo>
                      <a:pt x="106971" y="730290"/>
                      <a:pt x="106255" y="731004"/>
                      <a:pt x="106255" y="731719"/>
                    </a:cubicBezTo>
                    <a:cubicBezTo>
                      <a:pt x="105539" y="731719"/>
                      <a:pt x="105539" y="731719"/>
                      <a:pt x="105539" y="731719"/>
                    </a:cubicBezTo>
                    <a:cubicBezTo>
                      <a:pt x="104823" y="732434"/>
                      <a:pt x="104107" y="733148"/>
                      <a:pt x="104107" y="733148"/>
                    </a:cubicBezTo>
                    <a:cubicBezTo>
                      <a:pt x="103392" y="733148"/>
                      <a:pt x="103392" y="733863"/>
                      <a:pt x="102676" y="733863"/>
                    </a:cubicBezTo>
                    <a:cubicBezTo>
                      <a:pt x="101960" y="733863"/>
                      <a:pt x="101960" y="734578"/>
                      <a:pt x="101244" y="734578"/>
                    </a:cubicBezTo>
                    <a:cubicBezTo>
                      <a:pt x="100528" y="734578"/>
                      <a:pt x="99096" y="735292"/>
                      <a:pt x="98380" y="735292"/>
                    </a:cubicBezTo>
                    <a:cubicBezTo>
                      <a:pt x="98380" y="735292"/>
                      <a:pt x="98380" y="735292"/>
                      <a:pt x="97664" y="735292"/>
                    </a:cubicBezTo>
                    <a:cubicBezTo>
                      <a:pt x="97664" y="735292"/>
                      <a:pt x="97664" y="735292"/>
                      <a:pt x="96949" y="735292"/>
                    </a:cubicBezTo>
                    <a:cubicBezTo>
                      <a:pt x="96949" y="735292"/>
                      <a:pt x="96949" y="735292"/>
                      <a:pt x="96949" y="736007"/>
                    </a:cubicBezTo>
                    <a:cubicBezTo>
                      <a:pt x="96233" y="736007"/>
                      <a:pt x="96233" y="736007"/>
                      <a:pt x="95517" y="736007"/>
                    </a:cubicBezTo>
                    <a:cubicBezTo>
                      <a:pt x="94085" y="736007"/>
                      <a:pt x="93369" y="736007"/>
                      <a:pt x="92653" y="735292"/>
                    </a:cubicBezTo>
                    <a:cubicBezTo>
                      <a:pt x="91937" y="735292"/>
                      <a:pt x="90506" y="735292"/>
                      <a:pt x="89790" y="734578"/>
                    </a:cubicBezTo>
                    <a:cubicBezTo>
                      <a:pt x="89074" y="734578"/>
                      <a:pt x="88358" y="734578"/>
                      <a:pt x="87642" y="733863"/>
                    </a:cubicBezTo>
                    <a:cubicBezTo>
                      <a:pt x="86926" y="733148"/>
                      <a:pt x="86210" y="733148"/>
                      <a:pt x="85494" y="732434"/>
                    </a:cubicBezTo>
                    <a:cubicBezTo>
                      <a:pt x="85494" y="732434"/>
                      <a:pt x="84778" y="732434"/>
                      <a:pt x="84778" y="731719"/>
                    </a:cubicBezTo>
                    <a:cubicBezTo>
                      <a:pt x="84778" y="731719"/>
                      <a:pt x="84778" y="731719"/>
                      <a:pt x="5315" y="660963"/>
                    </a:cubicBezTo>
                    <a:cubicBezTo>
                      <a:pt x="-1128" y="655246"/>
                      <a:pt x="-1844" y="645954"/>
                      <a:pt x="3883" y="638807"/>
                    </a:cubicBezTo>
                    <a:cubicBezTo>
                      <a:pt x="9610" y="632375"/>
                      <a:pt x="19632" y="631660"/>
                      <a:pt x="26075" y="637378"/>
                    </a:cubicBezTo>
                    <a:cubicBezTo>
                      <a:pt x="26075" y="637378"/>
                      <a:pt x="26075" y="637378"/>
                      <a:pt x="74756" y="680975"/>
                    </a:cubicBezTo>
                    <a:cubicBezTo>
                      <a:pt x="71176" y="640237"/>
                      <a:pt x="72608" y="599499"/>
                      <a:pt x="76904" y="559475"/>
                    </a:cubicBezTo>
                    <a:cubicBezTo>
                      <a:pt x="106971" y="310758"/>
                      <a:pt x="286659" y="109926"/>
                      <a:pt x="520755" y="47032"/>
                    </a:cubicBezTo>
                    <a:close/>
                    <a:moveTo>
                      <a:pt x="932443" y="1029"/>
                    </a:moveTo>
                    <a:cubicBezTo>
                      <a:pt x="936190" y="2455"/>
                      <a:pt x="939402" y="5308"/>
                      <a:pt x="941187" y="9230"/>
                    </a:cubicBezTo>
                    <a:cubicBezTo>
                      <a:pt x="944756" y="17074"/>
                      <a:pt x="941187" y="26345"/>
                      <a:pt x="933335" y="29910"/>
                    </a:cubicBezTo>
                    <a:cubicBezTo>
                      <a:pt x="933335" y="29910"/>
                      <a:pt x="933335" y="29910"/>
                      <a:pt x="874090" y="57009"/>
                    </a:cubicBezTo>
                    <a:cubicBezTo>
                      <a:pt x="1132484" y="144009"/>
                      <a:pt x="1303081" y="395740"/>
                      <a:pt x="1283809" y="671716"/>
                    </a:cubicBezTo>
                    <a:cubicBezTo>
                      <a:pt x="1281667" y="702380"/>
                      <a:pt x="1277385" y="733044"/>
                      <a:pt x="1270960" y="762995"/>
                    </a:cubicBezTo>
                    <a:cubicBezTo>
                      <a:pt x="1261681" y="755864"/>
                      <a:pt x="1252402" y="750159"/>
                      <a:pt x="1242409" y="745880"/>
                    </a:cubicBezTo>
                    <a:cubicBezTo>
                      <a:pt x="1247405" y="720921"/>
                      <a:pt x="1250974" y="695249"/>
                      <a:pt x="1252402" y="669577"/>
                    </a:cubicBezTo>
                    <a:cubicBezTo>
                      <a:pt x="1270960" y="407150"/>
                      <a:pt x="1108215" y="168255"/>
                      <a:pt x="862669" y="86247"/>
                    </a:cubicBezTo>
                    <a:cubicBezTo>
                      <a:pt x="862669" y="86247"/>
                      <a:pt x="862669" y="86247"/>
                      <a:pt x="896932" y="146149"/>
                    </a:cubicBezTo>
                    <a:cubicBezTo>
                      <a:pt x="901214" y="153993"/>
                      <a:pt x="898359" y="163263"/>
                      <a:pt x="890507" y="167542"/>
                    </a:cubicBezTo>
                    <a:cubicBezTo>
                      <a:pt x="887652" y="168968"/>
                      <a:pt x="884797" y="169681"/>
                      <a:pt x="882656" y="169681"/>
                    </a:cubicBezTo>
                    <a:cubicBezTo>
                      <a:pt x="876945" y="169681"/>
                      <a:pt x="871949" y="166829"/>
                      <a:pt x="869094" y="161837"/>
                    </a:cubicBezTo>
                    <a:cubicBezTo>
                      <a:pt x="869094" y="161837"/>
                      <a:pt x="869094" y="161837"/>
                      <a:pt x="815559" y="67706"/>
                    </a:cubicBezTo>
                    <a:cubicBezTo>
                      <a:pt x="815559" y="67706"/>
                      <a:pt x="815559" y="67706"/>
                      <a:pt x="815559" y="66993"/>
                    </a:cubicBezTo>
                    <a:cubicBezTo>
                      <a:pt x="815559" y="66993"/>
                      <a:pt x="815559" y="66993"/>
                      <a:pt x="815559" y="66279"/>
                    </a:cubicBezTo>
                    <a:cubicBezTo>
                      <a:pt x="814845" y="66279"/>
                      <a:pt x="814845" y="66279"/>
                      <a:pt x="814845" y="65566"/>
                    </a:cubicBezTo>
                    <a:cubicBezTo>
                      <a:pt x="814845" y="65566"/>
                      <a:pt x="814845" y="65566"/>
                      <a:pt x="814845" y="64853"/>
                    </a:cubicBezTo>
                    <a:cubicBezTo>
                      <a:pt x="814845" y="64853"/>
                      <a:pt x="814845" y="64853"/>
                      <a:pt x="814845" y="64140"/>
                    </a:cubicBezTo>
                    <a:cubicBezTo>
                      <a:pt x="814131" y="64140"/>
                      <a:pt x="814131" y="63427"/>
                      <a:pt x="814131" y="63427"/>
                    </a:cubicBezTo>
                    <a:cubicBezTo>
                      <a:pt x="814131" y="63427"/>
                      <a:pt x="814131" y="63427"/>
                      <a:pt x="814131" y="62714"/>
                    </a:cubicBezTo>
                    <a:cubicBezTo>
                      <a:pt x="814131" y="62714"/>
                      <a:pt x="814131" y="62714"/>
                      <a:pt x="814131" y="62001"/>
                    </a:cubicBezTo>
                    <a:cubicBezTo>
                      <a:pt x="814131" y="62001"/>
                      <a:pt x="814131" y="62001"/>
                      <a:pt x="814131" y="61288"/>
                    </a:cubicBezTo>
                    <a:cubicBezTo>
                      <a:pt x="814131" y="61288"/>
                      <a:pt x="814131" y="61288"/>
                      <a:pt x="814131" y="60574"/>
                    </a:cubicBezTo>
                    <a:cubicBezTo>
                      <a:pt x="814131" y="59861"/>
                      <a:pt x="814131" y="59861"/>
                      <a:pt x="814131" y="59861"/>
                    </a:cubicBezTo>
                    <a:cubicBezTo>
                      <a:pt x="814131" y="59148"/>
                      <a:pt x="814131" y="59148"/>
                      <a:pt x="814131" y="58435"/>
                    </a:cubicBezTo>
                    <a:cubicBezTo>
                      <a:pt x="814131" y="58435"/>
                      <a:pt x="814131" y="58435"/>
                      <a:pt x="814131" y="57722"/>
                    </a:cubicBezTo>
                    <a:cubicBezTo>
                      <a:pt x="814131" y="57722"/>
                      <a:pt x="814131" y="57722"/>
                      <a:pt x="814131" y="57009"/>
                    </a:cubicBezTo>
                    <a:cubicBezTo>
                      <a:pt x="814131" y="57009"/>
                      <a:pt x="814131" y="57009"/>
                      <a:pt x="814131" y="56296"/>
                    </a:cubicBezTo>
                    <a:cubicBezTo>
                      <a:pt x="814131" y="55583"/>
                      <a:pt x="814845" y="55583"/>
                      <a:pt x="814845" y="55583"/>
                    </a:cubicBezTo>
                    <a:cubicBezTo>
                      <a:pt x="814845" y="55583"/>
                      <a:pt x="814845" y="55583"/>
                      <a:pt x="814845" y="54870"/>
                    </a:cubicBezTo>
                    <a:cubicBezTo>
                      <a:pt x="814845" y="54156"/>
                      <a:pt x="815559" y="53443"/>
                      <a:pt x="815559" y="52017"/>
                    </a:cubicBezTo>
                    <a:cubicBezTo>
                      <a:pt x="816273" y="52017"/>
                      <a:pt x="816273" y="52017"/>
                      <a:pt x="816273" y="52017"/>
                    </a:cubicBezTo>
                    <a:cubicBezTo>
                      <a:pt x="816273" y="51304"/>
                      <a:pt x="816986" y="50591"/>
                      <a:pt x="817700" y="49878"/>
                    </a:cubicBezTo>
                    <a:cubicBezTo>
                      <a:pt x="818414" y="49165"/>
                      <a:pt x="819128" y="48451"/>
                      <a:pt x="819842" y="47738"/>
                    </a:cubicBezTo>
                    <a:cubicBezTo>
                      <a:pt x="820555" y="47738"/>
                      <a:pt x="820555" y="47738"/>
                      <a:pt x="820555" y="47738"/>
                    </a:cubicBezTo>
                    <a:cubicBezTo>
                      <a:pt x="821269" y="47025"/>
                      <a:pt x="821983" y="46312"/>
                      <a:pt x="822697" y="45599"/>
                    </a:cubicBezTo>
                    <a:cubicBezTo>
                      <a:pt x="822697" y="45599"/>
                      <a:pt x="822697" y="45599"/>
                      <a:pt x="920487" y="1386"/>
                    </a:cubicBezTo>
                    <a:cubicBezTo>
                      <a:pt x="924413" y="-397"/>
                      <a:pt x="928696" y="-397"/>
                      <a:pt x="932443" y="10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7" name="Freeform 6">
                <a:extLst>
                  <a:ext uri="{FF2B5EF4-FFF2-40B4-BE49-F238E27FC236}">
                    <a16:creationId xmlns:a16="http://schemas.microsoft.com/office/drawing/2014/main" id="{12DDF76B-26FD-0DC1-3279-5C24FCB7BA4A}"/>
                  </a:ext>
                </a:extLst>
              </p:cNvPr>
              <p:cNvSpPr>
                <a:spLocks/>
              </p:cNvSpPr>
              <p:nvPr/>
            </p:nvSpPr>
            <p:spPr bwMode="auto">
              <a:xfrm>
                <a:off x="5468938" y="2692400"/>
                <a:ext cx="1257300" cy="1049338"/>
              </a:xfrm>
              <a:custGeom>
                <a:avLst/>
                <a:gdLst>
                  <a:gd name="connsiteX0" fmla="*/ 1202365 w 1257300"/>
                  <a:gd name="connsiteY0" fmla="*/ 890162 h 1049338"/>
                  <a:gd name="connsiteX1" fmla="*/ 1194553 w 1257300"/>
                  <a:gd name="connsiteY1" fmla="*/ 893290 h 1049338"/>
                  <a:gd name="connsiteX2" fmla="*/ 1188871 w 1257300"/>
                  <a:gd name="connsiteY2" fmla="*/ 899010 h 1049338"/>
                  <a:gd name="connsiteX3" fmla="*/ 1131345 w 1257300"/>
                  <a:gd name="connsiteY3" fmla="*/ 956209 h 1049338"/>
                  <a:gd name="connsiteX4" fmla="*/ 1099386 w 1257300"/>
                  <a:gd name="connsiteY4" fmla="*/ 929754 h 1049338"/>
                  <a:gd name="connsiteX5" fmla="*/ 1083761 w 1257300"/>
                  <a:gd name="connsiteY5" fmla="*/ 931184 h 1049338"/>
                  <a:gd name="connsiteX6" fmla="*/ 1085182 w 1257300"/>
                  <a:gd name="connsiteY6" fmla="*/ 947629 h 1049338"/>
                  <a:gd name="connsiteX7" fmla="*/ 1124953 w 1257300"/>
                  <a:gd name="connsiteY7" fmla="*/ 979803 h 1049338"/>
                  <a:gd name="connsiteX8" fmla="*/ 1132055 w 1257300"/>
                  <a:gd name="connsiteY8" fmla="*/ 982663 h 1049338"/>
                  <a:gd name="connsiteX9" fmla="*/ 1139157 w 1257300"/>
                  <a:gd name="connsiteY9" fmla="*/ 979088 h 1049338"/>
                  <a:gd name="connsiteX10" fmla="*/ 1210177 w 1257300"/>
                  <a:gd name="connsiteY10" fmla="*/ 909735 h 1049338"/>
                  <a:gd name="connsiteX11" fmla="*/ 1212308 w 1257300"/>
                  <a:gd name="connsiteY11" fmla="*/ 896150 h 1049338"/>
                  <a:gd name="connsiteX12" fmla="*/ 1210177 w 1257300"/>
                  <a:gd name="connsiteY12" fmla="*/ 894005 h 1049338"/>
                  <a:gd name="connsiteX13" fmla="*/ 1202365 w 1257300"/>
                  <a:gd name="connsiteY13" fmla="*/ 890162 h 1049338"/>
                  <a:gd name="connsiteX14" fmla="*/ 111919 w 1257300"/>
                  <a:gd name="connsiteY14" fmla="*/ 877406 h 1049338"/>
                  <a:gd name="connsiteX15" fmla="*/ 111210 w 1257300"/>
                  <a:gd name="connsiteY15" fmla="*/ 893816 h 1049338"/>
                  <a:gd name="connsiteX16" fmla="*/ 140963 w 1257300"/>
                  <a:gd name="connsiteY16" fmla="*/ 927350 h 1049338"/>
                  <a:gd name="connsiteX17" fmla="*/ 57372 w 1257300"/>
                  <a:gd name="connsiteY17" fmla="*/ 927350 h 1049338"/>
                  <a:gd name="connsiteX18" fmla="*/ 46037 w 1257300"/>
                  <a:gd name="connsiteY18" fmla="*/ 938766 h 1049338"/>
                  <a:gd name="connsiteX19" fmla="*/ 57372 w 1257300"/>
                  <a:gd name="connsiteY19" fmla="*/ 950181 h 1049338"/>
                  <a:gd name="connsiteX20" fmla="*/ 140255 w 1257300"/>
                  <a:gd name="connsiteY20" fmla="*/ 950181 h 1049338"/>
                  <a:gd name="connsiteX21" fmla="*/ 111210 w 1257300"/>
                  <a:gd name="connsiteY21" fmla="*/ 980861 h 1049338"/>
                  <a:gd name="connsiteX22" fmla="*/ 111919 w 1257300"/>
                  <a:gd name="connsiteY22" fmla="*/ 997271 h 1049338"/>
                  <a:gd name="connsiteX23" fmla="*/ 119711 w 1257300"/>
                  <a:gd name="connsiteY23" fmla="*/ 1000125 h 1049338"/>
                  <a:gd name="connsiteX24" fmla="*/ 128212 w 1257300"/>
                  <a:gd name="connsiteY24" fmla="*/ 996558 h 1049338"/>
                  <a:gd name="connsiteX25" fmla="*/ 174258 w 1257300"/>
                  <a:gd name="connsiteY25" fmla="*/ 946614 h 1049338"/>
                  <a:gd name="connsiteX26" fmla="*/ 174967 w 1257300"/>
                  <a:gd name="connsiteY26" fmla="*/ 946614 h 1049338"/>
                  <a:gd name="connsiteX27" fmla="*/ 175675 w 1257300"/>
                  <a:gd name="connsiteY27" fmla="*/ 945187 h 1049338"/>
                  <a:gd name="connsiteX28" fmla="*/ 176383 w 1257300"/>
                  <a:gd name="connsiteY28" fmla="*/ 944473 h 1049338"/>
                  <a:gd name="connsiteX29" fmla="*/ 176383 w 1257300"/>
                  <a:gd name="connsiteY29" fmla="*/ 943760 h 1049338"/>
                  <a:gd name="connsiteX30" fmla="*/ 177092 w 1257300"/>
                  <a:gd name="connsiteY30" fmla="*/ 943046 h 1049338"/>
                  <a:gd name="connsiteX31" fmla="*/ 177092 w 1257300"/>
                  <a:gd name="connsiteY31" fmla="*/ 942333 h 1049338"/>
                  <a:gd name="connsiteX32" fmla="*/ 177092 w 1257300"/>
                  <a:gd name="connsiteY32" fmla="*/ 940906 h 1049338"/>
                  <a:gd name="connsiteX33" fmla="*/ 177800 w 1257300"/>
                  <a:gd name="connsiteY33" fmla="*/ 940906 h 1049338"/>
                  <a:gd name="connsiteX34" fmla="*/ 177800 w 1257300"/>
                  <a:gd name="connsiteY34" fmla="*/ 938766 h 1049338"/>
                  <a:gd name="connsiteX35" fmla="*/ 177800 w 1257300"/>
                  <a:gd name="connsiteY35" fmla="*/ 938052 h 1049338"/>
                  <a:gd name="connsiteX36" fmla="*/ 177800 w 1257300"/>
                  <a:gd name="connsiteY36" fmla="*/ 936625 h 1049338"/>
                  <a:gd name="connsiteX37" fmla="*/ 177092 w 1257300"/>
                  <a:gd name="connsiteY37" fmla="*/ 935912 h 1049338"/>
                  <a:gd name="connsiteX38" fmla="*/ 177092 w 1257300"/>
                  <a:gd name="connsiteY38" fmla="*/ 934485 h 1049338"/>
                  <a:gd name="connsiteX39" fmla="*/ 176383 w 1257300"/>
                  <a:gd name="connsiteY39" fmla="*/ 934485 h 1049338"/>
                  <a:gd name="connsiteX40" fmla="*/ 175675 w 1257300"/>
                  <a:gd name="connsiteY40" fmla="*/ 932344 h 1049338"/>
                  <a:gd name="connsiteX41" fmla="*/ 174967 w 1257300"/>
                  <a:gd name="connsiteY41" fmla="*/ 930917 h 1049338"/>
                  <a:gd name="connsiteX42" fmla="*/ 128212 w 1257300"/>
                  <a:gd name="connsiteY42" fmla="*/ 878120 h 1049338"/>
                  <a:gd name="connsiteX43" fmla="*/ 111919 w 1257300"/>
                  <a:gd name="connsiteY43" fmla="*/ 877406 h 1049338"/>
                  <a:gd name="connsiteX44" fmla="*/ 1146614 w 1257300"/>
                  <a:gd name="connsiteY44" fmla="*/ 825500 h 1049338"/>
                  <a:gd name="connsiteX45" fmla="*/ 1197700 w 1257300"/>
                  <a:gd name="connsiteY45" fmla="*/ 838363 h 1049338"/>
                  <a:gd name="connsiteX46" fmla="*/ 1224662 w 1257300"/>
                  <a:gd name="connsiteY46" fmla="*/ 857658 h 1049338"/>
                  <a:gd name="connsiteX47" fmla="*/ 1257300 w 1257300"/>
                  <a:gd name="connsiteY47" fmla="*/ 936982 h 1049338"/>
                  <a:gd name="connsiteX48" fmla="*/ 1146614 w 1257300"/>
                  <a:gd name="connsiteY48" fmla="*/ 1047750 h 1049338"/>
                  <a:gd name="connsiteX49" fmla="*/ 1036637 w 1257300"/>
                  <a:gd name="connsiteY49" fmla="*/ 936268 h 1049338"/>
                  <a:gd name="connsiteX50" fmla="*/ 1146614 w 1257300"/>
                  <a:gd name="connsiteY50" fmla="*/ 825500 h 1049338"/>
                  <a:gd name="connsiteX51" fmla="*/ 111919 w 1257300"/>
                  <a:gd name="connsiteY51" fmla="*/ 825500 h 1049338"/>
                  <a:gd name="connsiteX52" fmla="*/ 223838 w 1257300"/>
                  <a:gd name="connsiteY52" fmla="*/ 937777 h 1049338"/>
                  <a:gd name="connsiteX53" fmla="*/ 179358 w 1257300"/>
                  <a:gd name="connsiteY53" fmla="*/ 1026454 h 1049338"/>
                  <a:gd name="connsiteX54" fmla="*/ 151378 w 1257300"/>
                  <a:gd name="connsiteY54" fmla="*/ 1042187 h 1049338"/>
                  <a:gd name="connsiteX55" fmla="*/ 111919 w 1257300"/>
                  <a:gd name="connsiteY55" fmla="*/ 1049338 h 1049338"/>
                  <a:gd name="connsiteX56" fmla="*/ 0 w 1257300"/>
                  <a:gd name="connsiteY56" fmla="*/ 937062 h 1049338"/>
                  <a:gd name="connsiteX57" fmla="*/ 111919 w 1257300"/>
                  <a:gd name="connsiteY57" fmla="*/ 825500 h 1049338"/>
                  <a:gd name="connsiteX58" fmla="*/ 582076 w 1257300"/>
                  <a:gd name="connsiteY58" fmla="*/ 64618 h 1049338"/>
                  <a:gd name="connsiteX59" fmla="*/ 582076 w 1257300"/>
                  <a:gd name="connsiteY59" fmla="*/ 81074 h 1049338"/>
                  <a:gd name="connsiteX60" fmla="*/ 590528 w 1257300"/>
                  <a:gd name="connsiteY60" fmla="*/ 89660 h 1049338"/>
                  <a:gd name="connsiteX61" fmla="*/ 611657 w 1257300"/>
                  <a:gd name="connsiteY61" fmla="*/ 111841 h 1049338"/>
                  <a:gd name="connsiteX62" fmla="*/ 603206 w 1257300"/>
                  <a:gd name="connsiteY62" fmla="*/ 120427 h 1049338"/>
                  <a:gd name="connsiteX63" fmla="*/ 582076 w 1257300"/>
                  <a:gd name="connsiteY63" fmla="*/ 142607 h 1049338"/>
                  <a:gd name="connsiteX64" fmla="*/ 582076 w 1257300"/>
                  <a:gd name="connsiteY64" fmla="*/ 159063 h 1049338"/>
                  <a:gd name="connsiteX65" fmla="*/ 589824 w 1257300"/>
                  <a:gd name="connsiteY65" fmla="*/ 161925 h 1049338"/>
                  <a:gd name="connsiteX66" fmla="*/ 598275 w 1257300"/>
                  <a:gd name="connsiteY66" fmla="*/ 159063 h 1049338"/>
                  <a:gd name="connsiteX67" fmla="*/ 627857 w 1257300"/>
                  <a:gd name="connsiteY67" fmla="*/ 128297 h 1049338"/>
                  <a:gd name="connsiteX68" fmla="*/ 657438 w 1257300"/>
                  <a:gd name="connsiteY68" fmla="*/ 159063 h 1049338"/>
                  <a:gd name="connsiteX69" fmla="*/ 665890 w 1257300"/>
                  <a:gd name="connsiteY69" fmla="*/ 161925 h 1049338"/>
                  <a:gd name="connsiteX70" fmla="*/ 673637 w 1257300"/>
                  <a:gd name="connsiteY70" fmla="*/ 159063 h 1049338"/>
                  <a:gd name="connsiteX71" fmla="*/ 673637 w 1257300"/>
                  <a:gd name="connsiteY71" fmla="*/ 142607 h 1049338"/>
                  <a:gd name="connsiteX72" fmla="*/ 644056 w 1257300"/>
                  <a:gd name="connsiteY72" fmla="*/ 111841 h 1049338"/>
                  <a:gd name="connsiteX73" fmla="*/ 673637 w 1257300"/>
                  <a:gd name="connsiteY73" fmla="*/ 81074 h 1049338"/>
                  <a:gd name="connsiteX74" fmla="*/ 673637 w 1257300"/>
                  <a:gd name="connsiteY74" fmla="*/ 64618 h 1049338"/>
                  <a:gd name="connsiteX75" fmla="*/ 657438 w 1257300"/>
                  <a:gd name="connsiteY75" fmla="*/ 64618 h 1049338"/>
                  <a:gd name="connsiteX76" fmla="*/ 627857 w 1257300"/>
                  <a:gd name="connsiteY76" fmla="*/ 95384 h 1049338"/>
                  <a:gd name="connsiteX77" fmla="*/ 598275 w 1257300"/>
                  <a:gd name="connsiteY77" fmla="*/ 64618 h 1049338"/>
                  <a:gd name="connsiteX78" fmla="*/ 582076 w 1257300"/>
                  <a:gd name="connsiteY78" fmla="*/ 64618 h 1049338"/>
                  <a:gd name="connsiteX79" fmla="*/ 627856 w 1257300"/>
                  <a:gd name="connsiteY79" fmla="*/ 0 h 1049338"/>
                  <a:gd name="connsiteX80" fmla="*/ 739775 w 1257300"/>
                  <a:gd name="connsiteY80" fmla="*/ 111562 h 1049338"/>
                  <a:gd name="connsiteX81" fmla="*/ 627856 w 1257300"/>
                  <a:gd name="connsiteY81" fmla="*/ 223838 h 1049338"/>
                  <a:gd name="connsiteX82" fmla="*/ 518076 w 1257300"/>
                  <a:gd name="connsiteY82" fmla="*/ 133016 h 1049338"/>
                  <a:gd name="connsiteX83" fmla="*/ 515937 w 1257300"/>
                  <a:gd name="connsiteY83" fmla="*/ 110846 h 1049338"/>
                  <a:gd name="connsiteX84" fmla="*/ 516650 w 1257300"/>
                  <a:gd name="connsiteY84" fmla="*/ 100119 h 1049338"/>
                  <a:gd name="connsiteX85" fmla="*/ 627856 w 1257300"/>
                  <a:gd name="connsiteY85" fmla="*/ 0 h 104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257300" h="1049338">
                    <a:moveTo>
                      <a:pt x="1202365" y="890162"/>
                    </a:moveTo>
                    <a:cubicBezTo>
                      <a:pt x="1199524" y="890073"/>
                      <a:pt x="1196684" y="891145"/>
                      <a:pt x="1194553" y="893290"/>
                    </a:cubicBezTo>
                    <a:cubicBezTo>
                      <a:pt x="1194553" y="893290"/>
                      <a:pt x="1194553" y="893290"/>
                      <a:pt x="1188871" y="899010"/>
                    </a:cubicBezTo>
                    <a:cubicBezTo>
                      <a:pt x="1188871" y="899010"/>
                      <a:pt x="1188871" y="899010"/>
                      <a:pt x="1131345" y="956209"/>
                    </a:cubicBezTo>
                    <a:cubicBezTo>
                      <a:pt x="1131345" y="956209"/>
                      <a:pt x="1131345" y="956209"/>
                      <a:pt x="1099386" y="929754"/>
                    </a:cubicBezTo>
                    <a:cubicBezTo>
                      <a:pt x="1094414" y="925464"/>
                      <a:pt x="1087312" y="926179"/>
                      <a:pt x="1083761" y="931184"/>
                    </a:cubicBezTo>
                    <a:cubicBezTo>
                      <a:pt x="1079500" y="936189"/>
                      <a:pt x="1080210" y="943339"/>
                      <a:pt x="1085182" y="947629"/>
                    </a:cubicBezTo>
                    <a:cubicBezTo>
                      <a:pt x="1085182" y="947629"/>
                      <a:pt x="1085182" y="947629"/>
                      <a:pt x="1124953" y="979803"/>
                    </a:cubicBezTo>
                    <a:cubicBezTo>
                      <a:pt x="1127084" y="981233"/>
                      <a:pt x="1129214" y="982663"/>
                      <a:pt x="1132055" y="982663"/>
                    </a:cubicBezTo>
                    <a:cubicBezTo>
                      <a:pt x="1134186" y="982663"/>
                      <a:pt x="1137026" y="981233"/>
                      <a:pt x="1139157" y="979088"/>
                    </a:cubicBezTo>
                    <a:cubicBezTo>
                      <a:pt x="1139157" y="979088"/>
                      <a:pt x="1139157" y="979088"/>
                      <a:pt x="1210177" y="909735"/>
                    </a:cubicBezTo>
                    <a:cubicBezTo>
                      <a:pt x="1213728" y="906160"/>
                      <a:pt x="1214438" y="900440"/>
                      <a:pt x="1212308" y="896150"/>
                    </a:cubicBezTo>
                    <a:cubicBezTo>
                      <a:pt x="1211597" y="895435"/>
                      <a:pt x="1210887" y="894720"/>
                      <a:pt x="1210177" y="894005"/>
                    </a:cubicBezTo>
                    <a:cubicBezTo>
                      <a:pt x="1208047" y="891503"/>
                      <a:pt x="1205206" y="890251"/>
                      <a:pt x="1202365" y="890162"/>
                    </a:cubicBezTo>
                    <a:close/>
                    <a:moveTo>
                      <a:pt x="111919" y="877406"/>
                    </a:moveTo>
                    <a:cubicBezTo>
                      <a:pt x="107668" y="881687"/>
                      <a:pt x="106960" y="888822"/>
                      <a:pt x="111210" y="893816"/>
                    </a:cubicBezTo>
                    <a:cubicBezTo>
                      <a:pt x="111210" y="893816"/>
                      <a:pt x="111210" y="893816"/>
                      <a:pt x="140963" y="927350"/>
                    </a:cubicBezTo>
                    <a:cubicBezTo>
                      <a:pt x="140963" y="927350"/>
                      <a:pt x="140963" y="927350"/>
                      <a:pt x="57372" y="927350"/>
                    </a:cubicBezTo>
                    <a:cubicBezTo>
                      <a:pt x="50996" y="927350"/>
                      <a:pt x="46037" y="932344"/>
                      <a:pt x="46037" y="938766"/>
                    </a:cubicBezTo>
                    <a:cubicBezTo>
                      <a:pt x="46037" y="945187"/>
                      <a:pt x="50996" y="950181"/>
                      <a:pt x="57372" y="950181"/>
                    </a:cubicBezTo>
                    <a:cubicBezTo>
                      <a:pt x="57372" y="950181"/>
                      <a:pt x="57372" y="950181"/>
                      <a:pt x="140255" y="950181"/>
                    </a:cubicBezTo>
                    <a:cubicBezTo>
                      <a:pt x="140255" y="950181"/>
                      <a:pt x="140255" y="950181"/>
                      <a:pt x="111210" y="980861"/>
                    </a:cubicBezTo>
                    <a:cubicBezTo>
                      <a:pt x="106960" y="985142"/>
                      <a:pt x="106960" y="992990"/>
                      <a:pt x="111919" y="997271"/>
                    </a:cubicBezTo>
                    <a:cubicBezTo>
                      <a:pt x="114044" y="999412"/>
                      <a:pt x="116878" y="1000125"/>
                      <a:pt x="119711" y="1000125"/>
                    </a:cubicBezTo>
                    <a:cubicBezTo>
                      <a:pt x="122545" y="1000125"/>
                      <a:pt x="125378" y="998698"/>
                      <a:pt x="128212" y="996558"/>
                    </a:cubicBezTo>
                    <a:cubicBezTo>
                      <a:pt x="128212" y="996558"/>
                      <a:pt x="128212" y="996558"/>
                      <a:pt x="174258" y="946614"/>
                    </a:cubicBezTo>
                    <a:cubicBezTo>
                      <a:pt x="174967" y="946614"/>
                      <a:pt x="174967" y="946614"/>
                      <a:pt x="174967" y="946614"/>
                    </a:cubicBezTo>
                    <a:cubicBezTo>
                      <a:pt x="174967" y="945900"/>
                      <a:pt x="175675" y="945900"/>
                      <a:pt x="175675" y="945187"/>
                    </a:cubicBezTo>
                    <a:cubicBezTo>
                      <a:pt x="175675" y="945187"/>
                      <a:pt x="175675" y="945187"/>
                      <a:pt x="176383" y="944473"/>
                    </a:cubicBezTo>
                    <a:cubicBezTo>
                      <a:pt x="176383" y="944473"/>
                      <a:pt x="176383" y="944473"/>
                      <a:pt x="176383" y="943760"/>
                    </a:cubicBezTo>
                    <a:cubicBezTo>
                      <a:pt x="177092" y="943760"/>
                      <a:pt x="177092" y="943046"/>
                      <a:pt x="177092" y="943046"/>
                    </a:cubicBezTo>
                    <a:cubicBezTo>
                      <a:pt x="177092" y="943046"/>
                      <a:pt x="177092" y="943046"/>
                      <a:pt x="177092" y="942333"/>
                    </a:cubicBezTo>
                    <a:cubicBezTo>
                      <a:pt x="177092" y="942333"/>
                      <a:pt x="177092" y="941620"/>
                      <a:pt x="177092" y="940906"/>
                    </a:cubicBezTo>
                    <a:cubicBezTo>
                      <a:pt x="177800" y="940906"/>
                      <a:pt x="177800" y="940906"/>
                      <a:pt x="177800" y="940906"/>
                    </a:cubicBezTo>
                    <a:cubicBezTo>
                      <a:pt x="177800" y="940193"/>
                      <a:pt x="177800" y="939479"/>
                      <a:pt x="177800" y="938766"/>
                    </a:cubicBezTo>
                    <a:cubicBezTo>
                      <a:pt x="177800" y="938766"/>
                      <a:pt x="177800" y="938766"/>
                      <a:pt x="177800" y="938052"/>
                    </a:cubicBezTo>
                    <a:cubicBezTo>
                      <a:pt x="177800" y="938052"/>
                      <a:pt x="177800" y="937339"/>
                      <a:pt x="177800" y="936625"/>
                    </a:cubicBezTo>
                    <a:cubicBezTo>
                      <a:pt x="177092" y="936625"/>
                      <a:pt x="177092" y="936625"/>
                      <a:pt x="177092" y="935912"/>
                    </a:cubicBezTo>
                    <a:cubicBezTo>
                      <a:pt x="177092" y="935912"/>
                      <a:pt x="177092" y="935198"/>
                      <a:pt x="177092" y="934485"/>
                    </a:cubicBezTo>
                    <a:cubicBezTo>
                      <a:pt x="177092" y="934485"/>
                      <a:pt x="177092" y="934485"/>
                      <a:pt x="176383" y="934485"/>
                    </a:cubicBezTo>
                    <a:cubicBezTo>
                      <a:pt x="176383" y="933771"/>
                      <a:pt x="176383" y="933058"/>
                      <a:pt x="175675" y="932344"/>
                    </a:cubicBezTo>
                    <a:cubicBezTo>
                      <a:pt x="174967" y="931631"/>
                      <a:pt x="174967" y="931631"/>
                      <a:pt x="174967" y="930917"/>
                    </a:cubicBezTo>
                    <a:cubicBezTo>
                      <a:pt x="174967" y="930917"/>
                      <a:pt x="174967" y="930917"/>
                      <a:pt x="128212" y="878120"/>
                    </a:cubicBezTo>
                    <a:cubicBezTo>
                      <a:pt x="123962" y="873839"/>
                      <a:pt x="116878" y="873125"/>
                      <a:pt x="111919" y="877406"/>
                    </a:cubicBezTo>
                    <a:close/>
                    <a:moveTo>
                      <a:pt x="1146614" y="825500"/>
                    </a:moveTo>
                    <a:cubicBezTo>
                      <a:pt x="1165062" y="825500"/>
                      <a:pt x="1182800" y="829788"/>
                      <a:pt x="1197700" y="838363"/>
                    </a:cubicBezTo>
                    <a:cubicBezTo>
                      <a:pt x="1207633" y="843366"/>
                      <a:pt x="1216857" y="849798"/>
                      <a:pt x="1224662" y="857658"/>
                    </a:cubicBezTo>
                    <a:cubicBezTo>
                      <a:pt x="1245238" y="878383"/>
                      <a:pt x="1257300" y="906253"/>
                      <a:pt x="1257300" y="936982"/>
                    </a:cubicBezTo>
                    <a:cubicBezTo>
                      <a:pt x="1257300" y="997726"/>
                      <a:pt x="1207633" y="1047750"/>
                      <a:pt x="1146614" y="1047750"/>
                    </a:cubicBezTo>
                    <a:cubicBezTo>
                      <a:pt x="1086304" y="1047750"/>
                      <a:pt x="1036637" y="997726"/>
                      <a:pt x="1036637" y="936268"/>
                    </a:cubicBezTo>
                    <a:cubicBezTo>
                      <a:pt x="1036637" y="874810"/>
                      <a:pt x="1086304" y="825500"/>
                      <a:pt x="1146614" y="825500"/>
                    </a:cubicBezTo>
                    <a:close/>
                    <a:moveTo>
                      <a:pt x="111919" y="825500"/>
                    </a:moveTo>
                    <a:cubicBezTo>
                      <a:pt x="173618" y="825500"/>
                      <a:pt x="223838" y="875560"/>
                      <a:pt x="223838" y="937777"/>
                    </a:cubicBezTo>
                    <a:cubicBezTo>
                      <a:pt x="223838" y="974249"/>
                      <a:pt x="205903" y="1006430"/>
                      <a:pt x="179358" y="1026454"/>
                    </a:cubicBezTo>
                    <a:cubicBezTo>
                      <a:pt x="170748" y="1032890"/>
                      <a:pt x="161422" y="1037896"/>
                      <a:pt x="151378" y="1042187"/>
                    </a:cubicBezTo>
                    <a:cubicBezTo>
                      <a:pt x="139182" y="1046478"/>
                      <a:pt x="125550" y="1049338"/>
                      <a:pt x="111919" y="1049338"/>
                    </a:cubicBezTo>
                    <a:cubicBezTo>
                      <a:pt x="50220" y="1049338"/>
                      <a:pt x="0" y="999279"/>
                      <a:pt x="0" y="937062"/>
                    </a:cubicBezTo>
                    <a:cubicBezTo>
                      <a:pt x="0" y="874845"/>
                      <a:pt x="50220" y="825500"/>
                      <a:pt x="111919" y="825500"/>
                    </a:cubicBezTo>
                    <a:close/>
                    <a:moveTo>
                      <a:pt x="582076" y="64618"/>
                    </a:moveTo>
                    <a:cubicBezTo>
                      <a:pt x="577850" y="69627"/>
                      <a:pt x="577850" y="76781"/>
                      <a:pt x="582076" y="81074"/>
                    </a:cubicBezTo>
                    <a:cubicBezTo>
                      <a:pt x="582076" y="81074"/>
                      <a:pt x="582076" y="81074"/>
                      <a:pt x="590528" y="89660"/>
                    </a:cubicBezTo>
                    <a:cubicBezTo>
                      <a:pt x="590528" y="89660"/>
                      <a:pt x="590528" y="89660"/>
                      <a:pt x="611657" y="111841"/>
                    </a:cubicBezTo>
                    <a:cubicBezTo>
                      <a:pt x="611657" y="111841"/>
                      <a:pt x="611657" y="111841"/>
                      <a:pt x="603206" y="120427"/>
                    </a:cubicBezTo>
                    <a:cubicBezTo>
                      <a:pt x="603206" y="120427"/>
                      <a:pt x="603206" y="120427"/>
                      <a:pt x="582076" y="142607"/>
                    </a:cubicBezTo>
                    <a:cubicBezTo>
                      <a:pt x="577850" y="146900"/>
                      <a:pt x="577850" y="154055"/>
                      <a:pt x="582076" y="159063"/>
                    </a:cubicBezTo>
                    <a:cubicBezTo>
                      <a:pt x="584189" y="161210"/>
                      <a:pt x="587006" y="161925"/>
                      <a:pt x="589824" y="161925"/>
                    </a:cubicBezTo>
                    <a:cubicBezTo>
                      <a:pt x="592641" y="161925"/>
                      <a:pt x="595458" y="161210"/>
                      <a:pt x="598275" y="159063"/>
                    </a:cubicBezTo>
                    <a:cubicBezTo>
                      <a:pt x="598275" y="159063"/>
                      <a:pt x="598275" y="159063"/>
                      <a:pt x="627857" y="128297"/>
                    </a:cubicBezTo>
                    <a:cubicBezTo>
                      <a:pt x="627857" y="128297"/>
                      <a:pt x="627857" y="128297"/>
                      <a:pt x="657438" y="159063"/>
                    </a:cubicBezTo>
                    <a:cubicBezTo>
                      <a:pt x="660255" y="161210"/>
                      <a:pt x="663073" y="161925"/>
                      <a:pt x="665890" y="161925"/>
                    </a:cubicBezTo>
                    <a:cubicBezTo>
                      <a:pt x="668707" y="161925"/>
                      <a:pt x="671524" y="161210"/>
                      <a:pt x="673637" y="159063"/>
                    </a:cubicBezTo>
                    <a:cubicBezTo>
                      <a:pt x="677863" y="154055"/>
                      <a:pt x="677863" y="146900"/>
                      <a:pt x="673637" y="142607"/>
                    </a:cubicBezTo>
                    <a:cubicBezTo>
                      <a:pt x="673637" y="142607"/>
                      <a:pt x="673637" y="142607"/>
                      <a:pt x="644056" y="111841"/>
                    </a:cubicBezTo>
                    <a:cubicBezTo>
                      <a:pt x="644056" y="111841"/>
                      <a:pt x="644056" y="111841"/>
                      <a:pt x="673637" y="81074"/>
                    </a:cubicBezTo>
                    <a:cubicBezTo>
                      <a:pt x="677863" y="76781"/>
                      <a:pt x="677863" y="69627"/>
                      <a:pt x="673637" y="64618"/>
                    </a:cubicBezTo>
                    <a:cubicBezTo>
                      <a:pt x="669411" y="60325"/>
                      <a:pt x="662368" y="60325"/>
                      <a:pt x="657438" y="64618"/>
                    </a:cubicBezTo>
                    <a:cubicBezTo>
                      <a:pt x="657438" y="64618"/>
                      <a:pt x="657438" y="64618"/>
                      <a:pt x="627857" y="95384"/>
                    </a:cubicBezTo>
                    <a:cubicBezTo>
                      <a:pt x="627857" y="95384"/>
                      <a:pt x="627857" y="95384"/>
                      <a:pt x="598275" y="64618"/>
                    </a:cubicBezTo>
                    <a:cubicBezTo>
                      <a:pt x="593345" y="60325"/>
                      <a:pt x="586302" y="60325"/>
                      <a:pt x="582076" y="64618"/>
                    </a:cubicBezTo>
                    <a:close/>
                    <a:moveTo>
                      <a:pt x="627856" y="0"/>
                    </a:moveTo>
                    <a:cubicBezTo>
                      <a:pt x="689875" y="0"/>
                      <a:pt x="739775" y="50060"/>
                      <a:pt x="739775" y="111562"/>
                    </a:cubicBezTo>
                    <a:cubicBezTo>
                      <a:pt x="739775" y="173779"/>
                      <a:pt x="689875" y="223838"/>
                      <a:pt x="627856" y="223838"/>
                    </a:cubicBezTo>
                    <a:cubicBezTo>
                      <a:pt x="573679" y="223123"/>
                      <a:pt x="527343" y="184506"/>
                      <a:pt x="518076" y="133016"/>
                    </a:cubicBezTo>
                    <a:cubicBezTo>
                      <a:pt x="516650" y="125149"/>
                      <a:pt x="515937" y="117998"/>
                      <a:pt x="515937" y="110846"/>
                    </a:cubicBezTo>
                    <a:cubicBezTo>
                      <a:pt x="515937" y="107271"/>
                      <a:pt x="515937" y="103695"/>
                      <a:pt x="516650" y="100119"/>
                    </a:cubicBezTo>
                    <a:cubicBezTo>
                      <a:pt x="521640" y="43624"/>
                      <a:pt x="570115" y="0"/>
                      <a:pt x="627856"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22" name="bcgIcons_Broken Puzzle">
            <a:extLst>
              <a:ext uri="{FF2B5EF4-FFF2-40B4-BE49-F238E27FC236}">
                <a16:creationId xmlns:a16="http://schemas.microsoft.com/office/drawing/2014/main" id="{EF7D3438-3A03-734B-FBC8-CC1588C0CA4C}"/>
              </a:ext>
            </a:extLst>
          </p:cNvPr>
          <p:cNvGrpSpPr>
            <a:grpSpLocks noChangeAspect="1"/>
          </p:cNvGrpSpPr>
          <p:nvPr/>
        </p:nvGrpSpPr>
        <p:grpSpPr>
          <a:xfrm>
            <a:off x="629999" y="2152966"/>
            <a:ext cx="548640" cy="548640"/>
            <a:chOff x="5273675" y="2606675"/>
            <a:chExt cx="1644650" cy="1644650"/>
          </a:xfrm>
        </p:grpSpPr>
        <p:sp>
          <p:nvSpPr>
            <p:cNvPr id="23" name="AutoShape 3">
              <a:extLst>
                <a:ext uri="{FF2B5EF4-FFF2-40B4-BE49-F238E27FC236}">
                  <a16:creationId xmlns:a16="http://schemas.microsoft.com/office/drawing/2014/main" id="{D74D77DD-61AA-5071-B754-391CB1E9808E}"/>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4" name="Group 23">
              <a:extLst>
                <a:ext uri="{FF2B5EF4-FFF2-40B4-BE49-F238E27FC236}">
                  <a16:creationId xmlns:a16="http://schemas.microsoft.com/office/drawing/2014/main" id="{151E0484-A430-DE22-1700-7C68C03573CA}"/>
                </a:ext>
              </a:extLst>
            </p:cNvPr>
            <p:cNvGrpSpPr/>
            <p:nvPr/>
          </p:nvGrpSpPr>
          <p:grpSpPr>
            <a:xfrm>
              <a:off x="5337174" y="2626973"/>
              <a:ext cx="1572528" cy="1549740"/>
              <a:chOff x="5337174" y="2626973"/>
              <a:chExt cx="1572528" cy="1549740"/>
            </a:xfrm>
          </p:grpSpPr>
          <p:sp>
            <p:nvSpPr>
              <p:cNvPr id="25" name="Freeform 27">
                <a:extLst>
                  <a:ext uri="{FF2B5EF4-FFF2-40B4-BE49-F238E27FC236}">
                    <a16:creationId xmlns:a16="http://schemas.microsoft.com/office/drawing/2014/main" id="{6AB46404-7401-05B3-36A8-1400FCD05E6B}"/>
                  </a:ext>
                </a:extLst>
              </p:cNvPr>
              <p:cNvSpPr>
                <a:spLocks/>
              </p:cNvSpPr>
              <p:nvPr/>
            </p:nvSpPr>
            <p:spPr bwMode="auto">
              <a:xfrm>
                <a:off x="5400675" y="3125788"/>
                <a:ext cx="989013" cy="989013"/>
              </a:xfrm>
              <a:custGeom>
                <a:avLst/>
                <a:gdLst>
                  <a:gd name="connsiteX0" fmla="*/ 698138 w 989013"/>
                  <a:gd name="connsiteY0" fmla="*/ 479425 h 989013"/>
                  <a:gd name="connsiteX1" fmla="*/ 698851 w 989013"/>
                  <a:gd name="connsiteY1" fmla="*/ 479425 h 989013"/>
                  <a:gd name="connsiteX2" fmla="*/ 705980 w 989013"/>
                  <a:gd name="connsiteY2" fmla="*/ 482284 h 989013"/>
                  <a:gd name="connsiteX3" fmla="*/ 708832 w 989013"/>
                  <a:gd name="connsiteY3" fmla="*/ 488716 h 989013"/>
                  <a:gd name="connsiteX4" fmla="*/ 708832 w 989013"/>
                  <a:gd name="connsiteY4" fmla="*/ 491575 h 989013"/>
                  <a:gd name="connsiteX5" fmla="*/ 709545 w 989013"/>
                  <a:gd name="connsiteY5" fmla="*/ 492290 h 989013"/>
                  <a:gd name="connsiteX6" fmla="*/ 708832 w 989013"/>
                  <a:gd name="connsiteY6" fmla="*/ 493719 h 989013"/>
                  <a:gd name="connsiteX7" fmla="*/ 691009 w 989013"/>
                  <a:gd name="connsiteY7" fmla="*/ 580199 h 989013"/>
                  <a:gd name="connsiteX8" fmla="*/ 790819 w 989013"/>
                  <a:gd name="connsiteY8" fmla="*/ 679544 h 989013"/>
                  <a:gd name="connsiteX9" fmla="*/ 891342 w 989013"/>
                  <a:gd name="connsiteY9" fmla="*/ 580199 h 989013"/>
                  <a:gd name="connsiteX10" fmla="*/ 873519 w 989013"/>
                  <a:gd name="connsiteY10" fmla="*/ 493719 h 989013"/>
                  <a:gd name="connsiteX11" fmla="*/ 872806 w 989013"/>
                  <a:gd name="connsiteY11" fmla="*/ 492290 h 989013"/>
                  <a:gd name="connsiteX12" fmla="*/ 872806 w 989013"/>
                  <a:gd name="connsiteY12" fmla="*/ 491575 h 989013"/>
                  <a:gd name="connsiteX13" fmla="*/ 872806 w 989013"/>
                  <a:gd name="connsiteY13" fmla="*/ 490146 h 989013"/>
                  <a:gd name="connsiteX14" fmla="*/ 883500 w 989013"/>
                  <a:gd name="connsiteY14" fmla="*/ 480140 h 989013"/>
                  <a:gd name="connsiteX15" fmla="*/ 989013 w 989013"/>
                  <a:gd name="connsiteY15" fmla="*/ 487287 h 989013"/>
                  <a:gd name="connsiteX16" fmla="*/ 989013 w 989013"/>
                  <a:gd name="connsiteY16" fmla="*/ 973290 h 989013"/>
                  <a:gd name="connsiteX17" fmla="*/ 974042 w 989013"/>
                  <a:gd name="connsiteY17" fmla="*/ 989013 h 989013"/>
                  <a:gd name="connsiteX18" fmla="*/ 514915 w 989013"/>
                  <a:gd name="connsiteY18" fmla="*/ 989013 h 989013"/>
                  <a:gd name="connsiteX19" fmla="*/ 522758 w 989013"/>
                  <a:gd name="connsiteY19" fmla="*/ 876804 h 989013"/>
                  <a:gd name="connsiteX20" fmla="*/ 484972 w 989013"/>
                  <a:gd name="connsiteY20" fmla="*/ 834636 h 989013"/>
                  <a:gd name="connsiteX21" fmla="*/ 484259 w 989013"/>
                  <a:gd name="connsiteY21" fmla="*/ 834636 h 989013"/>
                  <a:gd name="connsiteX22" fmla="*/ 470001 w 989013"/>
                  <a:gd name="connsiteY22" fmla="*/ 836780 h 989013"/>
                  <a:gd name="connsiteX23" fmla="*/ 392291 w 989013"/>
                  <a:gd name="connsiteY23" fmla="*/ 852504 h 989013"/>
                  <a:gd name="connsiteX24" fmla="*/ 323850 w 989013"/>
                  <a:gd name="connsiteY24" fmla="*/ 783177 h 989013"/>
                  <a:gd name="connsiteX25" fmla="*/ 392291 w 989013"/>
                  <a:gd name="connsiteY25" fmla="*/ 713850 h 989013"/>
                  <a:gd name="connsiteX26" fmla="*/ 469288 w 989013"/>
                  <a:gd name="connsiteY26" fmla="*/ 729574 h 989013"/>
                  <a:gd name="connsiteX27" fmla="*/ 471427 w 989013"/>
                  <a:gd name="connsiteY27" fmla="*/ 730288 h 989013"/>
                  <a:gd name="connsiteX28" fmla="*/ 484259 w 989013"/>
                  <a:gd name="connsiteY28" fmla="*/ 732432 h 989013"/>
                  <a:gd name="connsiteX29" fmla="*/ 484972 w 989013"/>
                  <a:gd name="connsiteY29" fmla="*/ 732432 h 989013"/>
                  <a:gd name="connsiteX30" fmla="*/ 523470 w 989013"/>
                  <a:gd name="connsiteY30" fmla="*/ 689550 h 989013"/>
                  <a:gd name="connsiteX31" fmla="*/ 507073 w 989013"/>
                  <a:gd name="connsiteY31" fmla="*/ 495863 h 989013"/>
                  <a:gd name="connsiteX32" fmla="*/ 698138 w 989013"/>
                  <a:gd name="connsiteY32" fmla="*/ 479425 h 989013"/>
                  <a:gd name="connsiteX33" fmla="*/ 14966 w 989013"/>
                  <a:gd name="connsiteY33" fmla="*/ 0 h 989013"/>
                  <a:gd name="connsiteX34" fmla="*/ 461085 w 989013"/>
                  <a:gd name="connsiteY34" fmla="*/ 0 h 989013"/>
                  <a:gd name="connsiteX35" fmla="*/ 456096 w 989013"/>
                  <a:gd name="connsiteY35" fmla="*/ 87026 h 989013"/>
                  <a:gd name="connsiteX36" fmla="*/ 492441 w 989013"/>
                  <a:gd name="connsiteY36" fmla="*/ 129112 h 989013"/>
                  <a:gd name="connsiteX37" fmla="*/ 508120 w 989013"/>
                  <a:gd name="connsiteY37" fmla="*/ 128399 h 989013"/>
                  <a:gd name="connsiteX38" fmla="*/ 509545 w 989013"/>
                  <a:gd name="connsiteY38" fmla="*/ 127685 h 989013"/>
                  <a:gd name="connsiteX39" fmla="*/ 585799 w 989013"/>
                  <a:gd name="connsiteY39" fmla="*/ 111279 h 989013"/>
                  <a:gd name="connsiteX40" fmla="*/ 655638 w 989013"/>
                  <a:gd name="connsiteY40" fmla="*/ 181185 h 989013"/>
                  <a:gd name="connsiteX41" fmla="*/ 585799 w 989013"/>
                  <a:gd name="connsiteY41" fmla="*/ 251091 h 989013"/>
                  <a:gd name="connsiteX42" fmla="*/ 509545 w 989013"/>
                  <a:gd name="connsiteY42" fmla="*/ 235398 h 989013"/>
                  <a:gd name="connsiteX43" fmla="*/ 508120 w 989013"/>
                  <a:gd name="connsiteY43" fmla="*/ 234684 h 989013"/>
                  <a:gd name="connsiteX44" fmla="*/ 492441 w 989013"/>
                  <a:gd name="connsiteY44" fmla="*/ 233258 h 989013"/>
                  <a:gd name="connsiteX45" fmla="*/ 466073 w 989013"/>
                  <a:gd name="connsiteY45" fmla="*/ 245384 h 989013"/>
                  <a:gd name="connsiteX46" fmla="*/ 455384 w 989013"/>
                  <a:gd name="connsiteY46" fmla="*/ 275344 h 989013"/>
                  <a:gd name="connsiteX47" fmla="*/ 471775 w 989013"/>
                  <a:gd name="connsiteY47" fmla="*/ 469369 h 989013"/>
                  <a:gd name="connsiteX48" fmla="*/ 280784 w 989013"/>
                  <a:gd name="connsiteY48" fmla="*/ 485775 h 989013"/>
                  <a:gd name="connsiteX49" fmla="*/ 270095 w 989013"/>
                  <a:gd name="connsiteY49" fmla="*/ 476502 h 989013"/>
                  <a:gd name="connsiteX50" fmla="*/ 270807 w 989013"/>
                  <a:gd name="connsiteY50" fmla="*/ 470795 h 989013"/>
                  <a:gd name="connsiteX51" fmla="*/ 288623 w 989013"/>
                  <a:gd name="connsiteY51" fmla="*/ 385196 h 989013"/>
                  <a:gd name="connsiteX52" fmla="*/ 188140 w 989013"/>
                  <a:gd name="connsiteY52" fmla="*/ 285331 h 989013"/>
                  <a:gd name="connsiteX53" fmla="*/ 88369 w 989013"/>
                  <a:gd name="connsiteY53" fmla="*/ 385196 h 989013"/>
                  <a:gd name="connsiteX54" fmla="*/ 106185 w 989013"/>
                  <a:gd name="connsiteY54" fmla="*/ 470795 h 989013"/>
                  <a:gd name="connsiteX55" fmla="*/ 106185 w 989013"/>
                  <a:gd name="connsiteY55" fmla="*/ 475075 h 989013"/>
                  <a:gd name="connsiteX56" fmla="*/ 95495 w 989013"/>
                  <a:gd name="connsiteY56" fmla="*/ 484348 h 989013"/>
                  <a:gd name="connsiteX57" fmla="*/ 0 w 989013"/>
                  <a:gd name="connsiteY57" fmla="*/ 478642 h 989013"/>
                  <a:gd name="connsiteX58" fmla="*/ 0 w 989013"/>
                  <a:gd name="connsiteY58" fmla="*/ 15693 h 989013"/>
                  <a:gd name="connsiteX59" fmla="*/ 14966 w 989013"/>
                  <a:gd name="connsiteY59" fmla="*/ 0 h 98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89013" h="989013">
                    <a:moveTo>
                      <a:pt x="698138" y="479425"/>
                    </a:moveTo>
                    <a:cubicBezTo>
                      <a:pt x="698851" y="479425"/>
                      <a:pt x="698851" y="479425"/>
                      <a:pt x="698851" y="479425"/>
                    </a:cubicBezTo>
                    <a:cubicBezTo>
                      <a:pt x="702416" y="479425"/>
                      <a:pt x="704554" y="480855"/>
                      <a:pt x="705980" y="482284"/>
                    </a:cubicBezTo>
                    <a:cubicBezTo>
                      <a:pt x="708119" y="483713"/>
                      <a:pt x="708832" y="486572"/>
                      <a:pt x="708832" y="488716"/>
                    </a:cubicBezTo>
                    <a:cubicBezTo>
                      <a:pt x="708832" y="491575"/>
                      <a:pt x="708832" y="491575"/>
                      <a:pt x="708832" y="491575"/>
                    </a:cubicBezTo>
                    <a:cubicBezTo>
                      <a:pt x="709545" y="492290"/>
                      <a:pt x="709545" y="492290"/>
                      <a:pt x="709545" y="492290"/>
                    </a:cubicBezTo>
                    <a:cubicBezTo>
                      <a:pt x="708832" y="493005"/>
                      <a:pt x="708832" y="493719"/>
                      <a:pt x="708832" y="493719"/>
                    </a:cubicBezTo>
                    <a:cubicBezTo>
                      <a:pt x="698138" y="524452"/>
                      <a:pt x="691009" y="557328"/>
                      <a:pt x="691009" y="580199"/>
                    </a:cubicBezTo>
                    <a:cubicBezTo>
                      <a:pt x="691009" y="634517"/>
                      <a:pt x="735923" y="679544"/>
                      <a:pt x="790819" y="679544"/>
                    </a:cubicBezTo>
                    <a:cubicBezTo>
                      <a:pt x="846427" y="679544"/>
                      <a:pt x="891342" y="634517"/>
                      <a:pt x="891342" y="580199"/>
                    </a:cubicBezTo>
                    <a:cubicBezTo>
                      <a:pt x="891342" y="557328"/>
                      <a:pt x="884213" y="525167"/>
                      <a:pt x="873519" y="493719"/>
                    </a:cubicBezTo>
                    <a:cubicBezTo>
                      <a:pt x="872806" y="493005"/>
                      <a:pt x="872806" y="492290"/>
                      <a:pt x="872806" y="492290"/>
                    </a:cubicBezTo>
                    <a:cubicBezTo>
                      <a:pt x="872806" y="491575"/>
                      <a:pt x="872806" y="491575"/>
                      <a:pt x="872806" y="491575"/>
                    </a:cubicBezTo>
                    <a:cubicBezTo>
                      <a:pt x="872806" y="490146"/>
                      <a:pt x="872806" y="490146"/>
                      <a:pt x="872806" y="490146"/>
                    </a:cubicBezTo>
                    <a:cubicBezTo>
                      <a:pt x="873519" y="485143"/>
                      <a:pt x="877083" y="480140"/>
                      <a:pt x="883500" y="480140"/>
                    </a:cubicBezTo>
                    <a:cubicBezTo>
                      <a:pt x="924137" y="482284"/>
                      <a:pt x="957644" y="484428"/>
                      <a:pt x="989013" y="487287"/>
                    </a:cubicBezTo>
                    <a:cubicBezTo>
                      <a:pt x="989013" y="973290"/>
                      <a:pt x="989013" y="973290"/>
                      <a:pt x="989013" y="973290"/>
                    </a:cubicBezTo>
                    <a:cubicBezTo>
                      <a:pt x="989013" y="981866"/>
                      <a:pt x="981884" y="989013"/>
                      <a:pt x="974042" y="989013"/>
                    </a:cubicBezTo>
                    <a:cubicBezTo>
                      <a:pt x="514915" y="989013"/>
                      <a:pt x="514915" y="989013"/>
                      <a:pt x="514915" y="989013"/>
                    </a:cubicBezTo>
                    <a:cubicBezTo>
                      <a:pt x="519193" y="950419"/>
                      <a:pt x="521332" y="913254"/>
                      <a:pt x="522758" y="876804"/>
                    </a:cubicBezTo>
                    <a:cubicBezTo>
                      <a:pt x="524183" y="854648"/>
                      <a:pt x="507786" y="836065"/>
                      <a:pt x="484972" y="834636"/>
                    </a:cubicBezTo>
                    <a:cubicBezTo>
                      <a:pt x="484259" y="834636"/>
                      <a:pt x="484259" y="834636"/>
                      <a:pt x="484259" y="834636"/>
                    </a:cubicBezTo>
                    <a:cubicBezTo>
                      <a:pt x="479982" y="834636"/>
                      <a:pt x="474991" y="834636"/>
                      <a:pt x="470001" y="836780"/>
                    </a:cubicBezTo>
                    <a:cubicBezTo>
                      <a:pt x="441484" y="846786"/>
                      <a:pt x="412253" y="852504"/>
                      <a:pt x="392291" y="852504"/>
                    </a:cubicBezTo>
                    <a:cubicBezTo>
                      <a:pt x="353793" y="852504"/>
                      <a:pt x="323850" y="821056"/>
                      <a:pt x="323850" y="783177"/>
                    </a:cubicBezTo>
                    <a:cubicBezTo>
                      <a:pt x="323850" y="744582"/>
                      <a:pt x="353793" y="713850"/>
                      <a:pt x="392291" y="713850"/>
                    </a:cubicBezTo>
                    <a:cubicBezTo>
                      <a:pt x="412966" y="713850"/>
                      <a:pt x="442909" y="719568"/>
                      <a:pt x="469288" y="729574"/>
                    </a:cubicBezTo>
                    <a:cubicBezTo>
                      <a:pt x="471427" y="730288"/>
                      <a:pt x="471427" y="730288"/>
                      <a:pt x="471427" y="730288"/>
                    </a:cubicBezTo>
                    <a:cubicBezTo>
                      <a:pt x="474991" y="731003"/>
                      <a:pt x="479982" y="732432"/>
                      <a:pt x="484259" y="732432"/>
                    </a:cubicBezTo>
                    <a:cubicBezTo>
                      <a:pt x="484972" y="732432"/>
                      <a:pt x="484972" y="732432"/>
                      <a:pt x="484972" y="732432"/>
                    </a:cubicBezTo>
                    <a:cubicBezTo>
                      <a:pt x="507786" y="731003"/>
                      <a:pt x="524896" y="711706"/>
                      <a:pt x="523470" y="689550"/>
                    </a:cubicBezTo>
                    <a:cubicBezTo>
                      <a:pt x="520619" y="620938"/>
                      <a:pt x="515628" y="558043"/>
                      <a:pt x="507073" y="495863"/>
                    </a:cubicBezTo>
                    <a:cubicBezTo>
                      <a:pt x="568385" y="487287"/>
                      <a:pt x="631123" y="482284"/>
                      <a:pt x="698138" y="479425"/>
                    </a:cubicBezTo>
                    <a:close/>
                    <a:moveTo>
                      <a:pt x="14966" y="0"/>
                    </a:moveTo>
                    <a:cubicBezTo>
                      <a:pt x="14966" y="0"/>
                      <a:pt x="14966" y="0"/>
                      <a:pt x="461085" y="0"/>
                    </a:cubicBezTo>
                    <a:cubicBezTo>
                      <a:pt x="458234" y="31386"/>
                      <a:pt x="456809" y="59920"/>
                      <a:pt x="456096" y="87026"/>
                    </a:cubicBezTo>
                    <a:cubicBezTo>
                      <a:pt x="454671" y="109139"/>
                      <a:pt x="471062" y="126972"/>
                      <a:pt x="492441" y="129112"/>
                    </a:cubicBezTo>
                    <a:cubicBezTo>
                      <a:pt x="498143" y="130539"/>
                      <a:pt x="503844" y="129112"/>
                      <a:pt x="508120" y="128399"/>
                    </a:cubicBezTo>
                    <a:cubicBezTo>
                      <a:pt x="508120" y="128399"/>
                      <a:pt x="508120" y="128399"/>
                      <a:pt x="509545" y="127685"/>
                    </a:cubicBezTo>
                    <a:cubicBezTo>
                      <a:pt x="536626" y="117699"/>
                      <a:pt x="566557" y="111279"/>
                      <a:pt x="585799" y="111279"/>
                    </a:cubicBezTo>
                    <a:cubicBezTo>
                      <a:pt x="624282" y="111279"/>
                      <a:pt x="655638" y="142665"/>
                      <a:pt x="655638" y="181185"/>
                    </a:cubicBezTo>
                    <a:cubicBezTo>
                      <a:pt x="655638" y="219705"/>
                      <a:pt x="624282" y="251091"/>
                      <a:pt x="585799" y="251091"/>
                    </a:cubicBezTo>
                    <a:cubicBezTo>
                      <a:pt x="566557" y="251091"/>
                      <a:pt x="536626" y="244671"/>
                      <a:pt x="509545" y="235398"/>
                    </a:cubicBezTo>
                    <a:cubicBezTo>
                      <a:pt x="509545" y="235398"/>
                      <a:pt x="509545" y="235398"/>
                      <a:pt x="508120" y="234684"/>
                    </a:cubicBezTo>
                    <a:cubicBezTo>
                      <a:pt x="503844" y="233258"/>
                      <a:pt x="498855" y="232544"/>
                      <a:pt x="492441" y="233258"/>
                    </a:cubicBezTo>
                    <a:cubicBezTo>
                      <a:pt x="482464" y="233971"/>
                      <a:pt x="473200" y="238251"/>
                      <a:pt x="466073" y="245384"/>
                    </a:cubicBezTo>
                    <a:cubicBezTo>
                      <a:pt x="458947" y="253944"/>
                      <a:pt x="454671" y="264644"/>
                      <a:pt x="455384" y="275344"/>
                    </a:cubicBezTo>
                    <a:cubicBezTo>
                      <a:pt x="458234" y="343823"/>
                      <a:pt x="463223" y="407309"/>
                      <a:pt x="471775" y="469369"/>
                    </a:cubicBezTo>
                    <a:cubicBezTo>
                      <a:pt x="410487" y="477215"/>
                      <a:pt x="347773" y="482922"/>
                      <a:pt x="280784" y="485775"/>
                    </a:cubicBezTo>
                    <a:cubicBezTo>
                      <a:pt x="274370" y="485775"/>
                      <a:pt x="270095" y="480069"/>
                      <a:pt x="270095" y="476502"/>
                    </a:cubicBezTo>
                    <a:cubicBezTo>
                      <a:pt x="270095" y="475075"/>
                      <a:pt x="270095" y="472935"/>
                      <a:pt x="270807" y="470795"/>
                    </a:cubicBezTo>
                    <a:cubicBezTo>
                      <a:pt x="281497" y="440836"/>
                      <a:pt x="288623" y="408023"/>
                      <a:pt x="288623" y="385196"/>
                    </a:cubicBezTo>
                    <a:cubicBezTo>
                      <a:pt x="288623" y="330270"/>
                      <a:pt x="243727" y="285331"/>
                      <a:pt x="188140" y="285331"/>
                    </a:cubicBezTo>
                    <a:cubicBezTo>
                      <a:pt x="133266" y="285331"/>
                      <a:pt x="88369" y="330270"/>
                      <a:pt x="88369" y="385196"/>
                    </a:cubicBezTo>
                    <a:cubicBezTo>
                      <a:pt x="88369" y="408023"/>
                      <a:pt x="95495" y="440836"/>
                      <a:pt x="106185" y="470795"/>
                    </a:cubicBezTo>
                    <a:cubicBezTo>
                      <a:pt x="106185" y="472222"/>
                      <a:pt x="106185" y="473649"/>
                      <a:pt x="106185" y="475075"/>
                    </a:cubicBezTo>
                    <a:cubicBezTo>
                      <a:pt x="106185" y="480069"/>
                      <a:pt x="101909" y="485062"/>
                      <a:pt x="95495" y="484348"/>
                    </a:cubicBezTo>
                    <a:cubicBezTo>
                      <a:pt x="62001" y="482922"/>
                      <a:pt x="29219" y="480782"/>
                      <a:pt x="0" y="478642"/>
                    </a:cubicBezTo>
                    <a:cubicBezTo>
                      <a:pt x="0" y="478642"/>
                      <a:pt x="0" y="478642"/>
                      <a:pt x="0" y="15693"/>
                    </a:cubicBezTo>
                    <a:cubicBezTo>
                      <a:pt x="0" y="7133"/>
                      <a:pt x="6414" y="0"/>
                      <a:pt x="14966"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6" name="Freeform 28">
                <a:extLst>
                  <a:ext uri="{FF2B5EF4-FFF2-40B4-BE49-F238E27FC236}">
                    <a16:creationId xmlns:a16="http://schemas.microsoft.com/office/drawing/2014/main" id="{F5DCB280-970A-77BB-AC7D-80C9B53F06DD}"/>
                  </a:ext>
                </a:extLst>
              </p:cNvPr>
              <p:cNvSpPr>
                <a:spLocks/>
              </p:cNvSpPr>
              <p:nvPr/>
            </p:nvSpPr>
            <p:spPr bwMode="auto">
              <a:xfrm>
                <a:off x="5337174" y="2626973"/>
                <a:ext cx="1572528" cy="1549740"/>
              </a:xfrm>
              <a:custGeom>
                <a:avLst/>
                <a:gdLst>
                  <a:gd name="connsiteX0" fmla="*/ 251519 w 1572528"/>
                  <a:gd name="connsiteY0" fmla="*/ 813140 h 1549740"/>
                  <a:gd name="connsiteX1" fmla="*/ 321313 w 1572528"/>
                  <a:gd name="connsiteY1" fmla="*/ 883822 h 1549740"/>
                  <a:gd name="connsiteX2" fmla="*/ 305645 w 1572528"/>
                  <a:gd name="connsiteY2" fmla="*/ 960215 h 1549740"/>
                  <a:gd name="connsiteX3" fmla="*/ 304933 w 1572528"/>
                  <a:gd name="connsiteY3" fmla="*/ 961643 h 1549740"/>
                  <a:gd name="connsiteX4" fmla="*/ 302796 w 1572528"/>
                  <a:gd name="connsiteY4" fmla="*/ 975922 h 1549740"/>
                  <a:gd name="connsiteX5" fmla="*/ 302796 w 1572528"/>
                  <a:gd name="connsiteY5" fmla="*/ 976636 h 1549740"/>
                  <a:gd name="connsiteX6" fmla="*/ 345528 w 1572528"/>
                  <a:gd name="connsiteY6" fmla="*/ 1014476 h 1549740"/>
                  <a:gd name="connsiteX7" fmla="*/ 539244 w 1572528"/>
                  <a:gd name="connsiteY7" fmla="*/ 998055 h 1549740"/>
                  <a:gd name="connsiteX8" fmla="*/ 555625 w 1572528"/>
                  <a:gd name="connsiteY8" fmla="*/ 1189395 h 1549740"/>
                  <a:gd name="connsiteX9" fmla="*/ 545654 w 1572528"/>
                  <a:gd name="connsiteY9" fmla="*/ 1200104 h 1549740"/>
                  <a:gd name="connsiteX10" fmla="*/ 541381 w 1572528"/>
                  <a:gd name="connsiteY10" fmla="*/ 1199390 h 1549740"/>
                  <a:gd name="connsiteX11" fmla="*/ 455206 w 1572528"/>
                  <a:gd name="connsiteY11" fmla="*/ 1181541 h 1549740"/>
                  <a:gd name="connsiteX12" fmla="*/ 355499 w 1572528"/>
                  <a:gd name="connsiteY12" fmla="*/ 1281495 h 1549740"/>
                  <a:gd name="connsiteX13" fmla="*/ 455206 w 1572528"/>
                  <a:gd name="connsiteY13" fmla="*/ 1381449 h 1549740"/>
                  <a:gd name="connsiteX14" fmla="*/ 541381 w 1572528"/>
                  <a:gd name="connsiteY14" fmla="*/ 1364314 h 1549740"/>
                  <a:gd name="connsiteX15" fmla="*/ 545654 w 1572528"/>
                  <a:gd name="connsiteY15" fmla="*/ 1363600 h 1549740"/>
                  <a:gd name="connsiteX16" fmla="*/ 554913 w 1572528"/>
                  <a:gd name="connsiteY16" fmla="*/ 1374309 h 1549740"/>
                  <a:gd name="connsiteX17" fmla="*/ 547078 w 1572528"/>
                  <a:gd name="connsiteY17" fmla="*/ 1487828 h 1549740"/>
                  <a:gd name="connsiteX18" fmla="*/ 78456 w 1572528"/>
                  <a:gd name="connsiteY18" fmla="*/ 1487828 h 1549740"/>
                  <a:gd name="connsiteX19" fmla="*/ 63500 w 1572528"/>
                  <a:gd name="connsiteY19" fmla="*/ 1472121 h 1549740"/>
                  <a:gd name="connsiteX20" fmla="*/ 63500 w 1572528"/>
                  <a:gd name="connsiteY20" fmla="*/ 1008050 h 1549740"/>
                  <a:gd name="connsiteX21" fmla="*/ 157509 w 1572528"/>
                  <a:gd name="connsiteY21" fmla="*/ 1013762 h 1549740"/>
                  <a:gd name="connsiteX22" fmla="*/ 199529 w 1572528"/>
                  <a:gd name="connsiteY22" fmla="*/ 975922 h 1549740"/>
                  <a:gd name="connsiteX23" fmla="*/ 200241 w 1572528"/>
                  <a:gd name="connsiteY23" fmla="*/ 974494 h 1549740"/>
                  <a:gd name="connsiteX24" fmla="*/ 198816 w 1572528"/>
                  <a:gd name="connsiteY24" fmla="*/ 961643 h 1549740"/>
                  <a:gd name="connsiteX25" fmla="*/ 198104 w 1572528"/>
                  <a:gd name="connsiteY25" fmla="*/ 960215 h 1549740"/>
                  <a:gd name="connsiteX26" fmla="*/ 182436 w 1572528"/>
                  <a:gd name="connsiteY26" fmla="*/ 883822 h 1549740"/>
                  <a:gd name="connsiteX27" fmla="*/ 251519 w 1572528"/>
                  <a:gd name="connsiteY27" fmla="*/ 813140 h 1549740"/>
                  <a:gd name="connsiteX28" fmla="*/ 31750 w 1572528"/>
                  <a:gd name="connsiteY28" fmla="*/ 467065 h 1549740"/>
                  <a:gd name="connsiteX29" fmla="*/ 31750 w 1572528"/>
                  <a:gd name="connsiteY29" fmla="*/ 1517990 h 1549740"/>
                  <a:gd name="connsiteX30" fmla="*/ 1084263 w 1572528"/>
                  <a:gd name="connsiteY30" fmla="*/ 1517990 h 1549740"/>
                  <a:gd name="connsiteX31" fmla="*/ 1084263 w 1572528"/>
                  <a:gd name="connsiteY31" fmla="*/ 958638 h 1549740"/>
                  <a:gd name="connsiteX32" fmla="*/ 949216 w 1572528"/>
                  <a:gd name="connsiteY32" fmla="*/ 950077 h 1549740"/>
                  <a:gd name="connsiteX33" fmla="*/ 905629 w 1572528"/>
                  <a:gd name="connsiteY33" fmla="*/ 986463 h 1549740"/>
                  <a:gd name="connsiteX34" fmla="*/ 907773 w 1572528"/>
                  <a:gd name="connsiteY34" fmla="*/ 1002873 h 1549740"/>
                  <a:gd name="connsiteX35" fmla="*/ 923492 w 1572528"/>
                  <a:gd name="connsiteY35" fmla="*/ 1080640 h 1549740"/>
                  <a:gd name="connsiteX36" fmla="*/ 854182 w 1572528"/>
                  <a:gd name="connsiteY36" fmla="*/ 1149845 h 1549740"/>
                  <a:gd name="connsiteX37" fmla="*/ 784158 w 1572528"/>
                  <a:gd name="connsiteY37" fmla="*/ 1080640 h 1549740"/>
                  <a:gd name="connsiteX38" fmla="*/ 799877 w 1572528"/>
                  <a:gd name="connsiteY38" fmla="*/ 1002873 h 1549740"/>
                  <a:gd name="connsiteX39" fmla="*/ 800592 w 1572528"/>
                  <a:gd name="connsiteY39" fmla="*/ 1001446 h 1549740"/>
                  <a:gd name="connsiteX40" fmla="*/ 802021 w 1572528"/>
                  <a:gd name="connsiteY40" fmla="*/ 986463 h 1549740"/>
                  <a:gd name="connsiteX41" fmla="*/ 789159 w 1572528"/>
                  <a:gd name="connsiteY41" fmla="*/ 960065 h 1549740"/>
                  <a:gd name="connsiteX42" fmla="*/ 759863 w 1572528"/>
                  <a:gd name="connsiteY42" fmla="*/ 949363 h 1549740"/>
                  <a:gd name="connsiteX43" fmla="*/ 564795 w 1572528"/>
                  <a:gd name="connsiteY43" fmla="*/ 965773 h 1549740"/>
                  <a:gd name="connsiteX44" fmla="*/ 549075 w 1572528"/>
                  <a:gd name="connsiteY44" fmla="*/ 773139 h 1549740"/>
                  <a:gd name="connsiteX45" fmla="*/ 548360 w 1572528"/>
                  <a:gd name="connsiteY45" fmla="*/ 773139 h 1549740"/>
                  <a:gd name="connsiteX46" fmla="*/ 551219 w 1572528"/>
                  <a:gd name="connsiteY46" fmla="*/ 766004 h 1549740"/>
                  <a:gd name="connsiteX47" fmla="*/ 557649 w 1572528"/>
                  <a:gd name="connsiteY47" fmla="*/ 762437 h 1549740"/>
                  <a:gd name="connsiteX48" fmla="*/ 559079 w 1572528"/>
                  <a:gd name="connsiteY48" fmla="*/ 762437 h 1549740"/>
                  <a:gd name="connsiteX49" fmla="*/ 560508 w 1572528"/>
                  <a:gd name="connsiteY49" fmla="*/ 762437 h 1549740"/>
                  <a:gd name="connsiteX50" fmla="*/ 563366 w 1572528"/>
                  <a:gd name="connsiteY50" fmla="*/ 763151 h 1549740"/>
                  <a:gd name="connsiteX51" fmla="*/ 649110 w 1572528"/>
                  <a:gd name="connsiteY51" fmla="*/ 780274 h 1549740"/>
                  <a:gd name="connsiteX52" fmla="*/ 749860 w 1572528"/>
                  <a:gd name="connsiteY52" fmla="*/ 680389 h 1549740"/>
                  <a:gd name="connsiteX53" fmla="*/ 649110 w 1572528"/>
                  <a:gd name="connsiteY53" fmla="*/ 579792 h 1549740"/>
                  <a:gd name="connsiteX54" fmla="*/ 563366 w 1572528"/>
                  <a:gd name="connsiteY54" fmla="*/ 598342 h 1549740"/>
                  <a:gd name="connsiteX55" fmla="*/ 561222 w 1572528"/>
                  <a:gd name="connsiteY55" fmla="*/ 598342 h 1549740"/>
                  <a:gd name="connsiteX56" fmla="*/ 559079 w 1572528"/>
                  <a:gd name="connsiteY56" fmla="*/ 598342 h 1549740"/>
                  <a:gd name="connsiteX57" fmla="*/ 549790 w 1572528"/>
                  <a:gd name="connsiteY57" fmla="*/ 587640 h 1549740"/>
                  <a:gd name="connsiteX58" fmla="*/ 549790 w 1572528"/>
                  <a:gd name="connsiteY58" fmla="*/ 586926 h 1549740"/>
                  <a:gd name="connsiteX59" fmla="*/ 556935 w 1572528"/>
                  <a:gd name="connsiteY59" fmla="*/ 467065 h 1549740"/>
                  <a:gd name="connsiteX60" fmla="*/ 31750 w 1572528"/>
                  <a:gd name="connsiteY60" fmla="*/ 467065 h 1549740"/>
                  <a:gd name="connsiteX61" fmla="*/ 20704 w 1572528"/>
                  <a:gd name="connsiteY61" fmla="*/ 435315 h 1549740"/>
                  <a:gd name="connsiteX62" fmla="*/ 558998 w 1572528"/>
                  <a:gd name="connsiteY62" fmla="*/ 435315 h 1549740"/>
                  <a:gd name="connsiteX63" fmla="*/ 591124 w 1572528"/>
                  <a:gd name="connsiteY63" fmla="*/ 435315 h 1549740"/>
                  <a:gd name="connsiteX64" fmla="*/ 588268 w 1572528"/>
                  <a:gd name="connsiteY64" fmla="*/ 466727 h 1549740"/>
                  <a:gd name="connsiteX65" fmla="*/ 583271 w 1572528"/>
                  <a:gd name="connsiteY65" fmla="*/ 529552 h 1549740"/>
                  <a:gd name="connsiteX66" fmla="*/ 582557 w 1572528"/>
                  <a:gd name="connsiteY66" fmla="*/ 529552 h 1549740"/>
                  <a:gd name="connsiteX67" fmla="*/ 581843 w 1572528"/>
                  <a:gd name="connsiteY67" fmla="*/ 546686 h 1549740"/>
                  <a:gd name="connsiteX68" fmla="*/ 581843 w 1572528"/>
                  <a:gd name="connsiteY68" fmla="*/ 547400 h 1549740"/>
                  <a:gd name="connsiteX69" fmla="*/ 581129 w 1572528"/>
                  <a:gd name="connsiteY69" fmla="*/ 558823 h 1549740"/>
                  <a:gd name="connsiteX70" fmla="*/ 648237 w 1572528"/>
                  <a:gd name="connsiteY70" fmla="*/ 548114 h 1549740"/>
                  <a:gd name="connsiteX71" fmla="*/ 780312 w 1572528"/>
                  <a:gd name="connsiteY71" fmla="*/ 680189 h 1549740"/>
                  <a:gd name="connsiteX72" fmla="*/ 648237 w 1572528"/>
                  <a:gd name="connsiteY72" fmla="*/ 811550 h 1549740"/>
                  <a:gd name="connsiteX73" fmla="*/ 580415 w 1572528"/>
                  <a:gd name="connsiteY73" fmla="*/ 801555 h 1549740"/>
                  <a:gd name="connsiteX74" fmla="*/ 591124 w 1572528"/>
                  <a:gd name="connsiteY74" fmla="*/ 930774 h 1549740"/>
                  <a:gd name="connsiteX75" fmla="*/ 757467 w 1572528"/>
                  <a:gd name="connsiteY75" fmla="*/ 917923 h 1549740"/>
                  <a:gd name="connsiteX76" fmla="*/ 761036 w 1572528"/>
                  <a:gd name="connsiteY76" fmla="*/ 917923 h 1549740"/>
                  <a:gd name="connsiteX77" fmla="*/ 809583 w 1572528"/>
                  <a:gd name="connsiteY77" fmla="*/ 937199 h 1549740"/>
                  <a:gd name="connsiteX78" fmla="*/ 832428 w 1572528"/>
                  <a:gd name="connsiteY78" fmla="*/ 983604 h 1549740"/>
                  <a:gd name="connsiteX79" fmla="*/ 830286 w 1572528"/>
                  <a:gd name="connsiteY79" fmla="*/ 1007163 h 1549740"/>
                  <a:gd name="connsiteX80" fmla="*/ 829572 w 1572528"/>
                  <a:gd name="connsiteY80" fmla="*/ 1012160 h 1549740"/>
                  <a:gd name="connsiteX81" fmla="*/ 828144 w 1572528"/>
                  <a:gd name="connsiteY81" fmla="*/ 1015016 h 1549740"/>
                  <a:gd name="connsiteX82" fmla="*/ 814580 w 1572528"/>
                  <a:gd name="connsiteY82" fmla="*/ 1080696 h 1549740"/>
                  <a:gd name="connsiteX83" fmla="*/ 853131 w 1572528"/>
                  <a:gd name="connsiteY83" fmla="*/ 1118534 h 1549740"/>
                  <a:gd name="connsiteX84" fmla="*/ 890969 w 1572528"/>
                  <a:gd name="connsiteY84" fmla="*/ 1080696 h 1549740"/>
                  <a:gd name="connsiteX85" fmla="*/ 877405 w 1572528"/>
                  <a:gd name="connsiteY85" fmla="*/ 1013588 h 1549740"/>
                  <a:gd name="connsiteX86" fmla="*/ 877405 w 1572528"/>
                  <a:gd name="connsiteY86" fmla="*/ 1012874 h 1549740"/>
                  <a:gd name="connsiteX87" fmla="*/ 873835 w 1572528"/>
                  <a:gd name="connsiteY87" fmla="*/ 982176 h 1549740"/>
                  <a:gd name="connsiteX88" fmla="*/ 945227 w 1572528"/>
                  <a:gd name="connsiteY88" fmla="*/ 918637 h 1549740"/>
                  <a:gd name="connsiteX89" fmla="*/ 949510 w 1572528"/>
                  <a:gd name="connsiteY89" fmla="*/ 918637 h 1549740"/>
                  <a:gd name="connsiteX90" fmla="*/ 1020188 w 1572528"/>
                  <a:gd name="connsiteY90" fmla="*/ 922207 h 1549740"/>
                  <a:gd name="connsiteX91" fmla="*/ 1083013 w 1572528"/>
                  <a:gd name="connsiteY91" fmla="*/ 926490 h 1549740"/>
                  <a:gd name="connsiteX92" fmla="*/ 1114425 w 1572528"/>
                  <a:gd name="connsiteY92" fmla="*/ 928632 h 1549740"/>
                  <a:gd name="connsiteX93" fmla="*/ 1114425 w 1572528"/>
                  <a:gd name="connsiteY93" fmla="*/ 960758 h 1549740"/>
                  <a:gd name="connsiteX94" fmla="*/ 1114425 w 1572528"/>
                  <a:gd name="connsiteY94" fmla="*/ 1529037 h 1549740"/>
                  <a:gd name="connsiteX95" fmla="*/ 1093722 w 1572528"/>
                  <a:gd name="connsiteY95" fmla="*/ 1549740 h 1549740"/>
                  <a:gd name="connsiteX96" fmla="*/ 20704 w 1572528"/>
                  <a:gd name="connsiteY96" fmla="*/ 1549740 h 1549740"/>
                  <a:gd name="connsiteX97" fmla="*/ 0 w 1572528"/>
                  <a:gd name="connsiteY97" fmla="*/ 1529037 h 1549740"/>
                  <a:gd name="connsiteX98" fmla="*/ 0 w 1572528"/>
                  <a:gd name="connsiteY98" fmla="*/ 456733 h 1549740"/>
                  <a:gd name="connsiteX99" fmla="*/ 20704 w 1572528"/>
                  <a:gd name="connsiteY99" fmla="*/ 435315 h 1549740"/>
                  <a:gd name="connsiteX100" fmla="*/ 1117210 w 1572528"/>
                  <a:gd name="connsiteY100" fmla="*/ 78127 h 1549740"/>
                  <a:gd name="connsiteX101" fmla="*/ 1481067 w 1572528"/>
                  <a:gd name="connsiteY101" fmla="*/ 394922 h 1549740"/>
                  <a:gd name="connsiteX102" fmla="*/ 1482494 w 1572528"/>
                  <a:gd name="connsiteY102" fmla="*/ 416327 h 1549740"/>
                  <a:gd name="connsiteX103" fmla="*/ 1191408 w 1572528"/>
                  <a:gd name="connsiteY103" fmla="*/ 750246 h 1549740"/>
                  <a:gd name="connsiteX104" fmla="*/ 1117924 w 1572528"/>
                  <a:gd name="connsiteY104" fmla="*/ 677468 h 1549740"/>
                  <a:gd name="connsiteX105" fmla="*/ 1060848 w 1572528"/>
                  <a:gd name="connsiteY105" fmla="*/ 676755 h 1549740"/>
                  <a:gd name="connsiteX106" fmla="*/ 1051573 w 1572528"/>
                  <a:gd name="connsiteY106" fmla="*/ 690311 h 1549740"/>
                  <a:gd name="connsiteX107" fmla="*/ 1012334 w 1572528"/>
                  <a:gd name="connsiteY107" fmla="*/ 759521 h 1549740"/>
                  <a:gd name="connsiteX108" fmla="*/ 914592 w 1572528"/>
                  <a:gd name="connsiteY108" fmla="*/ 765943 h 1549740"/>
                  <a:gd name="connsiteX109" fmla="*/ 907457 w 1572528"/>
                  <a:gd name="connsiteY109" fmla="*/ 668193 h 1549740"/>
                  <a:gd name="connsiteX110" fmla="*/ 970241 w 1572528"/>
                  <a:gd name="connsiteY110" fmla="*/ 619675 h 1549740"/>
                  <a:gd name="connsiteX111" fmla="*/ 971667 w 1572528"/>
                  <a:gd name="connsiteY111" fmla="*/ 618961 h 1549740"/>
                  <a:gd name="connsiteX112" fmla="*/ 983083 w 1572528"/>
                  <a:gd name="connsiteY112" fmla="*/ 608972 h 1549740"/>
                  <a:gd name="connsiteX113" fmla="*/ 990217 w 1572528"/>
                  <a:gd name="connsiteY113" fmla="*/ 580432 h 1549740"/>
                  <a:gd name="connsiteX114" fmla="*/ 975235 w 1572528"/>
                  <a:gd name="connsiteY114" fmla="*/ 553319 h 1549740"/>
                  <a:gd name="connsiteX115" fmla="*/ 817563 w 1572528"/>
                  <a:gd name="connsiteY115" fmla="*/ 437732 h 1549740"/>
                  <a:gd name="connsiteX116" fmla="*/ 932428 w 1572528"/>
                  <a:gd name="connsiteY116" fmla="*/ 281475 h 1549740"/>
                  <a:gd name="connsiteX117" fmla="*/ 938849 w 1572528"/>
                  <a:gd name="connsiteY117" fmla="*/ 277908 h 1549740"/>
                  <a:gd name="connsiteX118" fmla="*/ 945983 w 1572528"/>
                  <a:gd name="connsiteY118" fmla="*/ 279335 h 1549740"/>
                  <a:gd name="connsiteX119" fmla="*/ 946697 w 1572528"/>
                  <a:gd name="connsiteY119" fmla="*/ 280048 h 1549740"/>
                  <a:gd name="connsiteX120" fmla="*/ 948124 w 1572528"/>
                  <a:gd name="connsiteY120" fmla="*/ 280762 h 1549740"/>
                  <a:gd name="connsiteX121" fmla="*/ 949551 w 1572528"/>
                  <a:gd name="connsiteY121" fmla="*/ 283616 h 1549740"/>
                  <a:gd name="connsiteX122" fmla="*/ 1003059 w 1572528"/>
                  <a:gd name="connsiteY122" fmla="*/ 352825 h 1549740"/>
                  <a:gd name="connsiteX123" fmla="*/ 1144321 w 1572528"/>
                  <a:gd name="connsiteY123" fmla="*/ 343550 h 1549740"/>
                  <a:gd name="connsiteX124" fmla="*/ 1135046 w 1572528"/>
                  <a:gd name="connsiteY124" fmla="*/ 201563 h 1549740"/>
                  <a:gd name="connsiteX125" fmla="*/ 1058708 w 1572528"/>
                  <a:gd name="connsiteY125" fmla="*/ 158753 h 1549740"/>
                  <a:gd name="connsiteX126" fmla="*/ 1056567 w 1572528"/>
                  <a:gd name="connsiteY126" fmla="*/ 157326 h 1549740"/>
                  <a:gd name="connsiteX127" fmla="*/ 1055140 w 1572528"/>
                  <a:gd name="connsiteY127" fmla="*/ 155899 h 1549740"/>
                  <a:gd name="connsiteX128" fmla="*/ 1054427 w 1572528"/>
                  <a:gd name="connsiteY128" fmla="*/ 142342 h 1549740"/>
                  <a:gd name="connsiteX129" fmla="*/ 1055140 w 1572528"/>
                  <a:gd name="connsiteY129" fmla="*/ 141629 h 1549740"/>
                  <a:gd name="connsiteX130" fmla="*/ 1117210 w 1572528"/>
                  <a:gd name="connsiteY130" fmla="*/ 78127 h 1549740"/>
                  <a:gd name="connsiteX131" fmla="*/ 1115264 w 1572528"/>
                  <a:gd name="connsiteY131" fmla="*/ 36852 h 1549740"/>
                  <a:gd name="connsiteX132" fmla="*/ 1094549 w 1572528"/>
                  <a:gd name="connsiteY132" fmla="*/ 56808 h 1549740"/>
                  <a:gd name="connsiteX133" fmla="*/ 1030976 w 1572528"/>
                  <a:gd name="connsiteY133" fmla="*/ 121667 h 1549740"/>
                  <a:gd name="connsiteX134" fmla="*/ 1019547 w 1572528"/>
                  <a:gd name="connsiteY134" fmla="*/ 150176 h 1549740"/>
                  <a:gd name="connsiteX135" fmla="*/ 1033833 w 1572528"/>
                  <a:gd name="connsiteY135" fmla="*/ 180823 h 1549740"/>
                  <a:gd name="connsiteX136" fmla="*/ 1040976 w 1572528"/>
                  <a:gd name="connsiteY136" fmla="*/ 186525 h 1549740"/>
                  <a:gd name="connsiteX137" fmla="*/ 1045976 w 1572528"/>
                  <a:gd name="connsiteY137" fmla="*/ 189376 h 1549740"/>
                  <a:gd name="connsiteX138" fmla="*/ 1113835 w 1572528"/>
                  <a:gd name="connsiteY138" fmla="*/ 226437 h 1549740"/>
                  <a:gd name="connsiteX139" fmla="*/ 1120264 w 1572528"/>
                  <a:gd name="connsiteY139" fmla="*/ 323368 h 1549740"/>
                  <a:gd name="connsiteX140" fmla="*/ 1023119 w 1572528"/>
                  <a:gd name="connsiteY140" fmla="*/ 329783 h 1549740"/>
                  <a:gd name="connsiteX141" fmla="*/ 976689 w 1572528"/>
                  <a:gd name="connsiteY141" fmla="*/ 269914 h 1549740"/>
                  <a:gd name="connsiteX142" fmla="*/ 968117 w 1572528"/>
                  <a:gd name="connsiteY142" fmla="*/ 258510 h 1549740"/>
                  <a:gd name="connsiteX143" fmla="*/ 965975 w 1572528"/>
                  <a:gd name="connsiteY143" fmla="*/ 256372 h 1549740"/>
                  <a:gd name="connsiteX144" fmla="*/ 935974 w 1572528"/>
                  <a:gd name="connsiteY144" fmla="*/ 247106 h 1549740"/>
                  <a:gd name="connsiteX145" fmla="*/ 908116 w 1572528"/>
                  <a:gd name="connsiteY145" fmla="*/ 262074 h 1549740"/>
                  <a:gd name="connsiteX146" fmla="*/ 930974 w 1572528"/>
                  <a:gd name="connsiteY146" fmla="*/ 282030 h 1549740"/>
                  <a:gd name="connsiteX147" fmla="*/ 906688 w 1572528"/>
                  <a:gd name="connsiteY147" fmla="*/ 262786 h 1549740"/>
                  <a:gd name="connsiteX148" fmla="*/ 790256 w 1572528"/>
                  <a:gd name="connsiteY148" fmla="*/ 420299 h 1549740"/>
                  <a:gd name="connsiteX149" fmla="*/ 773113 w 1572528"/>
                  <a:gd name="connsiteY149" fmla="*/ 446670 h 1549740"/>
                  <a:gd name="connsiteX150" fmla="*/ 799542 w 1572528"/>
                  <a:gd name="connsiteY150" fmla="*/ 464488 h 1549740"/>
                  <a:gd name="connsiteX151" fmla="*/ 955260 w 1572528"/>
                  <a:gd name="connsiteY151" fmla="*/ 577099 h 1549740"/>
                  <a:gd name="connsiteX152" fmla="*/ 955974 w 1572528"/>
                  <a:gd name="connsiteY152" fmla="*/ 577811 h 1549740"/>
                  <a:gd name="connsiteX153" fmla="*/ 955974 w 1572528"/>
                  <a:gd name="connsiteY153" fmla="*/ 578524 h 1549740"/>
                  <a:gd name="connsiteX154" fmla="*/ 956689 w 1572528"/>
                  <a:gd name="connsiteY154" fmla="*/ 578524 h 1549740"/>
                  <a:gd name="connsiteX155" fmla="*/ 958832 w 1572528"/>
                  <a:gd name="connsiteY155" fmla="*/ 582800 h 1549740"/>
                  <a:gd name="connsiteX156" fmla="*/ 958832 w 1572528"/>
                  <a:gd name="connsiteY156" fmla="*/ 583513 h 1549740"/>
                  <a:gd name="connsiteX157" fmla="*/ 958832 w 1572528"/>
                  <a:gd name="connsiteY157" fmla="*/ 584226 h 1549740"/>
                  <a:gd name="connsiteX158" fmla="*/ 957403 w 1572528"/>
                  <a:gd name="connsiteY158" fmla="*/ 589928 h 1549740"/>
                  <a:gd name="connsiteX159" fmla="*/ 956689 w 1572528"/>
                  <a:gd name="connsiteY159" fmla="*/ 590640 h 1549740"/>
                  <a:gd name="connsiteX160" fmla="*/ 955974 w 1572528"/>
                  <a:gd name="connsiteY160" fmla="*/ 592066 h 1549740"/>
                  <a:gd name="connsiteX161" fmla="*/ 953831 w 1572528"/>
                  <a:gd name="connsiteY161" fmla="*/ 592779 h 1549740"/>
                  <a:gd name="connsiteX162" fmla="*/ 883830 w 1572528"/>
                  <a:gd name="connsiteY162" fmla="*/ 647659 h 1549740"/>
                  <a:gd name="connsiteX163" fmla="*/ 894544 w 1572528"/>
                  <a:gd name="connsiteY163" fmla="*/ 789491 h 1549740"/>
                  <a:gd name="connsiteX164" fmla="*/ 1035976 w 1572528"/>
                  <a:gd name="connsiteY164" fmla="*/ 780226 h 1549740"/>
                  <a:gd name="connsiteX165" fmla="*/ 1080977 w 1572528"/>
                  <a:gd name="connsiteY165" fmla="*/ 702539 h 1549740"/>
                  <a:gd name="connsiteX166" fmla="*/ 1081691 w 1572528"/>
                  <a:gd name="connsiteY166" fmla="*/ 700400 h 1549740"/>
                  <a:gd name="connsiteX167" fmla="*/ 1082406 w 1572528"/>
                  <a:gd name="connsiteY167" fmla="*/ 699688 h 1549740"/>
                  <a:gd name="connsiteX168" fmla="*/ 1094549 w 1572528"/>
                  <a:gd name="connsiteY168" fmla="*/ 699688 h 1549740"/>
                  <a:gd name="connsiteX169" fmla="*/ 1095977 w 1572528"/>
                  <a:gd name="connsiteY169" fmla="*/ 700400 h 1549740"/>
                  <a:gd name="connsiteX170" fmla="*/ 1168836 w 1572528"/>
                  <a:gd name="connsiteY170" fmla="*/ 772386 h 1549740"/>
                  <a:gd name="connsiteX171" fmla="*/ 1193122 w 1572528"/>
                  <a:gd name="connsiteY171" fmla="*/ 797331 h 1549740"/>
                  <a:gd name="connsiteX172" fmla="*/ 1505986 w 1572528"/>
                  <a:gd name="connsiteY172" fmla="*/ 438117 h 1549740"/>
                  <a:gd name="connsiteX173" fmla="*/ 1536701 w 1572528"/>
                  <a:gd name="connsiteY173" fmla="*/ 403193 h 1549740"/>
                  <a:gd name="connsiteX174" fmla="*/ 1501700 w 1572528"/>
                  <a:gd name="connsiteY174" fmla="*/ 372546 h 1549740"/>
                  <a:gd name="connsiteX175" fmla="*/ 1115264 w 1572528"/>
                  <a:gd name="connsiteY175" fmla="*/ 36852 h 1549740"/>
                  <a:gd name="connsiteX176" fmla="*/ 1104337 w 1572528"/>
                  <a:gd name="connsiteY176" fmla="*/ 3743 h 1549740"/>
                  <a:gd name="connsiteX177" fmla="*/ 1125754 w 1572528"/>
                  <a:gd name="connsiteY177" fmla="*/ 3743 h 1549740"/>
                  <a:gd name="connsiteX178" fmla="*/ 1522685 w 1572528"/>
                  <a:gd name="connsiteY178" fmla="*/ 348834 h 1549740"/>
                  <a:gd name="connsiteX179" fmla="*/ 1565519 w 1572528"/>
                  <a:gd name="connsiteY179" fmla="*/ 385909 h 1549740"/>
                  <a:gd name="connsiteX180" fmla="*/ 1567661 w 1572528"/>
                  <a:gd name="connsiteY180" fmla="*/ 415142 h 1549740"/>
                  <a:gd name="connsiteX181" fmla="*/ 1529824 w 1572528"/>
                  <a:gd name="connsiteY181" fmla="*/ 458635 h 1549740"/>
                  <a:gd name="connsiteX182" fmla="*/ 1194289 w 1572528"/>
                  <a:gd name="connsiteY182" fmla="*/ 844366 h 1549740"/>
                  <a:gd name="connsiteX183" fmla="*/ 1172872 w 1572528"/>
                  <a:gd name="connsiteY183" fmla="*/ 820837 h 1549740"/>
                  <a:gd name="connsiteX184" fmla="*/ 1146457 w 1572528"/>
                  <a:gd name="connsiteY184" fmla="*/ 794456 h 1549740"/>
                  <a:gd name="connsiteX185" fmla="*/ 1097198 w 1572528"/>
                  <a:gd name="connsiteY185" fmla="*/ 744547 h 1549740"/>
                  <a:gd name="connsiteX186" fmla="*/ 1060788 w 1572528"/>
                  <a:gd name="connsiteY186" fmla="*/ 800873 h 1549740"/>
                  <a:gd name="connsiteX187" fmla="*/ 874459 w 1572528"/>
                  <a:gd name="connsiteY187" fmla="*/ 812994 h 1549740"/>
                  <a:gd name="connsiteX188" fmla="*/ 860181 w 1572528"/>
                  <a:gd name="connsiteY188" fmla="*/ 626902 h 1549740"/>
                  <a:gd name="connsiteX189" fmla="*/ 912296 w 1572528"/>
                  <a:gd name="connsiteY189" fmla="*/ 582696 h 1549740"/>
                  <a:gd name="connsiteX190" fmla="*/ 783793 w 1572528"/>
                  <a:gd name="connsiteY190" fmla="*/ 490007 h 1549740"/>
                  <a:gd name="connsiteX191" fmla="*/ 778082 w 1572528"/>
                  <a:gd name="connsiteY191" fmla="*/ 486442 h 1549740"/>
                  <a:gd name="connsiteX192" fmla="*/ 730250 w 1572528"/>
                  <a:gd name="connsiteY192" fmla="*/ 455070 h 1549740"/>
                  <a:gd name="connsiteX193" fmla="*/ 736675 w 1572528"/>
                  <a:gd name="connsiteY193" fmla="*/ 445801 h 1549740"/>
                  <a:gd name="connsiteX194" fmla="*/ 765946 w 1572528"/>
                  <a:gd name="connsiteY194" fmla="*/ 403021 h 1549740"/>
                  <a:gd name="connsiteX195" fmla="*/ 864464 w 1572528"/>
                  <a:gd name="connsiteY195" fmla="*/ 265413 h 1549740"/>
                  <a:gd name="connsiteX196" fmla="*/ 908013 w 1572528"/>
                  <a:gd name="connsiteY196" fmla="*/ 222633 h 1549740"/>
                  <a:gd name="connsiteX197" fmla="*/ 934427 w 1572528"/>
                  <a:gd name="connsiteY197" fmla="*/ 216216 h 1549740"/>
                  <a:gd name="connsiteX198" fmla="*/ 987256 w 1572528"/>
                  <a:gd name="connsiteY198" fmla="*/ 232615 h 1549740"/>
                  <a:gd name="connsiteX199" fmla="*/ 989398 w 1572528"/>
                  <a:gd name="connsiteY199" fmla="*/ 234754 h 1549740"/>
                  <a:gd name="connsiteX200" fmla="*/ 1005104 w 1572528"/>
                  <a:gd name="connsiteY200" fmla="*/ 254718 h 1549740"/>
                  <a:gd name="connsiteX201" fmla="*/ 1044369 w 1572528"/>
                  <a:gd name="connsiteY201" fmla="*/ 306054 h 1549740"/>
                  <a:gd name="connsiteX202" fmla="*/ 1097198 w 1572528"/>
                  <a:gd name="connsiteY202" fmla="*/ 303202 h 1549740"/>
                  <a:gd name="connsiteX203" fmla="*/ 1093628 w 1572528"/>
                  <a:gd name="connsiteY203" fmla="*/ 249727 h 1549740"/>
                  <a:gd name="connsiteX204" fmla="*/ 1035088 w 1572528"/>
                  <a:gd name="connsiteY204" fmla="*/ 217642 h 1549740"/>
                  <a:gd name="connsiteX205" fmla="*/ 1025093 w 1572528"/>
                  <a:gd name="connsiteY205" fmla="*/ 214077 h 1549740"/>
                  <a:gd name="connsiteX206" fmla="*/ 1013671 w 1572528"/>
                  <a:gd name="connsiteY206" fmla="*/ 204095 h 1549740"/>
                  <a:gd name="connsiteX207" fmla="*/ 988684 w 1572528"/>
                  <a:gd name="connsiteY207" fmla="*/ 149907 h 1549740"/>
                  <a:gd name="connsiteX208" fmla="*/ 1008673 w 1572528"/>
                  <a:gd name="connsiteY208" fmla="*/ 99998 h 1549740"/>
                  <a:gd name="connsiteX209" fmla="*/ 1072925 w 1572528"/>
                  <a:gd name="connsiteY209" fmla="*/ 33689 h 1549740"/>
                  <a:gd name="connsiteX210" fmla="*/ 1091486 w 1572528"/>
                  <a:gd name="connsiteY210" fmla="*/ 15864 h 1549740"/>
                  <a:gd name="connsiteX211" fmla="*/ 1104337 w 1572528"/>
                  <a:gd name="connsiteY211" fmla="*/ 3743 h 154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1572528" h="1549740">
                    <a:moveTo>
                      <a:pt x="251519" y="813140"/>
                    </a:moveTo>
                    <a:cubicBezTo>
                      <a:pt x="289977" y="813140"/>
                      <a:pt x="321313" y="845268"/>
                      <a:pt x="321313" y="883822"/>
                    </a:cubicBezTo>
                    <a:cubicBezTo>
                      <a:pt x="321313" y="903099"/>
                      <a:pt x="314904" y="933085"/>
                      <a:pt x="305645" y="960215"/>
                    </a:cubicBezTo>
                    <a:cubicBezTo>
                      <a:pt x="305645" y="960215"/>
                      <a:pt x="305645" y="960215"/>
                      <a:pt x="304933" y="961643"/>
                    </a:cubicBezTo>
                    <a:cubicBezTo>
                      <a:pt x="304221" y="965927"/>
                      <a:pt x="302796" y="970210"/>
                      <a:pt x="302796" y="975922"/>
                    </a:cubicBezTo>
                    <a:cubicBezTo>
                      <a:pt x="302796" y="975922"/>
                      <a:pt x="302796" y="975922"/>
                      <a:pt x="302796" y="976636"/>
                    </a:cubicBezTo>
                    <a:cubicBezTo>
                      <a:pt x="304221" y="998769"/>
                      <a:pt x="323450" y="1015904"/>
                      <a:pt x="345528" y="1014476"/>
                    </a:cubicBezTo>
                    <a:cubicBezTo>
                      <a:pt x="413898" y="1011620"/>
                      <a:pt x="477284" y="1006622"/>
                      <a:pt x="539244" y="998055"/>
                    </a:cubicBezTo>
                    <a:cubicBezTo>
                      <a:pt x="547791" y="1059455"/>
                      <a:pt x="552776" y="1121569"/>
                      <a:pt x="555625" y="1189395"/>
                    </a:cubicBezTo>
                    <a:cubicBezTo>
                      <a:pt x="555625" y="1195820"/>
                      <a:pt x="550639" y="1199390"/>
                      <a:pt x="545654" y="1200104"/>
                    </a:cubicBezTo>
                    <a:cubicBezTo>
                      <a:pt x="544942" y="1200104"/>
                      <a:pt x="542805" y="1199390"/>
                      <a:pt x="541381" y="1199390"/>
                    </a:cubicBezTo>
                    <a:cubicBezTo>
                      <a:pt x="510757" y="1188681"/>
                      <a:pt x="477996" y="1181541"/>
                      <a:pt x="455206" y="1181541"/>
                    </a:cubicBezTo>
                    <a:cubicBezTo>
                      <a:pt x="400367" y="1181541"/>
                      <a:pt x="355499" y="1226520"/>
                      <a:pt x="355499" y="1281495"/>
                    </a:cubicBezTo>
                    <a:cubicBezTo>
                      <a:pt x="355499" y="1337184"/>
                      <a:pt x="400367" y="1381449"/>
                      <a:pt x="455206" y="1381449"/>
                    </a:cubicBezTo>
                    <a:cubicBezTo>
                      <a:pt x="477284" y="1381449"/>
                      <a:pt x="510044" y="1375023"/>
                      <a:pt x="541381" y="1364314"/>
                    </a:cubicBezTo>
                    <a:cubicBezTo>
                      <a:pt x="542093" y="1363600"/>
                      <a:pt x="544230" y="1363600"/>
                      <a:pt x="545654" y="1363600"/>
                    </a:cubicBezTo>
                    <a:cubicBezTo>
                      <a:pt x="550639" y="1364314"/>
                      <a:pt x="554913" y="1367884"/>
                      <a:pt x="554913" y="1374309"/>
                    </a:cubicBezTo>
                    <a:cubicBezTo>
                      <a:pt x="553488" y="1411435"/>
                      <a:pt x="550639" y="1448561"/>
                      <a:pt x="547078" y="1487828"/>
                    </a:cubicBezTo>
                    <a:cubicBezTo>
                      <a:pt x="547078" y="1487828"/>
                      <a:pt x="547078" y="1487828"/>
                      <a:pt x="78456" y="1487828"/>
                    </a:cubicBezTo>
                    <a:cubicBezTo>
                      <a:pt x="69909" y="1487828"/>
                      <a:pt x="63500" y="1480689"/>
                      <a:pt x="63500" y="1472121"/>
                    </a:cubicBezTo>
                    <a:cubicBezTo>
                      <a:pt x="63500" y="1472121"/>
                      <a:pt x="63500" y="1472121"/>
                      <a:pt x="63500" y="1008050"/>
                    </a:cubicBezTo>
                    <a:cubicBezTo>
                      <a:pt x="91987" y="1010192"/>
                      <a:pt x="124748" y="1012334"/>
                      <a:pt x="157509" y="1013762"/>
                    </a:cubicBezTo>
                    <a:cubicBezTo>
                      <a:pt x="179587" y="1015190"/>
                      <a:pt x="198816" y="998055"/>
                      <a:pt x="199529" y="975922"/>
                    </a:cubicBezTo>
                    <a:cubicBezTo>
                      <a:pt x="199529" y="975922"/>
                      <a:pt x="199529" y="975922"/>
                      <a:pt x="200241" y="974494"/>
                    </a:cubicBezTo>
                    <a:cubicBezTo>
                      <a:pt x="200241" y="971638"/>
                      <a:pt x="200241" y="966641"/>
                      <a:pt x="198816" y="961643"/>
                    </a:cubicBezTo>
                    <a:cubicBezTo>
                      <a:pt x="198816" y="961643"/>
                      <a:pt x="198816" y="961643"/>
                      <a:pt x="198104" y="960215"/>
                    </a:cubicBezTo>
                    <a:cubicBezTo>
                      <a:pt x="188133" y="933085"/>
                      <a:pt x="182436" y="903099"/>
                      <a:pt x="182436" y="883822"/>
                    </a:cubicBezTo>
                    <a:cubicBezTo>
                      <a:pt x="182436" y="845268"/>
                      <a:pt x="213060" y="813140"/>
                      <a:pt x="251519" y="813140"/>
                    </a:cubicBezTo>
                    <a:close/>
                    <a:moveTo>
                      <a:pt x="31750" y="467065"/>
                    </a:moveTo>
                    <a:cubicBezTo>
                      <a:pt x="31750" y="467065"/>
                      <a:pt x="31750" y="467065"/>
                      <a:pt x="31750" y="1517990"/>
                    </a:cubicBezTo>
                    <a:cubicBezTo>
                      <a:pt x="31750" y="1517990"/>
                      <a:pt x="31750" y="1517990"/>
                      <a:pt x="1084263" y="1517990"/>
                    </a:cubicBezTo>
                    <a:cubicBezTo>
                      <a:pt x="1084263" y="1517990"/>
                      <a:pt x="1084263" y="1517990"/>
                      <a:pt x="1084263" y="958638"/>
                    </a:cubicBezTo>
                    <a:cubicBezTo>
                      <a:pt x="1042106" y="955071"/>
                      <a:pt x="979226" y="951504"/>
                      <a:pt x="949216" y="950077"/>
                    </a:cubicBezTo>
                    <a:cubicBezTo>
                      <a:pt x="926351" y="948650"/>
                      <a:pt x="907773" y="964346"/>
                      <a:pt x="905629" y="986463"/>
                    </a:cubicBezTo>
                    <a:cubicBezTo>
                      <a:pt x="904200" y="994311"/>
                      <a:pt x="907058" y="1000732"/>
                      <a:pt x="907773" y="1002873"/>
                    </a:cubicBezTo>
                    <a:cubicBezTo>
                      <a:pt x="917776" y="1031411"/>
                      <a:pt x="923492" y="1061376"/>
                      <a:pt x="923492" y="1080640"/>
                    </a:cubicBezTo>
                    <a:cubicBezTo>
                      <a:pt x="923492" y="1119167"/>
                      <a:pt x="892053" y="1149845"/>
                      <a:pt x="854182" y="1149845"/>
                    </a:cubicBezTo>
                    <a:cubicBezTo>
                      <a:pt x="815597" y="1149845"/>
                      <a:pt x="784158" y="1119167"/>
                      <a:pt x="784158" y="1080640"/>
                    </a:cubicBezTo>
                    <a:cubicBezTo>
                      <a:pt x="784158" y="1060663"/>
                      <a:pt x="790589" y="1029984"/>
                      <a:pt x="799877" y="1002873"/>
                    </a:cubicBezTo>
                    <a:cubicBezTo>
                      <a:pt x="800592" y="1001446"/>
                      <a:pt x="800592" y="1001446"/>
                      <a:pt x="800592" y="1001446"/>
                    </a:cubicBezTo>
                    <a:cubicBezTo>
                      <a:pt x="801307" y="997879"/>
                      <a:pt x="802736" y="992171"/>
                      <a:pt x="802021" y="986463"/>
                    </a:cubicBezTo>
                    <a:cubicBezTo>
                      <a:pt x="801307" y="976475"/>
                      <a:pt x="797019" y="967200"/>
                      <a:pt x="789159" y="960065"/>
                    </a:cubicBezTo>
                    <a:cubicBezTo>
                      <a:pt x="781300" y="952217"/>
                      <a:pt x="770581" y="948650"/>
                      <a:pt x="759863" y="949363"/>
                    </a:cubicBezTo>
                    <a:cubicBezTo>
                      <a:pt x="690553" y="951504"/>
                      <a:pt x="626960" y="957211"/>
                      <a:pt x="564795" y="965773"/>
                    </a:cubicBezTo>
                    <a:cubicBezTo>
                      <a:pt x="556935" y="904415"/>
                      <a:pt x="551219" y="841631"/>
                      <a:pt x="549075" y="773139"/>
                    </a:cubicBezTo>
                    <a:cubicBezTo>
                      <a:pt x="548360" y="773139"/>
                      <a:pt x="548360" y="773139"/>
                      <a:pt x="548360" y="773139"/>
                    </a:cubicBezTo>
                    <a:cubicBezTo>
                      <a:pt x="548360" y="769572"/>
                      <a:pt x="550504" y="766718"/>
                      <a:pt x="551219" y="766004"/>
                    </a:cubicBezTo>
                    <a:cubicBezTo>
                      <a:pt x="553362" y="763864"/>
                      <a:pt x="555506" y="762437"/>
                      <a:pt x="557649" y="762437"/>
                    </a:cubicBezTo>
                    <a:cubicBezTo>
                      <a:pt x="559079" y="762437"/>
                      <a:pt x="559079" y="762437"/>
                      <a:pt x="559079" y="762437"/>
                    </a:cubicBezTo>
                    <a:cubicBezTo>
                      <a:pt x="560508" y="762437"/>
                      <a:pt x="560508" y="762437"/>
                      <a:pt x="560508" y="762437"/>
                    </a:cubicBezTo>
                    <a:cubicBezTo>
                      <a:pt x="561222" y="762437"/>
                      <a:pt x="561937" y="762437"/>
                      <a:pt x="563366" y="763151"/>
                    </a:cubicBezTo>
                    <a:cubicBezTo>
                      <a:pt x="593376" y="773852"/>
                      <a:pt x="626245" y="780274"/>
                      <a:pt x="649110" y="780274"/>
                    </a:cubicBezTo>
                    <a:cubicBezTo>
                      <a:pt x="704130" y="780274"/>
                      <a:pt x="749860" y="736039"/>
                      <a:pt x="749860" y="680389"/>
                    </a:cubicBezTo>
                    <a:cubicBezTo>
                      <a:pt x="749860" y="625453"/>
                      <a:pt x="704130" y="579792"/>
                      <a:pt x="649110" y="579792"/>
                    </a:cubicBezTo>
                    <a:cubicBezTo>
                      <a:pt x="626245" y="579792"/>
                      <a:pt x="593376" y="586926"/>
                      <a:pt x="563366" y="598342"/>
                    </a:cubicBezTo>
                    <a:cubicBezTo>
                      <a:pt x="562651" y="598342"/>
                      <a:pt x="561937" y="598342"/>
                      <a:pt x="561222" y="598342"/>
                    </a:cubicBezTo>
                    <a:cubicBezTo>
                      <a:pt x="559079" y="598342"/>
                      <a:pt x="559079" y="598342"/>
                      <a:pt x="559079" y="598342"/>
                    </a:cubicBezTo>
                    <a:cubicBezTo>
                      <a:pt x="554077" y="598342"/>
                      <a:pt x="549075" y="593347"/>
                      <a:pt x="549790" y="587640"/>
                    </a:cubicBezTo>
                    <a:cubicBezTo>
                      <a:pt x="549790" y="586926"/>
                      <a:pt x="549790" y="586926"/>
                      <a:pt x="549790" y="586926"/>
                    </a:cubicBezTo>
                    <a:cubicBezTo>
                      <a:pt x="549790" y="566236"/>
                      <a:pt x="554077" y="507732"/>
                      <a:pt x="556935" y="467065"/>
                    </a:cubicBezTo>
                    <a:cubicBezTo>
                      <a:pt x="556935" y="467065"/>
                      <a:pt x="556935" y="467065"/>
                      <a:pt x="31750" y="467065"/>
                    </a:cubicBezTo>
                    <a:close/>
                    <a:moveTo>
                      <a:pt x="20704" y="435315"/>
                    </a:moveTo>
                    <a:cubicBezTo>
                      <a:pt x="20704" y="435315"/>
                      <a:pt x="20704" y="435315"/>
                      <a:pt x="558998" y="435315"/>
                    </a:cubicBezTo>
                    <a:cubicBezTo>
                      <a:pt x="558998" y="435315"/>
                      <a:pt x="558998" y="435315"/>
                      <a:pt x="591124" y="435315"/>
                    </a:cubicBezTo>
                    <a:cubicBezTo>
                      <a:pt x="591124" y="435315"/>
                      <a:pt x="591124" y="435315"/>
                      <a:pt x="588268" y="466727"/>
                    </a:cubicBezTo>
                    <a:cubicBezTo>
                      <a:pt x="588268" y="466727"/>
                      <a:pt x="588268" y="466727"/>
                      <a:pt x="583271" y="529552"/>
                    </a:cubicBezTo>
                    <a:cubicBezTo>
                      <a:pt x="583271" y="529552"/>
                      <a:pt x="583271" y="529552"/>
                      <a:pt x="582557" y="529552"/>
                    </a:cubicBezTo>
                    <a:cubicBezTo>
                      <a:pt x="582557" y="535264"/>
                      <a:pt x="581843" y="540975"/>
                      <a:pt x="581843" y="546686"/>
                    </a:cubicBezTo>
                    <a:cubicBezTo>
                      <a:pt x="581843" y="546686"/>
                      <a:pt x="581843" y="546686"/>
                      <a:pt x="581843" y="547400"/>
                    </a:cubicBezTo>
                    <a:cubicBezTo>
                      <a:pt x="581843" y="550970"/>
                      <a:pt x="581129" y="555253"/>
                      <a:pt x="581129" y="558823"/>
                    </a:cubicBezTo>
                    <a:cubicBezTo>
                      <a:pt x="606116" y="552398"/>
                      <a:pt x="629675" y="548114"/>
                      <a:pt x="648237" y="548114"/>
                    </a:cubicBezTo>
                    <a:cubicBezTo>
                      <a:pt x="721057" y="548114"/>
                      <a:pt x="780312" y="607369"/>
                      <a:pt x="780312" y="680189"/>
                    </a:cubicBezTo>
                    <a:cubicBezTo>
                      <a:pt x="780312" y="753008"/>
                      <a:pt x="721057" y="811550"/>
                      <a:pt x="648237" y="811550"/>
                    </a:cubicBezTo>
                    <a:cubicBezTo>
                      <a:pt x="628961" y="811550"/>
                      <a:pt x="604688" y="807980"/>
                      <a:pt x="580415" y="801555"/>
                    </a:cubicBezTo>
                    <a:cubicBezTo>
                      <a:pt x="582557" y="843676"/>
                      <a:pt x="586126" y="886511"/>
                      <a:pt x="591124" y="930774"/>
                    </a:cubicBezTo>
                    <a:cubicBezTo>
                      <a:pt x="646809" y="923635"/>
                      <a:pt x="701067" y="920065"/>
                      <a:pt x="757467" y="917923"/>
                    </a:cubicBezTo>
                    <a:cubicBezTo>
                      <a:pt x="758894" y="917923"/>
                      <a:pt x="759608" y="917923"/>
                      <a:pt x="761036" y="917923"/>
                    </a:cubicBezTo>
                    <a:cubicBezTo>
                      <a:pt x="779598" y="917923"/>
                      <a:pt x="796732" y="925062"/>
                      <a:pt x="809583" y="937199"/>
                    </a:cubicBezTo>
                    <a:cubicBezTo>
                      <a:pt x="822433" y="949336"/>
                      <a:pt x="831000" y="965756"/>
                      <a:pt x="832428" y="983604"/>
                    </a:cubicBezTo>
                    <a:cubicBezTo>
                      <a:pt x="833142" y="993599"/>
                      <a:pt x="831714" y="1002166"/>
                      <a:pt x="830286" y="1007163"/>
                    </a:cubicBezTo>
                    <a:cubicBezTo>
                      <a:pt x="830286" y="1007163"/>
                      <a:pt x="830286" y="1007163"/>
                      <a:pt x="829572" y="1012160"/>
                    </a:cubicBezTo>
                    <a:cubicBezTo>
                      <a:pt x="829572" y="1012160"/>
                      <a:pt x="829572" y="1012160"/>
                      <a:pt x="828144" y="1015016"/>
                    </a:cubicBezTo>
                    <a:cubicBezTo>
                      <a:pt x="819577" y="1040003"/>
                      <a:pt x="814580" y="1064990"/>
                      <a:pt x="814580" y="1080696"/>
                    </a:cubicBezTo>
                    <a:cubicBezTo>
                      <a:pt x="814580" y="1101400"/>
                      <a:pt x="831714" y="1118534"/>
                      <a:pt x="853131" y="1118534"/>
                    </a:cubicBezTo>
                    <a:cubicBezTo>
                      <a:pt x="873835" y="1118534"/>
                      <a:pt x="890969" y="1101400"/>
                      <a:pt x="890969" y="1080696"/>
                    </a:cubicBezTo>
                    <a:cubicBezTo>
                      <a:pt x="890969" y="1064276"/>
                      <a:pt x="885972" y="1037861"/>
                      <a:pt x="877405" y="1013588"/>
                    </a:cubicBezTo>
                    <a:cubicBezTo>
                      <a:pt x="877405" y="1013588"/>
                      <a:pt x="877405" y="1013588"/>
                      <a:pt x="877405" y="1012874"/>
                    </a:cubicBezTo>
                    <a:cubicBezTo>
                      <a:pt x="875977" y="1009305"/>
                      <a:pt x="870979" y="997168"/>
                      <a:pt x="873835" y="982176"/>
                    </a:cubicBezTo>
                    <a:cubicBezTo>
                      <a:pt x="877405" y="945766"/>
                      <a:pt x="908103" y="918637"/>
                      <a:pt x="945227" y="918637"/>
                    </a:cubicBezTo>
                    <a:cubicBezTo>
                      <a:pt x="946655" y="918637"/>
                      <a:pt x="948082" y="918637"/>
                      <a:pt x="949510" y="918637"/>
                    </a:cubicBezTo>
                    <a:cubicBezTo>
                      <a:pt x="974497" y="919351"/>
                      <a:pt x="998057" y="920779"/>
                      <a:pt x="1020188" y="922207"/>
                    </a:cubicBezTo>
                    <a:cubicBezTo>
                      <a:pt x="1020188" y="922207"/>
                      <a:pt x="1020188" y="922207"/>
                      <a:pt x="1083013" y="926490"/>
                    </a:cubicBezTo>
                    <a:cubicBezTo>
                      <a:pt x="1083013" y="926490"/>
                      <a:pt x="1083013" y="926490"/>
                      <a:pt x="1114425" y="928632"/>
                    </a:cubicBezTo>
                    <a:cubicBezTo>
                      <a:pt x="1114425" y="928632"/>
                      <a:pt x="1114425" y="928632"/>
                      <a:pt x="1114425" y="960758"/>
                    </a:cubicBezTo>
                    <a:cubicBezTo>
                      <a:pt x="1114425" y="960758"/>
                      <a:pt x="1114425" y="960758"/>
                      <a:pt x="1114425" y="1529037"/>
                    </a:cubicBezTo>
                    <a:cubicBezTo>
                      <a:pt x="1114425" y="1540459"/>
                      <a:pt x="1105144" y="1549740"/>
                      <a:pt x="1093722" y="1549740"/>
                    </a:cubicBezTo>
                    <a:cubicBezTo>
                      <a:pt x="1093722" y="1549740"/>
                      <a:pt x="1093722" y="1549740"/>
                      <a:pt x="20704" y="1549740"/>
                    </a:cubicBezTo>
                    <a:cubicBezTo>
                      <a:pt x="9281" y="1549740"/>
                      <a:pt x="0" y="1540459"/>
                      <a:pt x="0" y="1529037"/>
                    </a:cubicBezTo>
                    <a:cubicBezTo>
                      <a:pt x="0" y="1529037"/>
                      <a:pt x="0" y="1529037"/>
                      <a:pt x="0" y="456733"/>
                    </a:cubicBezTo>
                    <a:cubicBezTo>
                      <a:pt x="0" y="444596"/>
                      <a:pt x="9281" y="435315"/>
                      <a:pt x="20704" y="435315"/>
                    </a:cubicBezTo>
                    <a:close/>
                    <a:moveTo>
                      <a:pt x="1117210" y="78127"/>
                    </a:moveTo>
                    <a:cubicBezTo>
                      <a:pt x="1481067" y="394922"/>
                      <a:pt x="1481067" y="394922"/>
                      <a:pt x="1481067" y="394922"/>
                    </a:cubicBezTo>
                    <a:cubicBezTo>
                      <a:pt x="1486775" y="399916"/>
                      <a:pt x="1487488" y="409905"/>
                      <a:pt x="1482494" y="416327"/>
                    </a:cubicBezTo>
                    <a:cubicBezTo>
                      <a:pt x="1191408" y="750246"/>
                      <a:pt x="1191408" y="750246"/>
                      <a:pt x="1191408" y="750246"/>
                    </a:cubicBezTo>
                    <a:cubicBezTo>
                      <a:pt x="1170005" y="728127"/>
                      <a:pt x="1146461" y="704581"/>
                      <a:pt x="1117924" y="677468"/>
                    </a:cubicBezTo>
                    <a:cubicBezTo>
                      <a:pt x="1101514" y="662485"/>
                      <a:pt x="1077257" y="661058"/>
                      <a:pt x="1060848" y="676755"/>
                    </a:cubicBezTo>
                    <a:cubicBezTo>
                      <a:pt x="1054427" y="681749"/>
                      <a:pt x="1052287" y="688171"/>
                      <a:pt x="1051573" y="690311"/>
                    </a:cubicBezTo>
                    <a:cubicBezTo>
                      <a:pt x="1040158" y="718852"/>
                      <a:pt x="1025176" y="744538"/>
                      <a:pt x="1012334" y="759521"/>
                    </a:cubicBezTo>
                    <a:cubicBezTo>
                      <a:pt x="987363" y="788775"/>
                      <a:pt x="943130" y="790915"/>
                      <a:pt x="914592" y="765943"/>
                    </a:cubicBezTo>
                    <a:cubicBezTo>
                      <a:pt x="885341" y="740970"/>
                      <a:pt x="881773" y="697446"/>
                      <a:pt x="907457" y="668193"/>
                    </a:cubicBezTo>
                    <a:cubicBezTo>
                      <a:pt x="921013" y="652496"/>
                      <a:pt x="945270" y="633945"/>
                      <a:pt x="970241" y="619675"/>
                    </a:cubicBezTo>
                    <a:cubicBezTo>
                      <a:pt x="971667" y="618961"/>
                      <a:pt x="971667" y="618961"/>
                      <a:pt x="971667" y="618961"/>
                    </a:cubicBezTo>
                    <a:cubicBezTo>
                      <a:pt x="974521" y="616821"/>
                      <a:pt x="979515" y="613253"/>
                      <a:pt x="983083" y="608972"/>
                    </a:cubicBezTo>
                    <a:cubicBezTo>
                      <a:pt x="988790" y="600410"/>
                      <a:pt x="991644" y="591135"/>
                      <a:pt x="990217" y="580432"/>
                    </a:cubicBezTo>
                    <a:cubicBezTo>
                      <a:pt x="989504" y="569016"/>
                      <a:pt x="983796" y="559741"/>
                      <a:pt x="975235" y="553319"/>
                    </a:cubicBezTo>
                    <a:cubicBezTo>
                      <a:pt x="921726" y="509082"/>
                      <a:pt x="869645" y="471980"/>
                      <a:pt x="817563" y="437732"/>
                    </a:cubicBezTo>
                    <a:cubicBezTo>
                      <a:pt x="851809" y="385646"/>
                      <a:pt x="889621" y="334274"/>
                      <a:pt x="932428" y="281475"/>
                    </a:cubicBezTo>
                    <a:cubicBezTo>
                      <a:pt x="934568" y="278621"/>
                      <a:pt x="937422" y="277908"/>
                      <a:pt x="938849" y="277908"/>
                    </a:cubicBezTo>
                    <a:cubicBezTo>
                      <a:pt x="941703" y="277194"/>
                      <a:pt x="943843" y="277908"/>
                      <a:pt x="945983" y="279335"/>
                    </a:cubicBezTo>
                    <a:cubicBezTo>
                      <a:pt x="946697" y="280048"/>
                      <a:pt x="946697" y="280048"/>
                      <a:pt x="946697" y="280048"/>
                    </a:cubicBezTo>
                    <a:cubicBezTo>
                      <a:pt x="948124" y="280762"/>
                      <a:pt x="948124" y="280762"/>
                      <a:pt x="948124" y="280762"/>
                    </a:cubicBezTo>
                    <a:cubicBezTo>
                      <a:pt x="948124" y="281475"/>
                      <a:pt x="948837" y="282189"/>
                      <a:pt x="949551" y="283616"/>
                    </a:cubicBezTo>
                    <a:cubicBezTo>
                      <a:pt x="965246" y="311442"/>
                      <a:pt x="985936" y="337842"/>
                      <a:pt x="1003059" y="352825"/>
                    </a:cubicBezTo>
                    <a:cubicBezTo>
                      <a:pt x="1044439" y="388500"/>
                      <a:pt x="1107935" y="385646"/>
                      <a:pt x="1144321" y="343550"/>
                    </a:cubicBezTo>
                    <a:cubicBezTo>
                      <a:pt x="1181420" y="301453"/>
                      <a:pt x="1176426" y="237238"/>
                      <a:pt x="1135046" y="201563"/>
                    </a:cubicBezTo>
                    <a:cubicBezTo>
                      <a:pt x="1117210" y="185866"/>
                      <a:pt x="1087959" y="170169"/>
                      <a:pt x="1058708" y="158753"/>
                    </a:cubicBezTo>
                    <a:cubicBezTo>
                      <a:pt x="1057994" y="158039"/>
                      <a:pt x="1057281" y="157326"/>
                      <a:pt x="1056567" y="157326"/>
                    </a:cubicBezTo>
                    <a:cubicBezTo>
                      <a:pt x="1055140" y="155899"/>
                      <a:pt x="1055140" y="155899"/>
                      <a:pt x="1055140" y="155899"/>
                    </a:cubicBezTo>
                    <a:cubicBezTo>
                      <a:pt x="1051573" y="152331"/>
                      <a:pt x="1050146" y="145910"/>
                      <a:pt x="1054427" y="142342"/>
                    </a:cubicBezTo>
                    <a:cubicBezTo>
                      <a:pt x="1055140" y="141629"/>
                      <a:pt x="1055140" y="141629"/>
                      <a:pt x="1055140" y="141629"/>
                    </a:cubicBezTo>
                    <a:cubicBezTo>
                      <a:pt x="1073690" y="120937"/>
                      <a:pt x="1093667" y="100246"/>
                      <a:pt x="1117210" y="78127"/>
                    </a:cubicBezTo>
                    <a:close/>
                    <a:moveTo>
                      <a:pt x="1115264" y="36852"/>
                    </a:moveTo>
                    <a:cubicBezTo>
                      <a:pt x="1115264" y="36852"/>
                      <a:pt x="1115264" y="36852"/>
                      <a:pt x="1094549" y="56808"/>
                    </a:cubicBezTo>
                    <a:cubicBezTo>
                      <a:pt x="1072405" y="77478"/>
                      <a:pt x="1052405" y="98859"/>
                      <a:pt x="1030976" y="121667"/>
                    </a:cubicBezTo>
                    <a:cubicBezTo>
                      <a:pt x="1023833" y="129507"/>
                      <a:pt x="1019547" y="139485"/>
                      <a:pt x="1019547" y="150176"/>
                    </a:cubicBezTo>
                    <a:cubicBezTo>
                      <a:pt x="1019547" y="161579"/>
                      <a:pt x="1024547" y="172270"/>
                      <a:pt x="1033833" y="180823"/>
                    </a:cubicBezTo>
                    <a:cubicBezTo>
                      <a:pt x="1033833" y="180823"/>
                      <a:pt x="1033833" y="180823"/>
                      <a:pt x="1040976" y="186525"/>
                    </a:cubicBezTo>
                    <a:cubicBezTo>
                      <a:pt x="1040976" y="186525"/>
                      <a:pt x="1040976" y="186525"/>
                      <a:pt x="1045976" y="189376"/>
                    </a:cubicBezTo>
                    <a:cubicBezTo>
                      <a:pt x="1073120" y="199354"/>
                      <a:pt x="1099549" y="214321"/>
                      <a:pt x="1113835" y="226437"/>
                    </a:cubicBezTo>
                    <a:cubicBezTo>
                      <a:pt x="1142407" y="250670"/>
                      <a:pt x="1145264" y="295572"/>
                      <a:pt x="1120264" y="323368"/>
                    </a:cubicBezTo>
                    <a:cubicBezTo>
                      <a:pt x="1095263" y="351877"/>
                      <a:pt x="1051691" y="354728"/>
                      <a:pt x="1023119" y="329783"/>
                    </a:cubicBezTo>
                    <a:cubicBezTo>
                      <a:pt x="1008833" y="316954"/>
                      <a:pt x="990261" y="293434"/>
                      <a:pt x="976689" y="269914"/>
                    </a:cubicBezTo>
                    <a:cubicBezTo>
                      <a:pt x="975260" y="265637"/>
                      <a:pt x="971689" y="261361"/>
                      <a:pt x="968117" y="258510"/>
                    </a:cubicBezTo>
                    <a:cubicBezTo>
                      <a:pt x="968117" y="258510"/>
                      <a:pt x="968117" y="258510"/>
                      <a:pt x="965975" y="256372"/>
                    </a:cubicBezTo>
                    <a:cubicBezTo>
                      <a:pt x="960260" y="252095"/>
                      <a:pt x="950260" y="245681"/>
                      <a:pt x="935974" y="247106"/>
                    </a:cubicBezTo>
                    <a:cubicBezTo>
                      <a:pt x="925974" y="247819"/>
                      <a:pt x="915259" y="253521"/>
                      <a:pt x="908116" y="262074"/>
                    </a:cubicBezTo>
                    <a:cubicBezTo>
                      <a:pt x="908116" y="262074"/>
                      <a:pt x="908116" y="262074"/>
                      <a:pt x="930974" y="282030"/>
                    </a:cubicBezTo>
                    <a:cubicBezTo>
                      <a:pt x="930974" y="282030"/>
                      <a:pt x="930974" y="282030"/>
                      <a:pt x="906688" y="262786"/>
                    </a:cubicBezTo>
                    <a:cubicBezTo>
                      <a:pt x="867401" y="311252"/>
                      <a:pt x="828829" y="363281"/>
                      <a:pt x="790256" y="420299"/>
                    </a:cubicBezTo>
                    <a:cubicBezTo>
                      <a:pt x="790256" y="420299"/>
                      <a:pt x="790256" y="420299"/>
                      <a:pt x="773113" y="446670"/>
                    </a:cubicBezTo>
                    <a:cubicBezTo>
                      <a:pt x="773113" y="446670"/>
                      <a:pt x="773113" y="446670"/>
                      <a:pt x="799542" y="464488"/>
                    </a:cubicBezTo>
                    <a:cubicBezTo>
                      <a:pt x="854544" y="499412"/>
                      <a:pt x="905259" y="537186"/>
                      <a:pt x="955260" y="577099"/>
                    </a:cubicBezTo>
                    <a:cubicBezTo>
                      <a:pt x="955260" y="577099"/>
                      <a:pt x="955260" y="577099"/>
                      <a:pt x="955974" y="577811"/>
                    </a:cubicBezTo>
                    <a:cubicBezTo>
                      <a:pt x="955974" y="577811"/>
                      <a:pt x="955974" y="577811"/>
                      <a:pt x="955974" y="578524"/>
                    </a:cubicBezTo>
                    <a:cubicBezTo>
                      <a:pt x="955974" y="578524"/>
                      <a:pt x="955974" y="578524"/>
                      <a:pt x="956689" y="578524"/>
                    </a:cubicBezTo>
                    <a:cubicBezTo>
                      <a:pt x="957403" y="579237"/>
                      <a:pt x="958832" y="580662"/>
                      <a:pt x="958832" y="582800"/>
                    </a:cubicBezTo>
                    <a:cubicBezTo>
                      <a:pt x="958832" y="582800"/>
                      <a:pt x="958832" y="582800"/>
                      <a:pt x="958832" y="583513"/>
                    </a:cubicBezTo>
                    <a:cubicBezTo>
                      <a:pt x="958832" y="583513"/>
                      <a:pt x="958832" y="583513"/>
                      <a:pt x="958832" y="584226"/>
                    </a:cubicBezTo>
                    <a:cubicBezTo>
                      <a:pt x="959546" y="586364"/>
                      <a:pt x="958832" y="588502"/>
                      <a:pt x="957403" y="589928"/>
                    </a:cubicBezTo>
                    <a:cubicBezTo>
                      <a:pt x="957403" y="589928"/>
                      <a:pt x="957403" y="589928"/>
                      <a:pt x="956689" y="590640"/>
                    </a:cubicBezTo>
                    <a:cubicBezTo>
                      <a:pt x="955974" y="591353"/>
                      <a:pt x="955974" y="591353"/>
                      <a:pt x="955974" y="592066"/>
                    </a:cubicBezTo>
                    <a:cubicBezTo>
                      <a:pt x="955974" y="592066"/>
                      <a:pt x="955974" y="592066"/>
                      <a:pt x="953831" y="592779"/>
                    </a:cubicBezTo>
                    <a:cubicBezTo>
                      <a:pt x="925259" y="609884"/>
                      <a:pt x="898830" y="629840"/>
                      <a:pt x="883830" y="647659"/>
                    </a:cubicBezTo>
                    <a:cubicBezTo>
                      <a:pt x="847401" y="688997"/>
                      <a:pt x="852401" y="753142"/>
                      <a:pt x="894544" y="789491"/>
                    </a:cubicBezTo>
                    <a:cubicBezTo>
                      <a:pt x="935974" y="825840"/>
                      <a:pt x="1000261" y="821564"/>
                      <a:pt x="1035976" y="780226"/>
                    </a:cubicBezTo>
                    <a:cubicBezTo>
                      <a:pt x="1051691" y="762408"/>
                      <a:pt x="1068120" y="733186"/>
                      <a:pt x="1080977" y="702539"/>
                    </a:cubicBezTo>
                    <a:cubicBezTo>
                      <a:pt x="1081691" y="701826"/>
                      <a:pt x="1081691" y="700400"/>
                      <a:pt x="1081691" y="700400"/>
                    </a:cubicBezTo>
                    <a:cubicBezTo>
                      <a:pt x="1081691" y="700400"/>
                      <a:pt x="1081691" y="700400"/>
                      <a:pt x="1082406" y="699688"/>
                    </a:cubicBezTo>
                    <a:cubicBezTo>
                      <a:pt x="1086691" y="696124"/>
                      <a:pt x="1090977" y="696124"/>
                      <a:pt x="1094549" y="699688"/>
                    </a:cubicBezTo>
                    <a:cubicBezTo>
                      <a:pt x="1094549" y="699688"/>
                      <a:pt x="1094549" y="699688"/>
                      <a:pt x="1095977" y="700400"/>
                    </a:cubicBezTo>
                    <a:cubicBezTo>
                      <a:pt x="1123835" y="726771"/>
                      <a:pt x="1147407" y="749578"/>
                      <a:pt x="1168836" y="772386"/>
                    </a:cubicBezTo>
                    <a:cubicBezTo>
                      <a:pt x="1168836" y="772386"/>
                      <a:pt x="1168836" y="772386"/>
                      <a:pt x="1193122" y="797331"/>
                    </a:cubicBezTo>
                    <a:cubicBezTo>
                      <a:pt x="1193122" y="797331"/>
                      <a:pt x="1193122" y="797331"/>
                      <a:pt x="1505986" y="438117"/>
                    </a:cubicBezTo>
                    <a:cubicBezTo>
                      <a:pt x="1505986" y="438117"/>
                      <a:pt x="1505986" y="438117"/>
                      <a:pt x="1536701" y="403193"/>
                    </a:cubicBezTo>
                    <a:cubicBezTo>
                      <a:pt x="1536701" y="403193"/>
                      <a:pt x="1536701" y="403193"/>
                      <a:pt x="1501700" y="372546"/>
                    </a:cubicBezTo>
                    <a:cubicBezTo>
                      <a:pt x="1501700" y="372546"/>
                      <a:pt x="1501700" y="372546"/>
                      <a:pt x="1115264" y="36852"/>
                    </a:cubicBezTo>
                    <a:close/>
                    <a:moveTo>
                      <a:pt x="1104337" y="3743"/>
                    </a:moveTo>
                    <a:cubicBezTo>
                      <a:pt x="1110048" y="-1248"/>
                      <a:pt x="1119329" y="-1248"/>
                      <a:pt x="1125754" y="3743"/>
                    </a:cubicBezTo>
                    <a:cubicBezTo>
                      <a:pt x="1125754" y="3743"/>
                      <a:pt x="1125754" y="3743"/>
                      <a:pt x="1522685" y="348834"/>
                    </a:cubicBezTo>
                    <a:cubicBezTo>
                      <a:pt x="1522685" y="348834"/>
                      <a:pt x="1522685" y="348834"/>
                      <a:pt x="1565519" y="385909"/>
                    </a:cubicBezTo>
                    <a:cubicBezTo>
                      <a:pt x="1574086" y="393752"/>
                      <a:pt x="1574800" y="406586"/>
                      <a:pt x="1567661" y="415142"/>
                    </a:cubicBezTo>
                    <a:cubicBezTo>
                      <a:pt x="1567661" y="415142"/>
                      <a:pt x="1567661" y="415142"/>
                      <a:pt x="1529824" y="458635"/>
                    </a:cubicBezTo>
                    <a:cubicBezTo>
                      <a:pt x="1529824" y="458635"/>
                      <a:pt x="1529824" y="458635"/>
                      <a:pt x="1194289" y="844366"/>
                    </a:cubicBezTo>
                    <a:cubicBezTo>
                      <a:pt x="1194289" y="844366"/>
                      <a:pt x="1194289" y="844366"/>
                      <a:pt x="1172872" y="820837"/>
                    </a:cubicBezTo>
                    <a:cubicBezTo>
                      <a:pt x="1172872" y="820837"/>
                      <a:pt x="1172872" y="820837"/>
                      <a:pt x="1146457" y="794456"/>
                    </a:cubicBezTo>
                    <a:cubicBezTo>
                      <a:pt x="1131465" y="778058"/>
                      <a:pt x="1115759" y="761659"/>
                      <a:pt x="1097198" y="744547"/>
                    </a:cubicBezTo>
                    <a:cubicBezTo>
                      <a:pt x="1086489" y="766650"/>
                      <a:pt x="1072925" y="785901"/>
                      <a:pt x="1060788" y="800873"/>
                    </a:cubicBezTo>
                    <a:cubicBezTo>
                      <a:pt x="1012957" y="855061"/>
                      <a:pt x="929430" y="860765"/>
                      <a:pt x="874459" y="812994"/>
                    </a:cubicBezTo>
                    <a:cubicBezTo>
                      <a:pt x="818775" y="765224"/>
                      <a:pt x="813063" y="681803"/>
                      <a:pt x="860181" y="626902"/>
                    </a:cubicBezTo>
                    <a:cubicBezTo>
                      <a:pt x="873031" y="611929"/>
                      <a:pt x="891593" y="596956"/>
                      <a:pt x="912296" y="582696"/>
                    </a:cubicBezTo>
                    <a:cubicBezTo>
                      <a:pt x="870890" y="549899"/>
                      <a:pt x="828055" y="519240"/>
                      <a:pt x="783793" y="490007"/>
                    </a:cubicBezTo>
                    <a:cubicBezTo>
                      <a:pt x="783793" y="490007"/>
                      <a:pt x="783793" y="490007"/>
                      <a:pt x="778082" y="486442"/>
                    </a:cubicBezTo>
                    <a:cubicBezTo>
                      <a:pt x="778082" y="486442"/>
                      <a:pt x="778082" y="486442"/>
                      <a:pt x="730250" y="455070"/>
                    </a:cubicBezTo>
                    <a:cubicBezTo>
                      <a:pt x="730250" y="455070"/>
                      <a:pt x="730250" y="455070"/>
                      <a:pt x="736675" y="445801"/>
                    </a:cubicBezTo>
                    <a:cubicBezTo>
                      <a:pt x="736675" y="445801"/>
                      <a:pt x="736675" y="445801"/>
                      <a:pt x="765946" y="403021"/>
                    </a:cubicBezTo>
                    <a:cubicBezTo>
                      <a:pt x="798071" y="353824"/>
                      <a:pt x="830911" y="308193"/>
                      <a:pt x="864464" y="265413"/>
                    </a:cubicBezTo>
                    <a:cubicBezTo>
                      <a:pt x="864464" y="265413"/>
                      <a:pt x="900160" y="226198"/>
                      <a:pt x="908013" y="222633"/>
                    </a:cubicBezTo>
                    <a:cubicBezTo>
                      <a:pt x="916580" y="218355"/>
                      <a:pt x="925146" y="216216"/>
                      <a:pt x="934427" y="216216"/>
                    </a:cubicBezTo>
                    <a:cubicBezTo>
                      <a:pt x="953703" y="214077"/>
                      <a:pt x="972978" y="220494"/>
                      <a:pt x="987256" y="232615"/>
                    </a:cubicBezTo>
                    <a:cubicBezTo>
                      <a:pt x="987256" y="232615"/>
                      <a:pt x="987256" y="232615"/>
                      <a:pt x="989398" y="234754"/>
                    </a:cubicBezTo>
                    <a:cubicBezTo>
                      <a:pt x="995823" y="239745"/>
                      <a:pt x="1000820" y="246875"/>
                      <a:pt x="1005104" y="254718"/>
                    </a:cubicBezTo>
                    <a:cubicBezTo>
                      <a:pt x="1016526" y="275395"/>
                      <a:pt x="1032232" y="295359"/>
                      <a:pt x="1044369" y="306054"/>
                    </a:cubicBezTo>
                    <a:cubicBezTo>
                      <a:pt x="1060074" y="319601"/>
                      <a:pt x="1083633" y="318175"/>
                      <a:pt x="1097198" y="303202"/>
                    </a:cubicBezTo>
                    <a:cubicBezTo>
                      <a:pt x="1110762" y="287516"/>
                      <a:pt x="1109334" y="263274"/>
                      <a:pt x="1093628" y="249727"/>
                    </a:cubicBezTo>
                    <a:cubicBezTo>
                      <a:pt x="1084347" y="241884"/>
                      <a:pt x="1062216" y="228337"/>
                      <a:pt x="1035088" y="217642"/>
                    </a:cubicBezTo>
                    <a:cubicBezTo>
                      <a:pt x="1035088" y="217642"/>
                      <a:pt x="1035088" y="217642"/>
                      <a:pt x="1025093" y="214077"/>
                    </a:cubicBezTo>
                    <a:cubicBezTo>
                      <a:pt x="1025093" y="214077"/>
                      <a:pt x="1025093" y="214077"/>
                      <a:pt x="1013671" y="204095"/>
                    </a:cubicBezTo>
                    <a:cubicBezTo>
                      <a:pt x="997965" y="190548"/>
                      <a:pt x="988684" y="170584"/>
                      <a:pt x="988684" y="149907"/>
                    </a:cubicBezTo>
                    <a:cubicBezTo>
                      <a:pt x="988684" y="130657"/>
                      <a:pt x="995823" y="113545"/>
                      <a:pt x="1008673" y="99998"/>
                    </a:cubicBezTo>
                    <a:cubicBezTo>
                      <a:pt x="1030804" y="75756"/>
                      <a:pt x="1050794" y="55079"/>
                      <a:pt x="1072925" y="33689"/>
                    </a:cubicBezTo>
                    <a:cubicBezTo>
                      <a:pt x="1072925" y="33689"/>
                      <a:pt x="1072925" y="33689"/>
                      <a:pt x="1091486" y="15864"/>
                    </a:cubicBezTo>
                    <a:cubicBezTo>
                      <a:pt x="1091486" y="15864"/>
                      <a:pt x="1091486" y="15864"/>
                      <a:pt x="1104337" y="3743"/>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 name="Group 2">
            <a:extLst>
              <a:ext uri="{FF2B5EF4-FFF2-40B4-BE49-F238E27FC236}">
                <a16:creationId xmlns:a16="http://schemas.microsoft.com/office/drawing/2014/main" id="{3FA828F1-0261-8B35-A5BB-1805AF65FB6C}"/>
              </a:ext>
            </a:extLst>
          </p:cNvPr>
          <p:cNvGrpSpPr>
            <a:grpSpLocks noChangeAspect="1"/>
          </p:cNvGrpSpPr>
          <p:nvPr/>
        </p:nvGrpSpPr>
        <p:grpSpPr>
          <a:xfrm>
            <a:off x="6496839" y="1777969"/>
            <a:ext cx="306910" cy="306910"/>
            <a:chOff x="628650" y="3463925"/>
            <a:chExt cx="269875" cy="269875"/>
          </a:xfrm>
        </p:grpSpPr>
        <p:sp>
          <p:nvSpPr>
            <p:cNvPr id="4" name="Oval 3">
              <a:extLst>
                <a:ext uri="{FF2B5EF4-FFF2-40B4-BE49-F238E27FC236}">
                  <a16:creationId xmlns:a16="http://schemas.microsoft.com/office/drawing/2014/main" id="{8980F65E-25AE-9D7B-4C08-7907B58EF7A2}"/>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 name="Freeform 47">
              <a:extLst>
                <a:ext uri="{FF2B5EF4-FFF2-40B4-BE49-F238E27FC236}">
                  <a16:creationId xmlns:a16="http://schemas.microsoft.com/office/drawing/2014/main" id="{7BFD2ACB-5E3C-2E46-D0F8-3A1F2F218D16}"/>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6" name="Group 5">
            <a:extLst>
              <a:ext uri="{FF2B5EF4-FFF2-40B4-BE49-F238E27FC236}">
                <a16:creationId xmlns:a16="http://schemas.microsoft.com/office/drawing/2014/main" id="{B66704F8-7053-F76E-33B1-B60ED45DCB91}"/>
              </a:ext>
            </a:extLst>
          </p:cNvPr>
          <p:cNvGrpSpPr>
            <a:grpSpLocks noChangeAspect="1"/>
          </p:cNvGrpSpPr>
          <p:nvPr/>
        </p:nvGrpSpPr>
        <p:grpSpPr>
          <a:xfrm>
            <a:off x="6496839" y="3289608"/>
            <a:ext cx="306910" cy="306910"/>
            <a:chOff x="628650" y="3463925"/>
            <a:chExt cx="269875" cy="269875"/>
          </a:xfrm>
        </p:grpSpPr>
        <p:sp>
          <p:nvSpPr>
            <p:cNvPr id="7" name="Oval 6">
              <a:extLst>
                <a:ext uri="{FF2B5EF4-FFF2-40B4-BE49-F238E27FC236}">
                  <a16:creationId xmlns:a16="http://schemas.microsoft.com/office/drawing/2014/main" id="{168301A5-A8CF-D7CA-FDCB-E16D9B9AC8EB}"/>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Freeform 47">
              <a:extLst>
                <a:ext uri="{FF2B5EF4-FFF2-40B4-BE49-F238E27FC236}">
                  <a16:creationId xmlns:a16="http://schemas.microsoft.com/office/drawing/2014/main" id="{D1ED1F31-3285-80AF-FEEA-A2A4B8BFEA4B}"/>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9" name="Group 8">
            <a:extLst>
              <a:ext uri="{FF2B5EF4-FFF2-40B4-BE49-F238E27FC236}">
                <a16:creationId xmlns:a16="http://schemas.microsoft.com/office/drawing/2014/main" id="{073727D0-45F4-74E2-C2FD-DC4A6EF569C3}"/>
              </a:ext>
            </a:extLst>
          </p:cNvPr>
          <p:cNvGrpSpPr>
            <a:grpSpLocks noChangeAspect="1"/>
          </p:cNvGrpSpPr>
          <p:nvPr/>
        </p:nvGrpSpPr>
        <p:grpSpPr>
          <a:xfrm>
            <a:off x="6496839" y="4873231"/>
            <a:ext cx="306910" cy="306910"/>
            <a:chOff x="628650" y="3463925"/>
            <a:chExt cx="269875" cy="269875"/>
          </a:xfrm>
        </p:grpSpPr>
        <p:sp>
          <p:nvSpPr>
            <p:cNvPr id="11" name="Oval 10">
              <a:extLst>
                <a:ext uri="{FF2B5EF4-FFF2-40B4-BE49-F238E27FC236}">
                  <a16:creationId xmlns:a16="http://schemas.microsoft.com/office/drawing/2014/main" id="{B7B09C6C-0E17-6206-9AAC-879BC793DBAD}"/>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47">
              <a:extLst>
                <a:ext uri="{FF2B5EF4-FFF2-40B4-BE49-F238E27FC236}">
                  <a16:creationId xmlns:a16="http://schemas.microsoft.com/office/drawing/2014/main" id="{503DD93A-6F9F-4005-B08C-DACA23648CE4}"/>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cxnSp>
        <p:nvCxnSpPr>
          <p:cNvPr id="14" name="Straight Connector 13">
            <a:extLst>
              <a:ext uri="{FF2B5EF4-FFF2-40B4-BE49-F238E27FC236}">
                <a16:creationId xmlns:a16="http://schemas.microsoft.com/office/drawing/2014/main" id="{2E392B8A-C300-0E2E-87AF-79A74F4D581E}"/>
              </a:ext>
            </a:extLst>
          </p:cNvPr>
          <p:cNvCxnSpPr/>
          <p:nvPr/>
        </p:nvCxnSpPr>
        <p:spPr>
          <a:xfrm>
            <a:off x="513347" y="3156286"/>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27D78D-FE20-DDFB-EA85-FCE7A711DBE2}"/>
              </a:ext>
            </a:extLst>
          </p:cNvPr>
          <p:cNvCxnSpPr/>
          <p:nvPr/>
        </p:nvCxnSpPr>
        <p:spPr>
          <a:xfrm>
            <a:off x="513347" y="4728411"/>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559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64AE6FF-8DC6-4842-8BA9-EB80A27CC3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0" name="Object 9" hidden="1">
                        <a:extLst>
                          <a:ext uri="{FF2B5EF4-FFF2-40B4-BE49-F238E27FC236}">
                            <a16:creationId xmlns:a16="http://schemas.microsoft.com/office/drawing/2014/main" id="{264AE6FF-8DC6-4842-8BA9-EB80A27CC3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7B801D5-C44E-466F-AF7C-3F683527DAB6}"/>
              </a:ext>
            </a:extLst>
          </p:cNvPr>
          <p:cNvSpPr>
            <a:spLocks noGrp="1"/>
          </p:cNvSpPr>
          <p:nvPr>
            <p:ph type="title"/>
          </p:nvPr>
        </p:nvSpPr>
        <p:spPr>
          <a:xfrm>
            <a:off x="630000" y="622800"/>
            <a:ext cx="10933350" cy="332399"/>
          </a:xfrm>
        </p:spPr>
        <p:txBody>
          <a:bodyPr vert="horz"/>
          <a:lstStyle/>
          <a:p>
            <a:r>
              <a:rPr lang="en-US">
                <a:solidFill>
                  <a:schemeClr val="accent2"/>
                </a:solidFill>
              </a:rPr>
              <a:t>Key theme | </a:t>
            </a:r>
            <a:r>
              <a:rPr lang="en-US"/>
              <a:t>Standardization</a:t>
            </a:r>
          </a:p>
        </p:txBody>
      </p:sp>
      <p:sp>
        <p:nvSpPr>
          <p:cNvPr id="40" name="TextBox 39">
            <a:extLst>
              <a:ext uri="{FF2B5EF4-FFF2-40B4-BE49-F238E27FC236}">
                <a16:creationId xmlns:a16="http://schemas.microsoft.com/office/drawing/2014/main" id="{24DCADFB-648F-49C3-8142-E04A246C545C}"/>
              </a:ext>
            </a:extLst>
          </p:cNvPr>
          <p:cNvSpPr txBox="1"/>
          <p:nvPr/>
        </p:nvSpPr>
        <p:spPr>
          <a:xfrm>
            <a:off x="1187615" y="3389460"/>
            <a:ext cx="4917910" cy="9848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rgbClr val="003865"/>
                </a:solidFill>
              </a:rPr>
              <a:t>Ensure process consistency across site network</a:t>
            </a:r>
          </a:p>
          <a:p>
            <a:pPr marL="324000" lvl="1" indent="-216000">
              <a:buClr>
                <a:schemeClr val="tx2"/>
              </a:buClr>
              <a:buFont typeface="Trebuchet MS" panose="020B0603020202020204" pitchFamily="34" charset="0"/>
              <a:buChar char="•"/>
            </a:pPr>
            <a:r>
              <a:rPr lang="en-US" sz="1400">
                <a:solidFill>
                  <a:schemeClr val="tx1"/>
                </a:solidFill>
              </a:rPr>
              <a:t>Increased engagement &amp; mandate at state/site level needed to track effectiveness of existing initiatives and preemptively troubleshoot beyond ad hoc basis </a:t>
            </a:r>
          </a:p>
        </p:txBody>
      </p:sp>
      <p:sp>
        <p:nvSpPr>
          <p:cNvPr id="39" name="TextBox 38">
            <a:extLst>
              <a:ext uri="{FF2B5EF4-FFF2-40B4-BE49-F238E27FC236}">
                <a16:creationId xmlns:a16="http://schemas.microsoft.com/office/drawing/2014/main" id="{CD793589-82E0-42BA-8CA0-30A4DF562D39}"/>
              </a:ext>
            </a:extLst>
          </p:cNvPr>
          <p:cNvSpPr txBox="1"/>
          <p:nvPr/>
        </p:nvSpPr>
        <p:spPr>
          <a:xfrm>
            <a:off x="1187615" y="1895935"/>
            <a:ext cx="4917910" cy="9848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2"/>
                </a:solidFill>
              </a:rPr>
              <a:t>Increase uptake of latest tools &amp; fidelity protocols</a:t>
            </a:r>
            <a:endParaRPr lang="en-US" sz="1400">
              <a:solidFill>
                <a:schemeClr val="tx1"/>
              </a:solidFill>
            </a:endParaRPr>
          </a:p>
          <a:p>
            <a:pPr marL="324000" lvl="1" indent="-216000">
              <a:buClr>
                <a:schemeClr val="tx2"/>
              </a:buClr>
              <a:buFont typeface="Trebuchet MS" panose="020B0603020202020204" pitchFamily="34" charset="0"/>
              <a:buChar char="•"/>
            </a:pPr>
            <a:r>
              <a:rPr lang="en-US" sz="1400">
                <a:solidFill>
                  <a:schemeClr val="tx1"/>
                </a:solidFill>
              </a:rPr>
              <a:t>Newer sites adopted new tools &amp; protocols (e.g., Elevate, Piccolo) since inception whereas legacy sites are at various stages of adoption</a:t>
            </a:r>
          </a:p>
        </p:txBody>
      </p:sp>
      <p:sp>
        <p:nvSpPr>
          <p:cNvPr id="36" name="TextBox 35">
            <a:extLst>
              <a:ext uri="{FF2B5EF4-FFF2-40B4-BE49-F238E27FC236}">
                <a16:creationId xmlns:a16="http://schemas.microsoft.com/office/drawing/2014/main" id="{7A4BA526-71BF-40FC-91D8-965A27C31A7A}"/>
              </a:ext>
            </a:extLst>
          </p:cNvPr>
          <p:cNvSpPr txBox="1"/>
          <p:nvPr/>
        </p:nvSpPr>
        <p:spPr>
          <a:xfrm>
            <a:off x="1187615" y="4986883"/>
            <a:ext cx="4917910"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rgbClr val="003865"/>
                </a:solidFill>
              </a:rPr>
              <a:t>Need for clearly defined roles &amp; responsibilities</a:t>
            </a:r>
          </a:p>
          <a:p>
            <a:pPr marL="324000" lvl="1" indent="-216000">
              <a:buClr>
                <a:schemeClr val="tx2"/>
              </a:buClr>
              <a:buFont typeface="Trebuchet MS" panose="020B0603020202020204" pitchFamily="34" charset="0"/>
              <a:buChar char="•"/>
            </a:pPr>
            <a:r>
              <a:rPr lang="en-US" sz="1400">
                <a:solidFill>
                  <a:schemeClr val="tx1"/>
                </a:solidFill>
              </a:rPr>
              <a:t>Several NC processes in need of clear owners (e.g., fidelity checks conducted on an as-available basis by state directors, national center employees, etc.) </a:t>
            </a:r>
          </a:p>
          <a:p>
            <a:pPr marL="324000" lvl="1" indent="-216000">
              <a:buClr>
                <a:schemeClr val="tx2"/>
              </a:buClr>
              <a:buFont typeface="Trebuchet MS" panose="020B0603020202020204" pitchFamily="34" charset="0"/>
              <a:buChar char="•"/>
            </a:pPr>
            <a:r>
              <a:rPr lang="en-US" sz="1400">
                <a:solidFill>
                  <a:schemeClr val="tx1"/>
                </a:solidFill>
              </a:rPr>
              <a:t>Fluctuation in interaction model between </a:t>
            </a:r>
            <a:r>
              <a:rPr lang="en-US" sz="1400" err="1">
                <a:solidFill>
                  <a:schemeClr val="tx1"/>
                </a:solidFill>
              </a:rPr>
              <a:t>SDs</a:t>
            </a:r>
            <a:r>
              <a:rPr lang="en-US" sz="1400">
                <a:solidFill>
                  <a:schemeClr val="tx1"/>
                </a:solidFill>
              </a:rPr>
              <a:t> and sites</a:t>
            </a:r>
            <a:endParaRPr lang="en-US" sz="1400">
              <a:solidFill>
                <a:srgbClr val="575757"/>
              </a:solidFill>
            </a:endParaRPr>
          </a:p>
        </p:txBody>
      </p:sp>
      <p:sp>
        <p:nvSpPr>
          <p:cNvPr id="42" name="clipart_symbols_newspaperclippings">
            <a:extLst>
              <a:ext uri="{FF2B5EF4-FFF2-40B4-BE49-F238E27FC236}">
                <a16:creationId xmlns:a16="http://schemas.microsoft.com/office/drawing/2014/main" id="{C5D22439-BEEF-4673-8C46-62F85807DCC3}"/>
              </a:ext>
            </a:extLst>
          </p:cNvPr>
          <p:cNvSpPr>
            <a:spLocks/>
          </p:cNvSpPr>
          <p:nvPr/>
        </p:nvSpPr>
        <p:spPr bwMode="auto">
          <a:xfrm>
            <a:off x="6602168" y="3354302"/>
            <a:ext cx="4479878" cy="1213317"/>
          </a:xfrm>
          <a:prstGeom prst="roundRect">
            <a:avLst/>
          </a:prstGeom>
          <a:noFill/>
          <a:ln w="9525">
            <a:solidFill>
              <a:schemeClr val="tx2"/>
            </a:solidFill>
            <a:round/>
            <a:headEnd/>
            <a:tailEnd/>
          </a:ln>
        </p:spPr>
        <p:txBody>
          <a:bodyPr lIns="45720" rIns="45720" anchor="ctr" anchorCtr="1"/>
          <a:lstStyle/>
          <a:p>
            <a:pPr marL="108000" lvl="1">
              <a:buClr>
                <a:schemeClr val="tx2"/>
              </a:buClr>
            </a:pPr>
            <a:r>
              <a:rPr lang="en-US" sz="1400"/>
              <a:t>"I do a little bit of everything in my role. Majority of my efforts are focused on the advocacy side, but I check in with local sites when I have time to check in and offer support"</a:t>
            </a:r>
          </a:p>
          <a:p>
            <a:pPr marL="108000" lvl="1" algn="r">
              <a:buClr>
                <a:schemeClr val="tx2"/>
              </a:buClr>
            </a:pPr>
            <a:r>
              <a:rPr lang="en-US" sz="1400" i="1"/>
              <a:t>- State Director</a:t>
            </a:r>
          </a:p>
        </p:txBody>
      </p:sp>
      <p:sp>
        <p:nvSpPr>
          <p:cNvPr id="43" name="clipart_symbols_newspaperclippings">
            <a:extLst>
              <a:ext uri="{FF2B5EF4-FFF2-40B4-BE49-F238E27FC236}">
                <a16:creationId xmlns:a16="http://schemas.microsoft.com/office/drawing/2014/main" id="{DF5755A7-95D8-4718-8C34-0349664B56DA}"/>
              </a:ext>
            </a:extLst>
          </p:cNvPr>
          <p:cNvSpPr>
            <a:spLocks/>
          </p:cNvSpPr>
          <p:nvPr/>
        </p:nvSpPr>
        <p:spPr bwMode="auto">
          <a:xfrm>
            <a:off x="6602168" y="4986883"/>
            <a:ext cx="4479878" cy="1248315"/>
          </a:xfrm>
          <a:prstGeom prst="roundRect">
            <a:avLst/>
          </a:prstGeom>
          <a:noFill/>
          <a:ln w="9525">
            <a:solidFill>
              <a:schemeClr val="tx2"/>
            </a:solidFill>
            <a:round/>
            <a:headEnd/>
            <a:tailEnd/>
          </a:ln>
        </p:spPr>
        <p:txBody>
          <a:bodyPr lIns="45720" rIns="45720" anchor="ctr" anchorCtr="1"/>
          <a:lstStyle/>
          <a:p>
            <a:pPr marL="108000" lvl="1">
              <a:buClr>
                <a:schemeClr val="tx2"/>
              </a:buClr>
            </a:pPr>
            <a:r>
              <a:rPr lang="en-US" sz="1400"/>
              <a:t>"Sometimes we feel like we are out here alone… we would love to see more holistic support from state directors"</a:t>
            </a:r>
          </a:p>
          <a:p>
            <a:pPr marL="108000" lvl="1" algn="r">
              <a:buClr>
                <a:schemeClr val="tx2"/>
              </a:buClr>
            </a:pPr>
            <a:r>
              <a:rPr lang="en-US" sz="1400" i="1"/>
              <a:t>- Site Coordinator</a:t>
            </a:r>
          </a:p>
        </p:txBody>
      </p:sp>
      <p:sp>
        <p:nvSpPr>
          <p:cNvPr id="49" name="clipart_symbols_newspaperclippings">
            <a:extLst>
              <a:ext uri="{FF2B5EF4-FFF2-40B4-BE49-F238E27FC236}">
                <a16:creationId xmlns:a16="http://schemas.microsoft.com/office/drawing/2014/main" id="{413C099C-3B3E-4673-B0BC-3BBB80E8EEC3}"/>
              </a:ext>
            </a:extLst>
          </p:cNvPr>
          <p:cNvSpPr>
            <a:spLocks/>
          </p:cNvSpPr>
          <p:nvPr/>
        </p:nvSpPr>
        <p:spPr bwMode="auto">
          <a:xfrm>
            <a:off x="6602168" y="1777969"/>
            <a:ext cx="4479878" cy="1220817"/>
          </a:xfrm>
          <a:prstGeom prst="roundRect">
            <a:avLst/>
          </a:prstGeom>
          <a:noFill/>
          <a:ln w="9525">
            <a:solidFill>
              <a:schemeClr val="tx2"/>
            </a:solidFill>
            <a:round/>
            <a:headEnd/>
            <a:tailEnd/>
          </a:ln>
        </p:spPr>
        <p:txBody>
          <a:bodyPr lIns="45720" rIns="45720" anchor="ctr" anchorCtr="1"/>
          <a:lstStyle/>
          <a:p>
            <a:pPr marL="112713" lvl="1"/>
            <a:r>
              <a:rPr lang="en-US" sz="1400"/>
              <a:t>"Each new site is brought onto Piccolo at its creation, but we have inconsistency of its implementation across our legacy sites. Ensuring all sites are on board will help strengthen fidelity"</a:t>
            </a:r>
          </a:p>
          <a:p>
            <a:pPr marL="112713" lvl="1" algn="r"/>
            <a:r>
              <a:rPr lang="en-US" sz="1400" i="1"/>
              <a:t>- PC+ Leadership</a:t>
            </a:r>
          </a:p>
        </p:txBody>
      </p:sp>
      <p:grpSp>
        <p:nvGrpSpPr>
          <p:cNvPr id="26" name="bcgIcons_Align">
            <a:extLst>
              <a:ext uri="{FF2B5EF4-FFF2-40B4-BE49-F238E27FC236}">
                <a16:creationId xmlns:a16="http://schemas.microsoft.com/office/drawing/2014/main" id="{D9A40A2C-DC18-B942-5930-02014BA8BD76}"/>
              </a:ext>
            </a:extLst>
          </p:cNvPr>
          <p:cNvGrpSpPr>
            <a:grpSpLocks noChangeAspect="1"/>
          </p:cNvGrpSpPr>
          <p:nvPr/>
        </p:nvGrpSpPr>
        <p:grpSpPr>
          <a:xfrm>
            <a:off x="629999" y="3686640"/>
            <a:ext cx="548640" cy="548640"/>
            <a:chOff x="5273675" y="2606675"/>
            <a:chExt cx="1644650" cy="1644650"/>
          </a:xfrm>
        </p:grpSpPr>
        <p:sp>
          <p:nvSpPr>
            <p:cNvPr id="27" name="AutoShape 3">
              <a:extLst>
                <a:ext uri="{FF2B5EF4-FFF2-40B4-BE49-F238E27FC236}">
                  <a16:creationId xmlns:a16="http://schemas.microsoft.com/office/drawing/2014/main" id="{E9B6EF5E-3E05-5294-61F2-38CC88E1061C}"/>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8" name="Group 27">
              <a:extLst>
                <a:ext uri="{FF2B5EF4-FFF2-40B4-BE49-F238E27FC236}">
                  <a16:creationId xmlns:a16="http://schemas.microsoft.com/office/drawing/2014/main" id="{30008B9D-FEEC-468B-FFED-CAA1D11BF002}"/>
                </a:ext>
              </a:extLst>
            </p:cNvPr>
            <p:cNvGrpSpPr/>
            <p:nvPr/>
          </p:nvGrpSpPr>
          <p:grpSpPr>
            <a:xfrm>
              <a:off x="5545138" y="2882900"/>
              <a:ext cx="1098550" cy="1092200"/>
              <a:chOff x="5545138" y="2882900"/>
              <a:chExt cx="1098550" cy="1092200"/>
            </a:xfrm>
          </p:grpSpPr>
          <p:sp>
            <p:nvSpPr>
              <p:cNvPr id="29" name="Freeform 5">
                <a:extLst>
                  <a:ext uri="{FF2B5EF4-FFF2-40B4-BE49-F238E27FC236}">
                    <a16:creationId xmlns:a16="http://schemas.microsoft.com/office/drawing/2014/main" id="{E1995DF3-0B55-24E4-3515-75142C247426}"/>
                  </a:ext>
                </a:extLst>
              </p:cNvPr>
              <p:cNvSpPr>
                <a:spLocks/>
              </p:cNvSpPr>
              <p:nvPr/>
            </p:nvSpPr>
            <p:spPr bwMode="auto">
              <a:xfrm>
                <a:off x="5545138" y="3444875"/>
                <a:ext cx="812800" cy="530225"/>
              </a:xfrm>
              <a:custGeom>
                <a:avLst/>
                <a:gdLst>
                  <a:gd name="T0" fmla="*/ 916 w 1140"/>
                  <a:gd name="T1" fmla="*/ 0 h 742"/>
                  <a:gd name="T2" fmla="*/ 906 w 1140"/>
                  <a:gd name="T3" fmla="*/ 2 h 742"/>
                  <a:gd name="T4" fmla="*/ 417 w 1140"/>
                  <a:gd name="T5" fmla="*/ 219 h 742"/>
                  <a:gd name="T6" fmla="*/ 11 w 1140"/>
                  <a:gd name="T7" fmla="*/ 678 h 742"/>
                  <a:gd name="T8" fmla="*/ 30 w 1140"/>
                  <a:gd name="T9" fmla="*/ 737 h 742"/>
                  <a:gd name="T10" fmla="*/ 50 w 1140"/>
                  <a:gd name="T11" fmla="*/ 742 h 742"/>
                  <a:gd name="T12" fmla="*/ 89 w 1140"/>
                  <a:gd name="T13" fmla="*/ 718 h 742"/>
                  <a:gd name="T14" fmla="*/ 926 w 1140"/>
                  <a:gd name="T15" fmla="*/ 88 h 742"/>
                  <a:gd name="T16" fmla="*/ 1140 w 1140"/>
                  <a:gd name="T17" fmla="*/ 44 h 742"/>
                  <a:gd name="T18" fmla="*/ 916 w 1140"/>
                  <a:gd name="T19"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0" h="742">
                    <a:moveTo>
                      <a:pt x="916" y="0"/>
                    </a:moveTo>
                    <a:cubicBezTo>
                      <a:pt x="912" y="1"/>
                      <a:pt x="909" y="1"/>
                      <a:pt x="906" y="2"/>
                    </a:cubicBezTo>
                    <a:cubicBezTo>
                      <a:pt x="721" y="51"/>
                      <a:pt x="557" y="124"/>
                      <a:pt x="417" y="219"/>
                    </a:cubicBezTo>
                    <a:cubicBezTo>
                      <a:pt x="241" y="339"/>
                      <a:pt x="105" y="493"/>
                      <a:pt x="11" y="678"/>
                    </a:cubicBezTo>
                    <a:cubicBezTo>
                      <a:pt x="0" y="700"/>
                      <a:pt x="9" y="726"/>
                      <a:pt x="30" y="737"/>
                    </a:cubicBezTo>
                    <a:cubicBezTo>
                      <a:pt x="37" y="741"/>
                      <a:pt x="43" y="742"/>
                      <a:pt x="50" y="742"/>
                    </a:cubicBezTo>
                    <a:cubicBezTo>
                      <a:pt x="66" y="742"/>
                      <a:pt x="82" y="733"/>
                      <a:pt x="89" y="718"/>
                    </a:cubicBezTo>
                    <a:cubicBezTo>
                      <a:pt x="247" y="406"/>
                      <a:pt x="529" y="194"/>
                      <a:pt x="926" y="88"/>
                    </a:cubicBezTo>
                    <a:cubicBezTo>
                      <a:pt x="1001" y="68"/>
                      <a:pt x="1074" y="54"/>
                      <a:pt x="1140" y="44"/>
                    </a:cubicBezTo>
                    <a:cubicBezTo>
                      <a:pt x="1071" y="34"/>
                      <a:pt x="995" y="20"/>
                      <a:pt x="916"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
                <a:extLst>
                  <a:ext uri="{FF2B5EF4-FFF2-40B4-BE49-F238E27FC236}">
                    <a16:creationId xmlns:a16="http://schemas.microsoft.com/office/drawing/2014/main" id="{7A84840A-BB03-B842-6C18-E844E11B55F4}"/>
                  </a:ext>
                </a:extLst>
              </p:cNvPr>
              <p:cNvSpPr>
                <a:spLocks/>
              </p:cNvSpPr>
              <p:nvPr/>
            </p:nvSpPr>
            <p:spPr bwMode="auto">
              <a:xfrm>
                <a:off x="5545138" y="2882900"/>
                <a:ext cx="1098550" cy="747713"/>
              </a:xfrm>
              <a:custGeom>
                <a:avLst/>
                <a:gdLst>
                  <a:gd name="T0" fmla="*/ 1526 w 1540"/>
                  <a:gd name="T1" fmla="*/ 736 h 1048"/>
                  <a:gd name="T2" fmla="*/ 1269 w 1540"/>
                  <a:gd name="T3" fmla="*/ 494 h 1048"/>
                  <a:gd name="T4" fmla="*/ 1239 w 1540"/>
                  <a:gd name="T5" fmla="*/ 482 h 1048"/>
                  <a:gd name="T6" fmla="*/ 1206 w 1540"/>
                  <a:gd name="T7" fmla="*/ 496 h 1048"/>
                  <a:gd name="T8" fmla="*/ 1208 w 1540"/>
                  <a:gd name="T9" fmla="*/ 558 h 1048"/>
                  <a:gd name="T10" fmla="*/ 1380 w 1540"/>
                  <a:gd name="T11" fmla="*/ 720 h 1048"/>
                  <a:gd name="T12" fmla="*/ 926 w 1540"/>
                  <a:gd name="T13" fmla="*/ 654 h 1048"/>
                  <a:gd name="T14" fmla="*/ 89 w 1540"/>
                  <a:gd name="T15" fmla="*/ 24 h 1048"/>
                  <a:gd name="T16" fmla="*/ 50 w 1540"/>
                  <a:gd name="T17" fmla="*/ 0 h 1048"/>
                  <a:gd name="T18" fmla="*/ 30 w 1540"/>
                  <a:gd name="T19" fmla="*/ 5 h 1048"/>
                  <a:gd name="T20" fmla="*/ 11 w 1540"/>
                  <a:gd name="T21" fmla="*/ 64 h 1048"/>
                  <a:gd name="T22" fmla="*/ 417 w 1540"/>
                  <a:gd name="T23" fmla="*/ 523 h 1048"/>
                  <a:gd name="T24" fmla="*/ 906 w 1540"/>
                  <a:gd name="T25" fmla="*/ 740 h 1048"/>
                  <a:gd name="T26" fmla="*/ 1013 w 1540"/>
                  <a:gd name="T27" fmla="*/ 765 h 1048"/>
                  <a:gd name="T28" fmla="*/ 1387 w 1540"/>
                  <a:gd name="T29" fmla="*/ 808 h 1048"/>
                  <a:gd name="T30" fmla="*/ 1385 w 1540"/>
                  <a:gd name="T31" fmla="*/ 810 h 1048"/>
                  <a:gd name="T32" fmla="*/ 1209 w 1540"/>
                  <a:gd name="T33" fmla="*/ 971 h 1048"/>
                  <a:gd name="T34" fmla="*/ 1206 w 1540"/>
                  <a:gd name="T35" fmla="*/ 1033 h 1048"/>
                  <a:gd name="T36" fmla="*/ 1239 w 1540"/>
                  <a:gd name="T37" fmla="*/ 1048 h 1048"/>
                  <a:gd name="T38" fmla="*/ 1268 w 1540"/>
                  <a:gd name="T39" fmla="*/ 1036 h 1048"/>
                  <a:gd name="T40" fmla="*/ 1526 w 1540"/>
                  <a:gd name="T41" fmla="*/ 801 h 1048"/>
                  <a:gd name="T42" fmla="*/ 1540 w 1540"/>
                  <a:gd name="T43" fmla="*/ 768 h 1048"/>
                  <a:gd name="T44" fmla="*/ 1526 w 1540"/>
                  <a:gd name="T45" fmla="*/ 736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0" h="1048">
                    <a:moveTo>
                      <a:pt x="1526" y="736"/>
                    </a:moveTo>
                    <a:cubicBezTo>
                      <a:pt x="1269" y="494"/>
                      <a:pt x="1269" y="494"/>
                      <a:pt x="1269" y="494"/>
                    </a:cubicBezTo>
                    <a:cubicBezTo>
                      <a:pt x="1260" y="486"/>
                      <a:pt x="1249" y="482"/>
                      <a:pt x="1239" y="482"/>
                    </a:cubicBezTo>
                    <a:cubicBezTo>
                      <a:pt x="1227" y="482"/>
                      <a:pt x="1215" y="487"/>
                      <a:pt x="1206" y="496"/>
                    </a:cubicBezTo>
                    <a:cubicBezTo>
                      <a:pt x="1190" y="514"/>
                      <a:pt x="1191" y="542"/>
                      <a:pt x="1208" y="558"/>
                    </a:cubicBezTo>
                    <a:cubicBezTo>
                      <a:pt x="1380" y="720"/>
                      <a:pt x="1380" y="720"/>
                      <a:pt x="1380" y="720"/>
                    </a:cubicBezTo>
                    <a:cubicBezTo>
                      <a:pt x="1278" y="717"/>
                      <a:pt x="1110" y="703"/>
                      <a:pt x="926" y="654"/>
                    </a:cubicBezTo>
                    <a:cubicBezTo>
                      <a:pt x="529" y="548"/>
                      <a:pt x="247" y="336"/>
                      <a:pt x="89" y="24"/>
                    </a:cubicBezTo>
                    <a:cubicBezTo>
                      <a:pt x="82" y="9"/>
                      <a:pt x="66" y="0"/>
                      <a:pt x="50" y="0"/>
                    </a:cubicBezTo>
                    <a:cubicBezTo>
                      <a:pt x="43" y="0"/>
                      <a:pt x="37" y="1"/>
                      <a:pt x="30" y="5"/>
                    </a:cubicBezTo>
                    <a:cubicBezTo>
                      <a:pt x="9" y="16"/>
                      <a:pt x="0" y="42"/>
                      <a:pt x="11" y="64"/>
                    </a:cubicBezTo>
                    <a:cubicBezTo>
                      <a:pt x="105" y="249"/>
                      <a:pt x="241" y="403"/>
                      <a:pt x="417" y="523"/>
                    </a:cubicBezTo>
                    <a:cubicBezTo>
                      <a:pt x="557" y="618"/>
                      <a:pt x="721" y="691"/>
                      <a:pt x="906" y="740"/>
                    </a:cubicBezTo>
                    <a:cubicBezTo>
                      <a:pt x="943" y="749"/>
                      <a:pt x="978" y="758"/>
                      <a:pt x="1013" y="765"/>
                    </a:cubicBezTo>
                    <a:cubicBezTo>
                      <a:pt x="1167" y="797"/>
                      <a:pt x="1300" y="806"/>
                      <a:pt x="1387" y="808"/>
                    </a:cubicBezTo>
                    <a:cubicBezTo>
                      <a:pt x="1385" y="810"/>
                      <a:pt x="1385" y="810"/>
                      <a:pt x="1385" y="810"/>
                    </a:cubicBezTo>
                    <a:cubicBezTo>
                      <a:pt x="1209" y="971"/>
                      <a:pt x="1209" y="971"/>
                      <a:pt x="1209" y="971"/>
                    </a:cubicBezTo>
                    <a:cubicBezTo>
                      <a:pt x="1191" y="988"/>
                      <a:pt x="1190" y="1015"/>
                      <a:pt x="1206" y="1033"/>
                    </a:cubicBezTo>
                    <a:cubicBezTo>
                      <a:pt x="1215" y="1043"/>
                      <a:pt x="1227" y="1048"/>
                      <a:pt x="1239" y="1048"/>
                    </a:cubicBezTo>
                    <a:cubicBezTo>
                      <a:pt x="1249" y="1048"/>
                      <a:pt x="1260" y="1044"/>
                      <a:pt x="1268" y="1036"/>
                    </a:cubicBezTo>
                    <a:cubicBezTo>
                      <a:pt x="1526" y="801"/>
                      <a:pt x="1526" y="801"/>
                      <a:pt x="1526" y="801"/>
                    </a:cubicBezTo>
                    <a:cubicBezTo>
                      <a:pt x="1535" y="792"/>
                      <a:pt x="1540" y="781"/>
                      <a:pt x="1540" y="768"/>
                    </a:cubicBezTo>
                    <a:cubicBezTo>
                      <a:pt x="1540" y="756"/>
                      <a:pt x="1535" y="744"/>
                      <a:pt x="1526" y="73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1" name="bcgIcons_Star gender-neutral ">
            <a:extLst>
              <a:ext uri="{FF2B5EF4-FFF2-40B4-BE49-F238E27FC236}">
                <a16:creationId xmlns:a16="http://schemas.microsoft.com/office/drawing/2014/main" id="{9FCF1590-77C5-CB78-491A-162531B9920D}"/>
              </a:ext>
            </a:extLst>
          </p:cNvPr>
          <p:cNvGrpSpPr>
            <a:grpSpLocks noChangeAspect="1"/>
          </p:cNvGrpSpPr>
          <p:nvPr/>
        </p:nvGrpSpPr>
        <p:grpSpPr bwMode="auto">
          <a:xfrm>
            <a:off x="629999" y="5278404"/>
            <a:ext cx="548132" cy="548640"/>
            <a:chOff x="1682" y="0"/>
            <a:chExt cx="4316" cy="4320"/>
          </a:xfrm>
        </p:grpSpPr>
        <p:sp>
          <p:nvSpPr>
            <p:cNvPr id="32" name="AutoShape 18">
              <a:extLst>
                <a:ext uri="{FF2B5EF4-FFF2-40B4-BE49-F238E27FC236}">
                  <a16:creationId xmlns:a16="http://schemas.microsoft.com/office/drawing/2014/main" id="{589A41D3-F915-9EA2-78CC-9E4160ADF1A7}"/>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0">
              <a:extLst>
                <a:ext uri="{FF2B5EF4-FFF2-40B4-BE49-F238E27FC236}">
                  <a16:creationId xmlns:a16="http://schemas.microsoft.com/office/drawing/2014/main" id="{8FD5A659-DD66-41D7-A2A3-2345FE9E43DD}"/>
                </a:ext>
              </a:extLst>
            </p:cNvPr>
            <p:cNvSpPr>
              <a:spLocks noEditPoints="1"/>
            </p:cNvSpPr>
            <p:nvPr/>
          </p:nvSpPr>
          <p:spPr bwMode="auto">
            <a:xfrm>
              <a:off x="2454" y="1273"/>
              <a:ext cx="2772" cy="2548"/>
            </a:xfrm>
            <a:custGeom>
              <a:avLst/>
              <a:gdLst>
                <a:gd name="T0" fmla="*/ 1125 w 1480"/>
                <a:gd name="T1" fmla="*/ 456 h 1359"/>
                <a:gd name="T2" fmla="*/ 1152 w 1480"/>
                <a:gd name="T3" fmla="*/ 539 h 1359"/>
                <a:gd name="T4" fmla="*/ 1036 w 1480"/>
                <a:gd name="T5" fmla="*/ 573 h 1359"/>
                <a:gd name="T6" fmla="*/ 577 w 1480"/>
                <a:gd name="T7" fmla="*/ 301 h 1359"/>
                <a:gd name="T8" fmla="*/ 540 w 1480"/>
                <a:gd name="T9" fmla="*/ 323 h 1359"/>
                <a:gd name="T10" fmla="*/ 391 w 1480"/>
                <a:gd name="T11" fmla="*/ 541 h 1359"/>
                <a:gd name="T12" fmla="*/ 370 w 1480"/>
                <a:gd name="T13" fmla="*/ 384 h 1359"/>
                <a:gd name="T14" fmla="*/ 748 w 1480"/>
                <a:gd name="T15" fmla="*/ 0 h 1359"/>
                <a:gd name="T16" fmla="*/ 1126 w 1480"/>
                <a:gd name="T17" fmla="*/ 384 h 1359"/>
                <a:gd name="T18" fmla="*/ 1125 w 1480"/>
                <a:gd name="T19" fmla="*/ 456 h 1359"/>
                <a:gd name="T20" fmla="*/ 745 w 1480"/>
                <a:gd name="T21" fmla="*/ 1212 h 1359"/>
                <a:gd name="T22" fmla="*/ 735 w 1480"/>
                <a:gd name="T23" fmla="*/ 1212 h 1359"/>
                <a:gd name="T24" fmla="*/ 501 w 1480"/>
                <a:gd name="T25" fmla="*/ 1021 h 1359"/>
                <a:gd name="T26" fmla="*/ 501 w 1480"/>
                <a:gd name="T27" fmla="*/ 1021 h 1359"/>
                <a:gd name="T28" fmla="*/ 183 w 1480"/>
                <a:gd name="T29" fmla="*/ 1075 h 1359"/>
                <a:gd name="T30" fmla="*/ 4 w 1480"/>
                <a:gd name="T31" fmla="*/ 1335 h 1359"/>
                <a:gd name="T32" fmla="*/ 21 w 1480"/>
                <a:gd name="T33" fmla="*/ 1359 h 1359"/>
                <a:gd name="T34" fmla="*/ 1459 w 1480"/>
                <a:gd name="T35" fmla="*/ 1359 h 1359"/>
                <a:gd name="T36" fmla="*/ 1476 w 1480"/>
                <a:gd name="T37" fmla="*/ 1335 h 1359"/>
                <a:gd name="T38" fmla="*/ 1297 w 1480"/>
                <a:gd name="T39" fmla="*/ 1075 h 1359"/>
                <a:gd name="T40" fmla="*/ 979 w 1480"/>
                <a:gd name="T41" fmla="*/ 1021 h 1359"/>
                <a:gd name="T42" fmla="*/ 979 w 1480"/>
                <a:gd name="T43" fmla="*/ 1021 h 1359"/>
                <a:gd name="T44" fmla="*/ 745 w 1480"/>
                <a:gd name="T45" fmla="*/ 1212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80" h="1359">
                  <a:moveTo>
                    <a:pt x="1125" y="456"/>
                  </a:moveTo>
                  <a:cubicBezTo>
                    <a:pt x="1123" y="476"/>
                    <a:pt x="1130" y="507"/>
                    <a:pt x="1152" y="539"/>
                  </a:cubicBezTo>
                  <a:cubicBezTo>
                    <a:pt x="1152" y="539"/>
                    <a:pt x="1074" y="594"/>
                    <a:pt x="1036" y="573"/>
                  </a:cubicBezTo>
                  <a:cubicBezTo>
                    <a:pt x="993" y="549"/>
                    <a:pt x="813" y="300"/>
                    <a:pt x="577" y="301"/>
                  </a:cubicBezTo>
                  <a:cubicBezTo>
                    <a:pt x="577" y="301"/>
                    <a:pt x="551" y="315"/>
                    <a:pt x="540" y="323"/>
                  </a:cubicBezTo>
                  <a:cubicBezTo>
                    <a:pt x="433" y="395"/>
                    <a:pt x="428" y="575"/>
                    <a:pt x="391" y="541"/>
                  </a:cubicBezTo>
                  <a:cubicBezTo>
                    <a:pt x="377" y="525"/>
                    <a:pt x="370" y="431"/>
                    <a:pt x="370" y="384"/>
                  </a:cubicBezTo>
                  <a:cubicBezTo>
                    <a:pt x="370" y="172"/>
                    <a:pt x="534" y="0"/>
                    <a:pt x="748" y="0"/>
                  </a:cubicBezTo>
                  <a:cubicBezTo>
                    <a:pt x="962" y="0"/>
                    <a:pt x="1126" y="172"/>
                    <a:pt x="1126" y="384"/>
                  </a:cubicBezTo>
                  <a:cubicBezTo>
                    <a:pt x="1126" y="409"/>
                    <a:pt x="1127" y="433"/>
                    <a:pt x="1125" y="456"/>
                  </a:cubicBezTo>
                  <a:close/>
                  <a:moveTo>
                    <a:pt x="745" y="1212"/>
                  </a:moveTo>
                  <a:cubicBezTo>
                    <a:pt x="742" y="1215"/>
                    <a:pt x="738" y="1215"/>
                    <a:pt x="735" y="1212"/>
                  </a:cubicBezTo>
                  <a:cubicBezTo>
                    <a:pt x="660" y="1152"/>
                    <a:pt x="501" y="1021"/>
                    <a:pt x="501" y="1021"/>
                  </a:cubicBezTo>
                  <a:cubicBezTo>
                    <a:pt x="501" y="1021"/>
                    <a:pt x="501" y="1021"/>
                    <a:pt x="501" y="1021"/>
                  </a:cubicBezTo>
                  <a:cubicBezTo>
                    <a:pt x="501" y="1021"/>
                    <a:pt x="294" y="1023"/>
                    <a:pt x="183" y="1075"/>
                  </a:cubicBezTo>
                  <a:cubicBezTo>
                    <a:pt x="93" y="1116"/>
                    <a:pt x="27" y="1274"/>
                    <a:pt x="4" y="1335"/>
                  </a:cubicBezTo>
                  <a:cubicBezTo>
                    <a:pt x="0" y="1346"/>
                    <a:pt x="9" y="1359"/>
                    <a:pt x="21" y="1359"/>
                  </a:cubicBezTo>
                  <a:cubicBezTo>
                    <a:pt x="1459" y="1359"/>
                    <a:pt x="1459" y="1359"/>
                    <a:pt x="1459" y="1359"/>
                  </a:cubicBezTo>
                  <a:cubicBezTo>
                    <a:pt x="1471" y="1359"/>
                    <a:pt x="1480" y="1346"/>
                    <a:pt x="1476" y="1335"/>
                  </a:cubicBezTo>
                  <a:cubicBezTo>
                    <a:pt x="1453" y="1274"/>
                    <a:pt x="1387" y="1116"/>
                    <a:pt x="1297" y="1075"/>
                  </a:cubicBezTo>
                  <a:cubicBezTo>
                    <a:pt x="1186" y="1023"/>
                    <a:pt x="979" y="1021"/>
                    <a:pt x="979" y="1021"/>
                  </a:cubicBezTo>
                  <a:cubicBezTo>
                    <a:pt x="979" y="1021"/>
                    <a:pt x="979" y="1021"/>
                    <a:pt x="979" y="1021"/>
                  </a:cubicBezTo>
                  <a:cubicBezTo>
                    <a:pt x="979" y="1021"/>
                    <a:pt x="847" y="1130"/>
                    <a:pt x="745" y="121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a:extLst>
                <a:ext uri="{FF2B5EF4-FFF2-40B4-BE49-F238E27FC236}">
                  <a16:creationId xmlns:a16="http://schemas.microsoft.com/office/drawing/2014/main" id="{08D5062F-A398-C078-5ECC-681650036825}"/>
                </a:ext>
              </a:extLst>
            </p:cNvPr>
            <p:cNvSpPr>
              <a:spLocks noEditPoints="1"/>
            </p:cNvSpPr>
            <p:nvPr/>
          </p:nvSpPr>
          <p:spPr bwMode="auto">
            <a:xfrm>
              <a:off x="2388" y="396"/>
              <a:ext cx="2904" cy="2835"/>
            </a:xfrm>
            <a:custGeom>
              <a:avLst/>
              <a:gdLst>
                <a:gd name="T0" fmla="*/ 390 w 1550"/>
                <a:gd name="T1" fmla="*/ 1015 h 1512"/>
                <a:gd name="T2" fmla="*/ 434 w 1550"/>
                <a:gd name="T3" fmla="*/ 1051 h 1512"/>
                <a:gd name="T4" fmla="*/ 483 w 1550"/>
                <a:gd name="T5" fmla="*/ 1121 h 1512"/>
                <a:gd name="T6" fmla="*/ 776 w 1550"/>
                <a:gd name="T7" fmla="*/ 1451 h 1512"/>
                <a:gd name="T8" fmla="*/ 1068 w 1550"/>
                <a:gd name="T9" fmla="*/ 1121 h 1512"/>
                <a:gd name="T10" fmla="*/ 1107 w 1550"/>
                <a:gd name="T11" fmla="*/ 1082 h 1512"/>
                <a:gd name="T12" fmla="*/ 1106 w 1550"/>
                <a:gd name="T13" fmla="*/ 1145 h 1512"/>
                <a:gd name="T14" fmla="*/ 977 w 1550"/>
                <a:gd name="T15" fmla="*/ 1400 h 1512"/>
                <a:gd name="T16" fmla="*/ 933 w 1550"/>
                <a:gd name="T17" fmla="*/ 1499 h 1512"/>
                <a:gd name="T18" fmla="*/ 776 w 1550"/>
                <a:gd name="T19" fmla="*/ 1495 h 1512"/>
                <a:gd name="T20" fmla="*/ 633 w 1550"/>
                <a:gd name="T21" fmla="*/ 1512 h 1512"/>
                <a:gd name="T22" fmla="*/ 589 w 1550"/>
                <a:gd name="T23" fmla="*/ 1411 h 1512"/>
                <a:gd name="T24" fmla="*/ 446 w 1550"/>
                <a:gd name="T25" fmla="*/ 1146 h 1512"/>
                <a:gd name="T26" fmla="*/ 774 w 1550"/>
                <a:gd name="T27" fmla="*/ 0 h 1512"/>
                <a:gd name="T28" fmla="*/ 774 w 1550"/>
                <a:gd name="T29" fmla="*/ 0 h 1512"/>
                <a:gd name="T30" fmla="*/ 721 w 1550"/>
                <a:gd name="T31" fmla="*/ 117 h 1512"/>
                <a:gd name="T32" fmla="*/ 687 w 1550"/>
                <a:gd name="T33" fmla="*/ 222 h 1512"/>
                <a:gd name="T34" fmla="*/ 774 w 1550"/>
                <a:gd name="T35" fmla="*/ 288 h 1512"/>
                <a:gd name="T36" fmla="*/ 863 w 1550"/>
                <a:gd name="T37" fmla="*/ 222 h 1512"/>
                <a:gd name="T38" fmla="*/ 829 w 1550"/>
                <a:gd name="T39" fmla="*/ 117 h 1512"/>
                <a:gd name="T40" fmla="*/ 336 w 1550"/>
                <a:gd name="T41" fmla="*/ 175 h 1512"/>
                <a:gd name="T42" fmla="*/ 336 w 1550"/>
                <a:gd name="T43" fmla="*/ 175 h 1512"/>
                <a:gd name="T44" fmla="*/ 294 w 1550"/>
                <a:gd name="T45" fmla="*/ 264 h 1512"/>
                <a:gd name="T46" fmla="*/ 269 w 1550"/>
                <a:gd name="T47" fmla="*/ 342 h 1512"/>
                <a:gd name="T48" fmla="*/ 336 w 1550"/>
                <a:gd name="T49" fmla="*/ 390 h 1512"/>
                <a:gd name="T50" fmla="*/ 406 w 1550"/>
                <a:gd name="T51" fmla="*/ 342 h 1512"/>
                <a:gd name="T52" fmla="*/ 380 w 1550"/>
                <a:gd name="T53" fmla="*/ 264 h 1512"/>
                <a:gd name="T54" fmla="*/ 94 w 1550"/>
                <a:gd name="T55" fmla="*/ 450 h 1512"/>
                <a:gd name="T56" fmla="*/ 94 w 1550"/>
                <a:gd name="T57" fmla="*/ 450 h 1512"/>
                <a:gd name="T58" fmla="*/ 64 w 1550"/>
                <a:gd name="T59" fmla="*/ 509 h 1512"/>
                <a:gd name="T60" fmla="*/ 46 w 1550"/>
                <a:gd name="T61" fmla="*/ 563 h 1512"/>
                <a:gd name="T62" fmla="*/ 94 w 1550"/>
                <a:gd name="T63" fmla="*/ 595 h 1512"/>
                <a:gd name="T64" fmla="*/ 142 w 1550"/>
                <a:gd name="T65" fmla="*/ 563 h 1512"/>
                <a:gd name="T66" fmla="*/ 123 w 1550"/>
                <a:gd name="T67" fmla="*/ 509 h 1512"/>
                <a:gd name="T68" fmla="*/ 1456 w 1550"/>
                <a:gd name="T69" fmla="*/ 450 h 1512"/>
                <a:gd name="T70" fmla="*/ 1456 w 1550"/>
                <a:gd name="T71" fmla="*/ 450 h 1512"/>
                <a:gd name="T72" fmla="*/ 1429 w 1550"/>
                <a:gd name="T73" fmla="*/ 509 h 1512"/>
                <a:gd name="T74" fmla="*/ 1411 w 1550"/>
                <a:gd name="T75" fmla="*/ 563 h 1512"/>
                <a:gd name="T76" fmla="*/ 1456 w 1550"/>
                <a:gd name="T77" fmla="*/ 595 h 1512"/>
                <a:gd name="T78" fmla="*/ 1504 w 1550"/>
                <a:gd name="T79" fmla="*/ 563 h 1512"/>
                <a:gd name="T80" fmla="*/ 1488 w 1550"/>
                <a:gd name="T81" fmla="*/ 509 h 1512"/>
                <a:gd name="T82" fmla="*/ 1212 w 1550"/>
                <a:gd name="T83" fmla="*/ 175 h 1512"/>
                <a:gd name="T84" fmla="*/ 1212 w 1550"/>
                <a:gd name="T85" fmla="*/ 175 h 1512"/>
                <a:gd name="T86" fmla="*/ 1170 w 1550"/>
                <a:gd name="T87" fmla="*/ 264 h 1512"/>
                <a:gd name="T88" fmla="*/ 1141 w 1550"/>
                <a:gd name="T89" fmla="*/ 342 h 1512"/>
                <a:gd name="T90" fmla="*/ 1212 w 1550"/>
                <a:gd name="T91" fmla="*/ 390 h 1512"/>
                <a:gd name="T92" fmla="*/ 1282 w 1550"/>
                <a:gd name="T93" fmla="*/ 342 h 1512"/>
                <a:gd name="T94" fmla="*/ 1255 w 1550"/>
                <a:gd name="T95" fmla="*/ 264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0" h="1512">
                  <a:moveTo>
                    <a:pt x="387" y="1024"/>
                  </a:moveTo>
                  <a:cubicBezTo>
                    <a:pt x="388" y="1021"/>
                    <a:pt x="388" y="1018"/>
                    <a:pt x="390" y="1015"/>
                  </a:cubicBezTo>
                  <a:cubicBezTo>
                    <a:pt x="393" y="1023"/>
                    <a:pt x="397" y="1030"/>
                    <a:pt x="401" y="1037"/>
                  </a:cubicBezTo>
                  <a:cubicBezTo>
                    <a:pt x="411" y="1050"/>
                    <a:pt x="426" y="1051"/>
                    <a:pt x="434" y="1051"/>
                  </a:cubicBezTo>
                  <a:cubicBezTo>
                    <a:pt x="439" y="1073"/>
                    <a:pt x="449" y="1101"/>
                    <a:pt x="470" y="1108"/>
                  </a:cubicBezTo>
                  <a:cubicBezTo>
                    <a:pt x="476" y="1111"/>
                    <a:pt x="481" y="1115"/>
                    <a:pt x="483" y="1121"/>
                  </a:cubicBezTo>
                  <a:cubicBezTo>
                    <a:pt x="518" y="1210"/>
                    <a:pt x="576" y="1343"/>
                    <a:pt x="597" y="1362"/>
                  </a:cubicBezTo>
                  <a:cubicBezTo>
                    <a:pt x="632" y="1392"/>
                    <a:pt x="726" y="1451"/>
                    <a:pt x="776" y="1451"/>
                  </a:cubicBezTo>
                  <a:cubicBezTo>
                    <a:pt x="825" y="1451"/>
                    <a:pt x="919" y="1392"/>
                    <a:pt x="954" y="1362"/>
                  </a:cubicBezTo>
                  <a:cubicBezTo>
                    <a:pt x="975" y="1343"/>
                    <a:pt x="1033" y="1210"/>
                    <a:pt x="1068" y="1121"/>
                  </a:cubicBezTo>
                  <a:cubicBezTo>
                    <a:pt x="1070" y="1116"/>
                    <a:pt x="1073" y="1112"/>
                    <a:pt x="1078" y="1110"/>
                  </a:cubicBezTo>
                  <a:cubicBezTo>
                    <a:pt x="1092" y="1103"/>
                    <a:pt x="1101" y="1093"/>
                    <a:pt x="1107" y="1082"/>
                  </a:cubicBezTo>
                  <a:cubicBezTo>
                    <a:pt x="1125" y="1080"/>
                    <a:pt x="1144" y="1073"/>
                    <a:pt x="1160" y="1065"/>
                  </a:cubicBezTo>
                  <a:cubicBezTo>
                    <a:pt x="1155" y="1087"/>
                    <a:pt x="1141" y="1123"/>
                    <a:pt x="1106" y="1145"/>
                  </a:cubicBezTo>
                  <a:cubicBezTo>
                    <a:pt x="1086" y="1194"/>
                    <a:pt x="1018" y="1363"/>
                    <a:pt x="983" y="1394"/>
                  </a:cubicBezTo>
                  <a:cubicBezTo>
                    <a:pt x="981" y="1396"/>
                    <a:pt x="979" y="1398"/>
                    <a:pt x="977" y="1400"/>
                  </a:cubicBezTo>
                  <a:cubicBezTo>
                    <a:pt x="977" y="1463"/>
                    <a:pt x="977" y="1463"/>
                    <a:pt x="977" y="1463"/>
                  </a:cubicBezTo>
                  <a:cubicBezTo>
                    <a:pt x="968" y="1470"/>
                    <a:pt x="952" y="1483"/>
                    <a:pt x="933" y="1499"/>
                  </a:cubicBezTo>
                  <a:cubicBezTo>
                    <a:pt x="933" y="1432"/>
                    <a:pt x="933" y="1432"/>
                    <a:pt x="933" y="1432"/>
                  </a:cubicBezTo>
                  <a:cubicBezTo>
                    <a:pt x="885" y="1463"/>
                    <a:pt x="821" y="1495"/>
                    <a:pt x="776" y="1495"/>
                  </a:cubicBezTo>
                  <a:cubicBezTo>
                    <a:pt x="735" y="1495"/>
                    <a:pt x="679" y="1469"/>
                    <a:pt x="633" y="1441"/>
                  </a:cubicBezTo>
                  <a:cubicBezTo>
                    <a:pt x="633" y="1512"/>
                    <a:pt x="633" y="1512"/>
                    <a:pt x="633" y="1512"/>
                  </a:cubicBezTo>
                  <a:cubicBezTo>
                    <a:pt x="616" y="1498"/>
                    <a:pt x="601" y="1486"/>
                    <a:pt x="589" y="1476"/>
                  </a:cubicBezTo>
                  <a:cubicBezTo>
                    <a:pt x="589" y="1411"/>
                    <a:pt x="589" y="1411"/>
                    <a:pt x="589" y="1411"/>
                  </a:cubicBezTo>
                  <a:cubicBezTo>
                    <a:pt x="581" y="1405"/>
                    <a:pt x="574" y="1399"/>
                    <a:pt x="568" y="1394"/>
                  </a:cubicBezTo>
                  <a:cubicBezTo>
                    <a:pt x="534" y="1364"/>
                    <a:pt x="466" y="1197"/>
                    <a:pt x="446" y="1146"/>
                  </a:cubicBezTo>
                  <a:cubicBezTo>
                    <a:pt x="397" y="1120"/>
                    <a:pt x="387" y="1049"/>
                    <a:pt x="387" y="1024"/>
                  </a:cubicBezTo>
                  <a:close/>
                  <a:moveTo>
                    <a:pt x="774" y="0"/>
                  </a:moveTo>
                  <a:cubicBezTo>
                    <a:pt x="774" y="0"/>
                    <a:pt x="774" y="0"/>
                    <a:pt x="774" y="0"/>
                  </a:cubicBezTo>
                  <a:cubicBezTo>
                    <a:pt x="774" y="0"/>
                    <a:pt x="774" y="0"/>
                    <a:pt x="774" y="0"/>
                  </a:cubicBezTo>
                  <a:cubicBezTo>
                    <a:pt x="774" y="0"/>
                    <a:pt x="774" y="0"/>
                    <a:pt x="774" y="0"/>
                  </a:cubicBezTo>
                  <a:cubicBezTo>
                    <a:pt x="721" y="117"/>
                    <a:pt x="721" y="117"/>
                    <a:pt x="721" y="117"/>
                  </a:cubicBezTo>
                  <a:cubicBezTo>
                    <a:pt x="600" y="136"/>
                    <a:pt x="600" y="136"/>
                    <a:pt x="600" y="136"/>
                  </a:cubicBezTo>
                  <a:cubicBezTo>
                    <a:pt x="687" y="222"/>
                    <a:pt x="687" y="222"/>
                    <a:pt x="687" y="222"/>
                  </a:cubicBezTo>
                  <a:cubicBezTo>
                    <a:pt x="667" y="350"/>
                    <a:pt x="667" y="350"/>
                    <a:pt x="667" y="350"/>
                  </a:cubicBezTo>
                  <a:cubicBezTo>
                    <a:pt x="774" y="288"/>
                    <a:pt x="774" y="288"/>
                    <a:pt x="774" y="288"/>
                  </a:cubicBezTo>
                  <a:cubicBezTo>
                    <a:pt x="885" y="350"/>
                    <a:pt x="885" y="350"/>
                    <a:pt x="885" y="350"/>
                  </a:cubicBezTo>
                  <a:cubicBezTo>
                    <a:pt x="863" y="222"/>
                    <a:pt x="863" y="222"/>
                    <a:pt x="863" y="222"/>
                  </a:cubicBezTo>
                  <a:cubicBezTo>
                    <a:pt x="950" y="136"/>
                    <a:pt x="950" y="136"/>
                    <a:pt x="950" y="136"/>
                  </a:cubicBezTo>
                  <a:cubicBezTo>
                    <a:pt x="829" y="117"/>
                    <a:pt x="829" y="117"/>
                    <a:pt x="829" y="117"/>
                  </a:cubicBezTo>
                  <a:cubicBezTo>
                    <a:pt x="774" y="0"/>
                    <a:pt x="774" y="0"/>
                    <a:pt x="774" y="0"/>
                  </a:cubicBezTo>
                  <a:close/>
                  <a:moveTo>
                    <a:pt x="336" y="175"/>
                  </a:moveTo>
                  <a:cubicBezTo>
                    <a:pt x="336" y="175"/>
                    <a:pt x="336" y="175"/>
                    <a:pt x="336" y="175"/>
                  </a:cubicBezTo>
                  <a:cubicBezTo>
                    <a:pt x="336" y="175"/>
                    <a:pt x="336" y="175"/>
                    <a:pt x="336" y="175"/>
                  </a:cubicBezTo>
                  <a:cubicBezTo>
                    <a:pt x="336" y="175"/>
                    <a:pt x="336" y="175"/>
                    <a:pt x="336" y="175"/>
                  </a:cubicBezTo>
                  <a:cubicBezTo>
                    <a:pt x="294" y="264"/>
                    <a:pt x="294" y="264"/>
                    <a:pt x="294" y="264"/>
                  </a:cubicBezTo>
                  <a:cubicBezTo>
                    <a:pt x="200" y="274"/>
                    <a:pt x="200" y="274"/>
                    <a:pt x="200" y="274"/>
                  </a:cubicBezTo>
                  <a:cubicBezTo>
                    <a:pt x="269" y="342"/>
                    <a:pt x="269" y="342"/>
                    <a:pt x="269" y="342"/>
                  </a:cubicBezTo>
                  <a:cubicBezTo>
                    <a:pt x="254" y="438"/>
                    <a:pt x="254" y="438"/>
                    <a:pt x="254" y="438"/>
                  </a:cubicBezTo>
                  <a:cubicBezTo>
                    <a:pt x="336" y="390"/>
                    <a:pt x="336" y="390"/>
                    <a:pt x="336" y="390"/>
                  </a:cubicBezTo>
                  <a:cubicBezTo>
                    <a:pt x="420" y="438"/>
                    <a:pt x="420" y="438"/>
                    <a:pt x="420" y="438"/>
                  </a:cubicBezTo>
                  <a:cubicBezTo>
                    <a:pt x="406" y="342"/>
                    <a:pt x="406" y="342"/>
                    <a:pt x="406" y="342"/>
                  </a:cubicBezTo>
                  <a:cubicBezTo>
                    <a:pt x="475" y="274"/>
                    <a:pt x="475" y="274"/>
                    <a:pt x="475" y="274"/>
                  </a:cubicBezTo>
                  <a:cubicBezTo>
                    <a:pt x="380" y="264"/>
                    <a:pt x="380" y="264"/>
                    <a:pt x="380" y="264"/>
                  </a:cubicBezTo>
                  <a:cubicBezTo>
                    <a:pt x="336" y="175"/>
                    <a:pt x="336" y="175"/>
                    <a:pt x="336" y="175"/>
                  </a:cubicBezTo>
                  <a:close/>
                  <a:moveTo>
                    <a:pt x="94" y="450"/>
                  </a:moveTo>
                  <a:cubicBezTo>
                    <a:pt x="94" y="450"/>
                    <a:pt x="94" y="450"/>
                    <a:pt x="94" y="450"/>
                  </a:cubicBezTo>
                  <a:cubicBezTo>
                    <a:pt x="94" y="450"/>
                    <a:pt x="94" y="450"/>
                    <a:pt x="94" y="450"/>
                  </a:cubicBezTo>
                  <a:cubicBezTo>
                    <a:pt x="94" y="450"/>
                    <a:pt x="94" y="450"/>
                    <a:pt x="94" y="450"/>
                  </a:cubicBezTo>
                  <a:cubicBezTo>
                    <a:pt x="64" y="509"/>
                    <a:pt x="64" y="509"/>
                    <a:pt x="64" y="509"/>
                  </a:cubicBezTo>
                  <a:cubicBezTo>
                    <a:pt x="0" y="519"/>
                    <a:pt x="0" y="519"/>
                    <a:pt x="0" y="519"/>
                  </a:cubicBezTo>
                  <a:cubicBezTo>
                    <a:pt x="46" y="563"/>
                    <a:pt x="46" y="563"/>
                    <a:pt x="46" y="563"/>
                  </a:cubicBezTo>
                  <a:cubicBezTo>
                    <a:pt x="37" y="625"/>
                    <a:pt x="37" y="625"/>
                    <a:pt x="37" y="625"/>
                  </a:cubicBezTo>
                  <a:cubicBezTo>
                    <a:pt x="94" y="595"/>
                    <a:pt x="94" y="595"/>
                    <a:pt x="94" y="595"/>
                  </a:cubicBezTo>
                  <a:cubicBezTo>
                    <a:pt x="152" y="625"/>
                    <a:pt x="152" y="625"/>
                    <a:pt x="152" y="625"/>
                  </a:cubicBezTo>
                  <a:cubicBezTo>
                    <a:pt x="142" y="563"/>
                    <a:pt x="142" y="563"/>
                    <a:pt x="142" y="563"/>
                  </a:cubicBezTo>
                  <a:cubicBezTo>
                    <a:pt x="187" y="519"/>
                    <a:pt x="187" y="519"/>
                    <a:pt x="187" y="519"/>
                  </a:cubicBezTo>
                  <a:cubicBezTo>
                    <a:pt x="123" y="509"/>
                    <a:pt x="123" y="509"/>
                    <a:pt x="123" y="509"/>
                  </a:cubicBezTo>
                  <a:cubicBezTo>
                    <a:pt x="94" y="450"/>
                    <a:pt x="94" y="450"/>
                    <a:pt x="94" y="450"/>
                  </a:cubicBezTo>
                  <a:close/>
                  <a:moveTo>
                    <a:pt x="1456" y="450"/>
                  </a:moveTo>
                  <a:cubicBezTo>
                    <a:pt x="1456" y="450"/>
                    <a:pt x="1456" y="450"/>
                    <a:pt x="1456" y="450"/>
                  </a:cubicBezTo>
                  <a:cubicBezTo>
                    <a:pt x="1456" y="450"/>
                    <a:pt x="1456" y="450"/>
                    <a:pt x="1456" y="450"/>
                  </a:cubicBezTo>
                  <a:cubicBezTo>
                    <a:pt x="1456" y="450"/>
                    <a:pt x="1456" y="450"/>
                    <a:pt x="1456" y="450"/>
                  </a:cubicBezTo>
                  <a:cubicBezTo>
                    <a:pt x="1429" y="509"/>
                    <a:pt x="1429" y="509"/>
                    <a:pt x="1429" y="509"/>
                  </a:cubicBezTo>
                  <a:cubicBezTo>
                    <a:pt x="1363" y="519"/>
                    <a:pt x="1363" y="519"/>
                    <a:pt x="1363" y="519"/>
                  </a:cubicBezTo>
                  <a:cubicBezTo>
                    <a:pt x="1411" y="563"/>
                    <a:pt x="1411" y="563"/>
                    <a:pt x="1411" y="563"/>
                  </a:cubicBezTo>
                  <a:cubicBezTo>
                    <a:pt x="1400" y="625"/>
                    <a:pt x="1400" y="625"/>
                    <a:pt x="1400" y="625"/>
                  </a:cubicBezTo>
                  <a:cubicBezTo>
                    <a:pt x="1456" y="595"/>
                    <a:pt x="1456" y="595"/>
                    <a:pt x="1456" y="595"/>
                  </a:cubicBezTo>
                  <a:cubicBezTo>
                    <a:pt x="1517" y="625"/>
                    <a:pt x="1517" y="625"/>
                    <a:pt x="1517" y="625"/>
                  </a:cubicBezTo>
                  <a:cubicBezTo>
                    <a:pt x="1504" y="563"/>
                    <a:pt x="1504" y="563"/>
                    <a:pt x="1504" y="563"/>
                  </a:cubicBezTo>
                  <a:cubicBezTo>
                    <a:pt x="1550" y="519"/>
                    <a:pt x="1550" y="519"/>
                    <a:pt x="1550" y="519"/>
                  </a:cubicBezTo>
                  <a:cubicBezTo>
                    <a:pt x="1488" y="509"/>
                    <a:pt x="1488" y="509"/>
                    <a:pt x="1488" y="509"/>
                  </a:cubicBezTo>
                  <a:cubicBezTo>
                    <a:pt x="1456" y="450"/>
                    <a:pt x="1456" y="450"/>
                    <a:pt x="1456" y="450"/>
                  </a:cubicBezTo>
                  <a:close/>
                  <a:moveTo>
                    <a:pt x="1212" y="175"/>
                  </a:moveTo>
                  <a:cubicBezTo>
                    <a:pt x="1212" y="175"/>
                    <a:pt x="1212" y="175"/>
                    <a:pt x="1212" y="175"/>
                  </a:cubicBezTo>
                  <a:cubicBezTo>
                    <a:pt x="1212" y="175"/>
                    <a:pt x="1212" y="175"/>
                    <a:pt x="1212" y="175"/>
                  </a:cubicBezTo>
                  <a:cubicBezTo>
                    <a:pt x="1212" y="175"/>
                    <a:pt x="1212" y="175"/>
                    <a:pt x="1212" y="175"/>
                  </a:cubicBezTo>
                  <a:cubicBezTo>
                    <a:pt x="1170" y="264"/>
                    <a:pt x="1170" y="264"/>
                    <a:pt x="1170" y="264"/>
                  </a:cubicBezTo>
                  <a:cubicBezTo>
                    <a:pt x="1075" y="274"/>
                    <a:pt x="1075" y="274"/>
                    <a:pt x="1075" y="274"/>
                  </a:cubicBezTo>
                  <a:cubicBezTo>
                    <a:pt x="1141" y="342"/>
                    <a:pt x="1141" y="342"/>
                    <a:pt x="1141" y="342"/>
                  </a:cubicBezTo>
                  <a:cubicBezTo>
                    <a:pt x="1127" y="438"/>
                    <a:pt x="1127" y="438"/>
                    <a:pt x="1127" y="438"/>
                  </a:cubicBezTo>
                  <a:cubicBezTo>
                    <a:pt x="1212" y="390"/>
                    <a:pt x="1212" y="390"/>
                    <a:pt x="1212" y="390"/>
                  </a:cubicBezTo>
                  <a:cubicBezTo>
                    <a:pt x="1298" y="438"/>
                    <a:pt x="1298" y="438"/>
                    <a:pt x="1298" y="438"/>
                  </a:cubicBezTo>
                  <a:cubicBezTo>
                    <a:pt x="1282" y="342"/>
                    <a:pt x="1282" y="342"/>
                    <a:pt x="1282" y="342"/>
                  </a:cubicBezTo>
                  <a:cubicBezTo>
                    <a:pt x="1350" y="274"/>
                    <a:pt x="1350" y="274"/>
                    <a:pt x="1350" y="274"/>
                  </a:cubicBezTo>
                  <a:cubicBezTo>
                    <a:pt x="1255" y="264"/>
                    <a:pt x="1255" y="264"/>
                    <a:pt x="1255" y="264"/>
                  </a:cubicBezTo>
                  <a:cubicBezTo>
                    <a:pt x="1212" y="175"/>
                    <a:pt x="1212" y="175"/>
                    <a:pt x="1212" y="17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bcgIcons_Data Analysis ">
            <a:extLst>
              <a:ext uri="{FF2B5EF4-FFF2-40B4-BE49-F238E27FC236}">
                <a16:creationId xmlns:a16="http://schemas.microsoft.com/office/drawing/2014/main" id="{144884C6-5345-AE0C-B291-72B448230313}"/>
              </a:ext>
            </a:extLst>
          </p:cNvPr>
          <p:cNvGrpSpPr>
            <a:grpSpLocks noChangeAspect="1"/>
          </p:cNvGrpSpPr>
          <p:nvPr/>
        </p:nvGrpSpPr>
        <p:grpSpPr>
          <a:xfrm>
            <a:off x="629999" y="2152966"/>
            <a:ext cx="549170" cy="548640"/>
            <a:chOff x="6464300" y="2606675"/>
            <a:chExt cx="1646238" cy="1644650"/>
          </a:xfrm>
        </p:grpSpPr>
        <p:sp>
          <p:nvSpPr>
            <p:cNvPr id="22" name="AutoShape 15">
              <a:extLst>
                <a:ext uri="{FF2B5EF4-FFF2-40B4-BE49-F238E27FC236}">
                  <a16:creationId xmlns:a16="http://schemas.microsoft.com/office/drawing/2014/main" id="{98B1359B-2B65-079D-F1F1-847F5B9256C9}"/>
                </a:ext>
              </a:extLst>
            </p:cNvPr>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3" name="Group 22">
              <a:extLst>
                <a:ext uri="{FF2B5EF4-FFF2-40B4-BE49-F238E27FC236}">
                  <a16:creationId xmlns:a16="http://schemas.microsoft.com/office/drawing/2014/main" id="{3CFB3A47-B6B0-2205-B7A6-F1940B30F67F}"/>
                </a:ext>
              </a:extLst>
            </p:cNvPr>
            <p:cNvGrpSpPr/>
            <p:nvPr/>
          </p:nvGrpSpPr>
          <p:grpSpPr>
            <a:xfrm>
              <a:off x="6635750" y="2963862"/>
              <a:ext cx="1367015" cy="1238250"/>
              <a:chOff x="6635750" y="2963862"/>
              <a:chExt cx="1367015" cy="1238250"/>
            </a:xfrm>
          </p:grpSpPr>
          <p:sp>
            <p:nvSpPr>
              <p:cNvPr id="24" name="Freeform 10">
                <a:extLst>
                  <a:ext uri="{FF2B5EF4-FFF2-40B4-BE49-F238E27FC236}">
                    <a16:creationId xmlns:a16="http://schemas.microsoft.com/office/drawing/2014/main" id="{199D8260-2B6D-90A8-B703-BCB6616F027E}"/>
                  </a:ext>
                </a:extLst>
              </p:cNvPr>
              <p:cNvSpPr>
                <a:spLocks/>
              </p:cNvSpPr>
              <p:nvPr/>
            </p:nvSpPr>
            <p:spPr bwMode="auto">
              <a:xfrm>
                <a:off x="6635750" y="2963862"/>
                <a:ext cx="1367015" cy="1238250"/>
              </a:xfrm>
              <a:custGeom>
                <a:avLst/>
                <a:gdLst>
                  <a:gd name="connsiteX0" fmla="*/ 1124567 w 1367015"/>
                  <a:gd name="connsiteY0" fmla="*/ 922337 h 1238250"/>
                  <a:gd name="connsiteX1" fmla="*/ 1113855 w 1367015"/>
                  <a:gd name="connsiteY1" fmla="*/ 931647 h 1238250"/>
                  <a:gd name="connsiteX2" fmla="*/ 1058863 w 1367015"/>
                  <a:gd name="connsiteY2" fmla="*/ 985360 h 1238250"/>
                  <a:gd name="connsiteX3" fmla="*/ 1269544 w 1367015"/>
                  <a:gd name="connsiteY3" fmla="*/ 1205939 h 1238250"/>
                  <a:gd name="connsiteX4" fmla="*/ 1282399 w 1367015"/>
                  <a:gd name="connsiteY4" fmla="*/ 1205939 h 1238250"/>
                  <a:gd name="connsiteX5" fmla="*/ 1313109 w 1367015"/>
                  <a:gd name="connsiteY5" fmla="*/ 1185886 h 1238250"/>
                  <a:gd name="connsiteX6" fmla="*/ 1333820 w 1367015"/>
                  <a:gd name="connsiteY6" fmla="*/ 1155807 h 1238250"/>
                  <a:gd name="connsiteX7" fmla="*/ 1335248 w 1367015"/>
                  <a:gd name="connsiteY7" fmla="*/ 1142916 h 1238250"/>
                  <a:gd name="connsiteX8" fmla="*/ 1133851 w 1367015"/>
                  <a:gd name="connsiteY8" fmla="*/ 931647 h 1238250"/>
                  <a:gd name="connsiteX9" fmla="*/ 1124567 w 1367015"/>
                  <a:gd name="connsiteY9" fmla="*/ 922337 h 1238250"/>
                  <a:gd name="connsiteX10" fmla="*/ 925229 w 1367015"/>
                  <a:gd name="connsiteY10" fmla="*/ 906462 h 1238250"/>
                  <a:gd name="connsiteX11" fmla="*/ 949325 w 1367015"/>
                  <a:gd name="connsiteY11" fmla="*/ 931862 h 1238250"/>
                  <a:gd name="connsiteX12" fmla="*/ 869950 w 1367015"/>
                  <a:gd name="connsiteY12" fmla="*/ 931862 h 1238250"/>
                  <a:gd name="connsiteX13" fmla="*/ 925229 w 1367015"/>
                  <a:gd name="connsiteY13" fmla="*/ 906462 h 1238250"/>
                  <a:gd name="connsiteX14" fmla="*/ 1124927 w 1367015"/>
                  <a:gd name="connsiteY14" fmla="*/ 884237 h 1238250"/>
                  <a:gd name="connsiteX15" fmla="*/ 1135645 w 1367015"/>
                  <a:gd name="connsiteY15" fmla="*/ 889243 h 1238250"/>
                  <a:gd name="connsiteX16" fmla="*/ 1146363 w 1367015"/>
                  <a:gd name="connsiteY16" fmla="*/ 900686 h 1238250"/>
                  <a:gd name="connsiteX17" fmla="*/ 1176374 w 1367015"/>
                  <a:gd name="connsiteY17" fmla="*/ 932154 h 1238250"/>
                  <a:gd name="connsiteX18" fmla="*/ 1357152 w 1367015"/>
                  <a:gd name="connsiteY18" fmla="*/ 1121676 h 1238250"/>
                  <a:gd name="connsiteX19" fmla="*/ 1363582 w 1367015"/>
                  <a:gd name="connsiteY19" fmla="*/ 1166017 h 1238250"/>
                  <a:gd name="connsiteX20" fmla="*/ 1335001 w 1367015"/>
                  <a:gd name="connsiteY20" fmla="*/ 1208928 h 1238250"/>
                  <a:gd name="connsiteX21" fmla="*/ 1290700 w 1367015"/>
                  <a:gd name="connsiteY21" fmla="*/ 1236105 h 1238250"/>
                  <a:gd name="connsiteX22" fmla="*/ 1273551 w 1367015"/>
                  <a:gd name="connsiteY22" fmla="*/ 1238250 h 1238250"/>
                  <a:gd name="connsiteX23" fmla="*/ 1246398 w 1367015"/>
                  <a:gd name="connsiteY23" fmla="*/ 1227522 h 1238250"/>
                  <a:gd name="connsiteX24" fmla="*/ 1024892 w 1367015"/>
                  <a:gd name="connsiteY24" fmla="*/ 996520 h 1238250"/>
                  <a:gd name="connsiteX25" fmla="*/ 1025606 w 1367015"/>
                  <a:gd name="connsiteY25" fmla="*/ 974350 h 1238250"/>
                  <a:gd name="connsiteX26" fmla="*/ 1068478 w 1367015"/>
                  <a:gd name="connsiteY26" fmla="*/ 932154 h 1238250"/>
                  <a:gd name="connsiteX27" fmla="*/ 1076338 w 1367015"/>
                  <a:gd name="connsiteY27" fmla="*/ 925002 h 1238250"/>
                  <a:gd name="connsiteX28" fmla="*/ 1100633 w 1367015"/>
                  <a:gd name="connsiteY28" fmla="*/ 900686 h 1238250"/>
                  <a:gd name="connsiteX29" fmla="*/ 1104205 w 1367015"/>
                  <a:gd name="connsiteY29" fmla="*/ 897826 h 1238250"/>
                  <a:gd name="connsiteX30" fmla="*/ 1113494 w 1367015"/>
                  <a:gd name="connsiteY30" fmla="*/ 889243 h 1238250"/>
                  <a:gd name="connsiteX31" fmla="*/ 1124927 w 1367015"/>
                  <a:gd name="connsiteY31" fmla="*/ 884237 h 1238250"/>
                  <a:gd name="connsiteX32" fmla="*/ 346518 w 1367015"/>
                  <a:gd name="connsiteY32" fmla="*/ 565150 h 1238250"/>
                  <a:gd name="connsiteX33" fmla="*/ 306388 w 1367015"/>
                  <a:gd name="connsiteY33" fmla="*/ 606784 h 1238250"/>
                  <a:gd name="connsiteX34" fmla="*/ 306388 w 1367015"/>
                  <a:gd name="connsiteY34" fmla="*/ 608938 h 1238250"/>
                  <a:gd name="connsiteX35" fmla="*/ 319765 w 1367015"/>
                  <a:gd name="connsiteY35" fmla="*/ 636933 h 1238250"/>
                  <a:gd name="connsiteX36" fmla="*/ 346518 w 1367015"/>
                  <a:gd name="connsiteY36" fmla="*/ 647700 h 1238250"/>
                  <a:gd name="connsiteX37" fmla="*/ 387351 w 1367015"/>
                  <a:gd name="connsiteY37" fmla="*/ 606784 h 1238250"/>
                  <a:gd name="connsiteX38" fmla="*/ 383127 w 1367015"/>
                  <a:gd name="connsiteY38" fmla="*/ 588838 h 1238250"/>
                  <a:gd name="connsiteX39" fmla="*/ 360598 w 1367015"/>
                  <a:gd name="connsiteY39" fmla="*/ 568021 h 1238250"/>
                  <a:gd name="connsiteX40" fmla="*/ 346518 w 1367015"/>
                  <a:gd name="connsiteY40" fmla="*/ 565150 h 1238250"/>
                  <a:gd name="connsiteX41" fmla="*/ 760846 w 1367015"/>
                  <a:gd name="connsiteY41" fmla="*/ 492125 h 1238250"/>
                  <a:gd name="connsiteX42" fmla="*/ 735591 w 1367015"/>
                  <a:gd name="connsiteY42" fmla="*/ 499181 h 1238250"/>
                  <a:gd name="connsiteX43" fmla="*/ 710335 w 1367015"/>
                  <a:gd name="connsiteY43" fmla="*/ 535164 h 1238250"/>
                  <a:gd name="connsiteX44" fmla="*/ 709613 w 1367015"/>
                  <a:gd name="connsiteY44" fmla="*/ 542925 h 1238250"/>
                  <a:gd name="connsiteX45" fmla="*/ 760846 w 1367015"/>
                  <a:gd name="connsiteY45" fmla="*/ 593725 h 1238250"/>
                  <a:gd name="connsiteX46" fmla="*/ 767341 w 1367015"/>
                  <a:gd name="connsiteY46" fmla="*/ 593725 h 1238250"/>
                  <a:gd name="connsiteX47" fmla="*/ 804864 w 1367015"/>
                  <a:gd name="connsiteY47" fmla="*/ 570442 h 1238250"/>
                  <a:gd name="connsiteX48" fmla="*/ 812801 w 1367015"/>
                  <a:gd name="connsiteY48" fmla="*/ 542925 h 1238250"/>
                  <a:gd name="connsiteX49" fmla="*/ 812801 w 1367015"/>
                  <a:gd name="connsiteY49" fmla="*/ 539397 h 1238250"/>
                  <a:gd name="connsiteX50" fmla="*/ 768062 w 1367015"/>
                  <a:gd name="connsiteY50" fmla="*/ 492831 h 1238250"/>
                  <a:gd name="connsiteX51" fmla="*/ 760846 w 1367015"/>
                  <a:gd name="connsiteY51" fmla="*/ 492125 h 1238250"/>
                  <a:gd name="connsiteX52" fmla="*/ 891455 w 1367015"/>
                  <a:gd name="connsiteY52" fmla="*/ 415925 h 1238250"/>
                  <a:gd name="connsiteX53" fmla="*/ 915035 w 1367015"/>
                  <a:gd name="connsiteY53" fmla="*/ 434485 h 1238250"/>
                  <a:gd name="connsiteX54" fmla="*/ 920751 w 1367015"/>
                  <a:gd name="connsiteY54" fmla="*/ 439482 h 1238250"/>
                  <a:gd name="connsiteX55" fmla="*/ 877164 w 1367015"/>
                  <a:gd name="connsiteY55" fmla="*/ 474460 h 1238250"/>
                  <a:gd name="connsiteX56" fmla="*/ 850012 w 1367015"/>
                  <a:gd name="connsiteY56" fmla="*/ 496589 h 1238250"/>
                  <a:gd name="connsiteX57" fmla="*/ 838579 w 1367015"/>
                  <a:gd name="connsiteY57" fmla="*/ 505155 h 1238250"/>
                  <a:gd name="connsiteX58" fmla="*/ 844296 w 1367015"/>
                  <a:gd name="connsiteY58" fmla="*/ 519432 h 1238250"/>
                  <a:gd name="connsiteX59" fmla="*/ 847154 w 1367015"/>
                  <a:gd name="connsiteY59" fmla="*/ 542989 h 1238250"/>
                  <a:gd name="connsiteX60" fmla="*/ 845725 w 1367015"/>
                  <a:gd name="connsiteY60" fmla="*/ 561549 h 1238250"/>
                  <a:gd name="connsiteX61" fmla="*/ 824289 w 1367015"/>
                  <a:gd name="connsiteY61" fmla="*/ 601524 h 1238250"/>
                  <a:gd name="connsiteX62" fmla="*/ 761409 w 1367015"/>
                  <a:gd name="connsiteY62" fmla="*/ 628650 h 1238250"/>
                  <a:gd name="connsiteX63" fmla="*/ 676379 w 1367015"/>
                  <a:gd name="connsiteY63" fmla="*/ 542989 h 1238250"/>
                  <a:gd name="connsiteX64" fmla="*/ 678523 w 1367015"/>
                  <a:gd name="connsiteY64" fmla="*/ 523715 h 1238250"/>
                  <a:gd name="connsiteX65" fmla="*/ 582775 w 1367015"/>
                  <a:gd name="connsiteY65" fmla="*/ 477316 h 1238250"/>
                  <a:gd name="connsiteX66" fmla="*/ 569913 w 1367015"/>
                  <a:gd name="connsiteY66" fmla="*/ 470891 h 1238250"/>
                  <a:gd name="connsiteX67" fmla="*/ 594208 w 1367015"/>
                  <a:gd name="connsiteY67" fmla="*/ 441623 h 1238250"/>
                  <a:gd name="connsiteX68" fmla="*/ 694957 w 1367015"/>
                  <a:gd name="connsiteY68" fmla="*/ 490165 h 1238250"/>
                  <a:gd name="connsiteX69" fmla="*/ 715679 w 1367015"/>
                  <a:gd name="connsiteY69" fmla="*/ 470891 h 1238250"/>
                  <a:gd name="connsiteX70" fmla="*/ 761409 w 1367015"/>
                  <a:gd name="connsiteY70" fmla="*/ 457328 h 1238250"/>
                  <a:gd name="connsiteX71" fmla="*/ 789991 w 1367015"/>
                  <a:gd name="connsiteY71" fmla="*/ 462325 h 1238250"/>
                  <a:gd name="connsiteX72" fmla="*/ 815714 w 1367015"/>
                  <a:gd name="connsiteY72" fmla="*/ 476602 h 1238250"/>
                  <a:gd name="connsiteX73" fmla="*/ 831434 w 1367015"/>
                  <a:gd name="connsiteY73" fmla="*/ 464466 h 1238250"/>
                  <a:gd name="connsiteX74" fmla="*/ 891455 w 1367015"/>
                  <a:gd name="connsiteY74" fmla="*/ 415925 h 1238250"/>
                  <a:gd name="connsiteX75" fmla="*/ 772661 w 1367015"/>
                  <a:gd name="connsiteY75" fmla="*/ 346605 h 1238250"/>
                  <a:gd name="connsiteX76" fmla="*/ 628158 w 1367015"/>
                  <a:gd name="connsiteY76" fmla="*/ 379415 h 1238250"/>
                  <a:gd name="connsiteX77" fmla="*/ 571784 w 1367015"/>
                  <a:gd name="connsiteY77" fmla="*/ 420783 h 1238250"/>
                  <a:gd name="connsiteX78" fmla="*/ 546809 w 1367015"/>
                  <a:gd name="connsiteY78" fmla="*/ 449314 h 1238250"/>
                  <a:gd name="connsiteX79" fmla="*/ 524687 w 1367015"/>
                  <a:gd name="connsiteY79" fmla="*/ 482123 h 1238250"/>
                  <a:gd name="connsiteX80" fmla="*/ 564648 w 1367015"/>
                  <a:gd name="connsiteY80" fmla="*/ 800235 h 1238250"/>
                  <a:gd name="connsiteX81" fmla="*/ 678110 w 1367015"/>
                  <a:gd name="connsiteY81" fmla="*/ 869420 h 1238250"/>
                  <a:gd name="connsiteX82" fmla="*/ 837955 w 1367015"/>
                  <a:gd name="connsiteY82" fmla="*/ 869420 h 1238250"/>
                  <a:gd name="connsiteX83" fmla="*/ 921445 w 1367015"/>
                  <a:gd name="connsiteY83" fmla="*/ 826625 h 1238250"/>
                  <a:gd name="connsiteX84" fmla="*/ 944280 w 1367015"/>
                  <a:gd name="connsiteY84" fmla="*/ 807367 h 1238250"/>
                  <a:gd name="connsiteX85" fmla="*/ 967115 w 1367015"/>
                  <a:gd name="connsiteY85" fmla="*/ 783117 h 1238250"/>
                  <a:gd name="connsiteX86" fmla="*/ 959979 w 1367015"/>
                  <a:gd name="connsiteY86" fmla="*/ 437902 h 1238250"/>
                  <a:gd name="connsiteX87" fmla="*/ 951416 w 1367015"/>
                  <a:gd name="connsiteY87" fmla="*/ 427916 h 1238250"/>
                  <a:gd name="connsiteX88" fmla="*/ 937858 w 1367015"/>
                  <a:gd name="connsiteY88" fmla="*/ 415791 h 1238250"/>
                  <a:gd name="connsiteX89" fmla="*/ 912882 w 1367015"/>
                  <a:gd name="connsiteY89" fmla="*/ 395106 h 1238250"/>
                  <a:gd name="connsiteX90" fmla="*/ 772661 w 1367015"/>
                  <a:gd name="connsiteY90" fmla="*/ 346605 h 1238250"/>
                  <a:gd name="connsiteX91" fmla="*/ 785477 w 1367015"/>
                  <a:gd name="connsiteY91" fmla="*/ 308032 h 1238250"/>
                  <a:gd name="connsiteX92" fmla="*/ 945296 w 1367015"/>
                  <a:gd name="connsiteY92" fmla="*/ 370115 h 1238250"/>
                  <a:gd name="connsiteX93" fmla="*/ 969609 w 1367015"/>
                  <a:gd name="connsiteY93" fmla="*/ 390809 h 1238250"/>
                  <a:gd name="connsiteX94" fmla="*/ 980335 w 1367015"/>
                  <a:gd name="connsiteY94" fmla="*/ 400799 h 1238250"/>
                  <a:gd name="connsiteX95" fmla="*/ 991061 w 1367015"/>
                  <a:gd name="connsiteY95" fmla="*/ 413644 h 1238250"/>
                  <a:gd name="connsiteX96" fmla="*/ 1008223 w 1367015"/>
                  <a:gd name="connsiteY96" fmla="*/ 791852 h 1238250"/>
                  <a:gd name="connsiteX97" fmla="*/ 1080445 w 1367015"/>
                  <a:gd name="connsiteY97" fmla="*/ 866780 h 1238250"/>
                  <a:gd name="connsiteX98" fmla="*/ 1081875 w 1367015"/>
                  <a:gd name="connsiteY98" fmla="*/ 868921 h 1238250"/>
                  <a:gd name="connsiteX99" fmla="*/ 1081875 w 1367015"/>
                  <a:gd name="connsiteY99" fmla="*/ 876770 h 1238250"/>
                  <a:gd name="connsiteX100" fmla="*/ 1056848 w 1367015"/>
                  <a:gd name="connsiteY100" fmla="*/ 900319 h 1238250"/>
                  <a:gd name="connsiteX101" fmla="*/ 1055418 w 1367015"/>
                  <a:gd name="connsiteY101" fmla="*/ 901746 h 1238250"/>
                  <a:gd name="connsiteX102" fmla="*/ 1023954 w 1367015"/>
                  <a:gd name="connsiteY102" fmla="*/ 931717 h 1238250"/>
                  <a:gd name="connsiteX103" fmla="*/ 1014658 w 1367015"/>
                  <a:gd name="connsiteY103" fmla="*/ 940994 h 1238250"/>
                  <a:gd name="connsiteX104" fmla="*/ 1003217 w 1367015"/>
                  <a:gd name="connsiteY104" fmla="*/ 940994 h 1238250"/>
                  <a:gd name="connsiteX105" fmla="*/ 993921 w 1367015"/>
                  <a:gd name="connsiteY105" fmla="*/ 931717 h 1238250"/>
                  <a:gd name="connsiteX106" fmla="*/ 963888 w 1367015"/>
                  <a:gd name="connsiteY106" fmla="*/ 900319 h 1238250"/>
                  <a:gd name="connsiteX107" fmla="*/ 933140 w 1367015"/>
                  <a:gd name="connsiteY107" fmla="*/ 868921 h 1238250"/>
                  <a:gd name="connsiteX108" fmla="*/ 930995 w 1367015"/>
                  <a:gd name="connsiteY108" fmla="*/ 866780 h 1238250"/>
                  <a:gd name="connsiteX109" fmla="*/ 926704 w 1367015"/>
                  <a:gd name="connsiteY109" fmla="*/ 868921 h 1238250"/>
                  <a:gd name="connsiteX110" fmla="*/ 864493 w 1367015"/>
                  <a:gd name="connsiteY110" fmla="*/ 900319 h 1238250"/>
                  <a:gd name="connsiteX111" fmla="*/ 651400 w 1367015"/>
                  <a:gd name="connsiteY111" fmla="*/ 900319 h 1238250"/>
                  <a:gd name="connsiteX112" fmla="*/ 589189 w 1367015"/>
                  <a:gd name="connsiteY112" fmla="*/ 868921 h 1238250"/>
                  <a:gd name="connsiteX113" fmla="*/ 536988 w 1367015"/>
                  <a:gd name="connsiteY113" fmla="*/ 826105 h 1238250"/>
                  <a:gd name="connsiteX114" fmla="*/ 457615 w 1367015"/>
                  <a:gd name="connsiteY114" fmla="*/ 554937 h 1238250"/>
                  <a:gd name="connsiteX115" fmla="*/ 481213 w 1367015"/>
                  <a:gd name="connsiteY115" fmla="*/ 482863 h 1238250"/>
                  <a:gd name="connsiteX116" fmla="*/ 530553 w 1367015"/>
                  <a:gd name="connsiteY116" fmla="*/ 408649 h 1238250"/>
                  <a:gd name="connsiteX117" fmla="*/ 545569 w 1367015"/>
                  <a:gd name="connsiteY117" fmla="*/ 392236 h 1238250"/>
                  <a:gd name="connsiteX118" fmla="*/ 592049 w 1367015"/>
                  <a:gd name="connsiteY118" fmla="*/ 355843 h 1238250"/>
                  <a:gd name="connsiteX119" fmla="*/ 619222 w 1367015"/>
                  <a:gd name="connsiteY119" fmla="*/ 340143 h 1238250"/>
                  <a:gd name="connsiteX120" fmla="*/ 785477 w 1367015"/>
                  <a:gd name="connsiteY120" fmla="*/ 308032 h 1238250"/>
                  <a:gd name="connsiteX121" fmla="*/ 555676 w 1367015"/>
                  <a:gd name="connsiteY121" fmla="*/ 304800 h 1238250"/>
                  <a:gd name="connsiteX122" fmla="*/ 595313 w 1367015"/>
                  <a:gd name="connsiteY122" fmla="*/ 316982 h 1238250"/>
                  <a:gd name="connsiteX123" fmla="*/ 563462 w 1367015"/>
                  <a:gd name="connsiteY123" fmla="*/ 337046 h 1238250"/>
                  <a:gd name="connsiteX124" fmla="*/ 555676 w 1367015"/>
                  <a:gd name="connsiteY124" fmla="*/ 336330 h 1238250"/>
                  <a:gd name="connsiteX125" fmla="*/ 515331 w 1367015"/>
                  <a:gd name="connsiteY125" fmla="*/ 377175 h 1238250"/>
                  <a:gd name="connsiteX126" fmla="*/ 515331 w 1367015"/>
                  <a:gd name="connsiteY126" fmla="*/ 379325 h 1238250"/>
                  <a:gd name="connsiteX127" fmla="*/ 490558 w 1367015"/>
                  <a:gd name="connsiteY127" fmla="*/ 407988 h 1238250"/>
                  <a:gd name="connsiteX128" fmla="*/ 484188 w 1367015"/>
                  <a:gd name="connsiteY128" fmla="*/ 377175 h 1238250"/>
                  <a:gd name="connsiteX129" fmla="*/ 555676 w 1367015"/>
                  <a:gd name="connsiteY129" fmla="*/ 304800 h 1238250"/>
                  <a:gd name="connsiteX130" fmla="*/ 1089384 w 1367015"/>
                  <a:gd name="connsiteY130" fmla="*/ 233362 h 1238250"/>
                  <a:gd name="connsiteX131" fmla="*/ 1047750 w 1367015"/>
                  <a:gd name="connsiteY131" fmla="*/ 274996 h 1238250"/>
                  <a:gd name="connsiteX132" fmla="*/ 1049186 w 1367015"/>
                  <a:gd name="connsiteY132" fmla="*/ 286481 h 1238250"/>
                  <a:gd name="connsiteX133" fmla="*/ 1069285 w 1367015"/>
                  <a:gd name="connsiteY133" fmla="*/ 310887 h 1238250"/>
                  <a:gd name="connsiteX134" fmla="*/ 1089384 w 1367015"/>
                  <a:gd name="connsiteY134" fmla="*/ 315912 h 1238250"/>
                  <a:gd name="connsiteX135" fmla="*/ 1130300 w 1367015"/>
                  <a:gd name="connsiteY135" fmla="*/ 274996 h 1238250"/>
                  <a:gd name="connsiteX136" fmla="*/ 1128865 w 1367015"/>
                  <a:gd name="connsiteY136" fmla="*/ 264229 h 1238250"/>
                  <a:gd name="connsiteX137" fmla="*/ 1109483 w 1367015"/>
                  <a:gd name="connsiteY137" fmla="*/ 239105 h 1238250"/>
                  <a:gd name="connsiteX138" fmla="*/ 1089384 w 1367015"/>
                  <a:gd name="connsiteY138" fmla="*/ 233362 h 1238250"/>
                  <a:gd name="connsiteX139" fmla="*/ 15705 w 1367015"/>
                  <a:gd name="connsiteY139" fmla="*/ 0 h 1238250"/>
                  <a:gd name="connsiteX140" fmla="*/ 1289220 w 1367015"/>
                  <a:gd name="connsiteY140" fmla="*/ 0 h 1238250"/>
                  <a:gd name="connsiteX141" fmla="*/ 1304925 w 1367015"/>
                  <a:gd name="connsiteY141" fmla="*/ 15698 h 1238250"/>
                  <a:gd name="connsiteX142" fmla="*/ 1304925 w 1367015"/>
                  <a:gd name="connsiteY142" fmla="*/ 916166 h 1238250"/>
                  <a:gd name="connsiteX143" fmla="*/ 1289220 w 1367015"/>
                  <a:gd name="connsiteY143" fmla="*/ 931863 h 1238250"/>
                  <a:gd name="connsiteX144" fmla="*/ 1219977 w 1367015"/>
                  <a:gd name="connsiteY144" fmla="*/ 931863 h 1238250"/>
                  <a:gd name="connsiteX145" fmla="*/ 1189995 w 1367015"/>
                  <a:gd name="connsiteY145" fmla="*/ 900468 h 1238250"/>
                  <a:gd name="connsiteX146" fmla="*/ 1273516 w 1367015"/>
                  <a:gd name="connsiteY146" fmla="*/ 900468 h 1238250"/>
                  <a:gd name="connsiteX147" fmla="*/ 1273516 w 1367015"/>
                  <a:gd name="connsiteY147" fmla="*/ 151267 h 1238250"/>
                  <a:gd name="connsiteX148" fmla="*/ 1242106 w 1367015"/>
                  <a:gd name="connsiteY148" fmla="*/ 175527 h 1238250"/>
                  <a:gd name="connsiteX149" fmla="*/ 1154302 w 1367015"/>
                  <a:gd name="connsiteY149" fmla="*/ 243312 h 1238250"/>
                  <a:gd name="connsiteX150" fmla="*/ 1161441 w 1367015"/>
                  <a:gd name="connsiteY150" fmla="*/ 274707 h 1238250"/>
                  <a:gd name="connsiteX151" fmla="*/ 1089341 w 1367015"/>
                  <a:gd name="connsiteY151" fmla="*/ 346773 h 1238250"/>
                  <a:gd name="connsiteX152" fmla="*/ 1043655 w 1367015"/>
                  <a:gd name="connsiteY152" fmla="*/ 331076 h 1238250"/>
                  <a:gd name="connsiteX153" fmla="*/ 993685 w 1367015"/>
                  <a:gd name="connsiteY153" fmla="*/ 371033 h 1238250"/>
                  <a:gd name="connsiteX154" fmla="*/ 969414 w 1367015"/>
                  <a:gd name="connsiteY154" fmla="*/ 349627 h 1238250"/>
                  <a:gd name="connsiteX155" fmla="*/ 1024381 w 1367015"/>
                  <a:gd name="connsiteY155" fmla="*/ 306102 h 1238250"/>
                  <a:gd name="connsiteX156" fmla="*/ 1016528 w 1367015"/>
                  <a:gd name="connsiteY156" fmla="*/ 274707 h 1238250"/>
                  <a:gd name="connsiteX157" fmla="*/ 1089341 w 1367015"/>
                  <a:gd name="connsiteY157" fmla="*/ 201928 h 1238250"/>
                  <a:gd name="connsiteX158" fmla="*/ 1135028 w 1367015"/>
                  <a:gd name="connsiteY158" fmla="*/ 219052 h 1238250"/>
                  <a:gd name="connsiteX159" fmla="*/ 1242106 w 1367015"/>
                  <a:gd name="connsiteY159" fmla="*/ 136283 h 1238250"/>
                  <a:gd name="connsiteX160" fmla="*/ 1269946 w 1367015"/>
                  <a:gd name="connsiteY160" fmla="*/ 114878 h 1238250"/>
                  <a:gd name="connsiteX161" fmla="*/ 1273516 w 1367015"/>
                  <a:gd name="connsiteY161" fmla="*/ 112737 h 1238250"/>
                  <a:gd name="connsiteX162" fmla="*/ 1273516 w 1367015"/>
                  <a:gd name="connsiteY162" fmla="*/ 31395 h 1238250"/>
                  <a:gd name="connsiteX163" fmla="*/ 31410 w 1367015"/>
                  <a:gd name="connsiteY163" fmla="*/ 31395 h 1238250"/>
                  <a:gd name="connsiteX164" fmla="*/ 31410 w 1367015"/>
                  <a:gd name="connsiteY164" fmla="*/ 741352 h 1238250"/>
                  <a:gd name="connsiteX165" fmla="*/ 62819 w 1367015"/>
                  <a:gd name="connsiteY165" fmla="*/ 726368 h 1238250"/>
                  <a:gd name="connsiteX166" fmla="*/ 276976 w 1367015"/>
                  <a:gd name="connsiteY166" fmla="*/ 623621 h 1238250"/>
                  <a:gd name="connsiteX167" fmla="*/ 274834 w 1367015"/>
                  <a:gd name="connsiteY167" fmla="*/ 607210 h 1238250"/>
                  <a:gd name="connsiteX168" fmla="*/ 346933 w 1367015"/>
                  <a:gd name="connsiteY168" fmla="*/ 534430 h 1238250"/>
                  <a:gd name="connsiteX169" fmla="*/ 383340 w 1367015"/>
                  <a:gd name="connsiteY169" fmla="*/ 543706 h 1238250"/>
                  <a:gd name="connsiteX170" fmla="*/ 454725 w 1367015"/>
                  <a:gd name="connsiteY170" fmla="*/ 465218 h 1238250"/>
                  <a:gd name="connsiteX171" fmla="*/ 429026 w 1367015"/>
                  <a:gd name="connsiteY171" fmla="*/ 540138 h 1238250"/>
                  <a:gd name="connsiteX172" fmla="*/ 406183 w 1367015"/>
                  <a:gd name="connsiteY172" fmla="*/ 565112 h 1238250"/>
                  <a:gd name="connsiteX173" fmla="*/ 419746 w 1367015"/>
                  <a:gd name="connsiteY173" fmla="*/ 607210 h 1238250"/>
                  <a:gd name="connsiteX174" fmla="*/ 346933 w 1367015"/>
                  <a:gd name="connsiteY174" fmla="*/ 679275 h 1238250"/>
                  <a:gd name="connsiteX175" fmla="*/ 290539 w 1367015"/>
                  <a:gd name="connsiteY175" fmla="*/ 651448 h 1238250"/>
                  <a:gd name="connsiteX176" fmla="*/ 62819 w 1367015"/>
                  <a:gd name="connsiteY176" fmla="*/ 761331 h 1238250"/>
                  <a:gd name="connsiteX177" fmla="*/ 31410 w 1367015"/>
                  <a:gd name="connsiteY177" fmla="*/ 776315 h 1238250"/>
                  <a:gd name="connsiteX178" fmla="*/ 31410 w 1367015"/>
                  <a:gd name="connsiteY178" fmla="*/ 900468 h 1238250"/>
                  <a:gd name="connsiteX179" fmla="*/ 579650 w 1367015"/>
                  <a:gd name="connsiteY179" fmla="*/ 900468 h 1238250"/>
                  <a:gd name="connsiteX180" fmla="*/ 645324 w 1367015"/>
                  <a:gd name="connsiteY180" fmla="*/ 931863 h 1238250"/>
                  <a:gd name="connsiteX181" fmla="*/ 15705 w 1367015"/>
                  <a:gd name="connsiteY181" fmla="*/ 931863 h 1238250"/>
                  <a:gd name="connsiteX182" fmla="*/ 0 w 1367015"/>
                  <a:gd name="connsiteY182" fmla="*/ 916166 h 1238250"/>
                  <a:gd name="connsiteX183" fmla="*/ 0 w 1367015"/>
                  <a:gd name="connsiteY183" fmla="*/ 15698 h 1238250"/>
                  <a:gd name="connsiteX184" fmla="*/ 15705 w 1367015"/>
                  <a:gd name="connsiteY184"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367015" h="1238250">
                    <a:moveTo>
                      <a:pt x="1124567" y="922337"/>
                    </a:moveTo>
                    <a:cubicBezTo>
                      <a:pt x="1124567" y="922337"/>
                      <a:pt x="1124567" y="922337"/>
                      <a:pt x="1113855" y="931647"/>
                    </a:cubicBezTo>
                    <a:cubicBezTo>
                      <a:pt x="1113855" y="931647"/>
                      <a:pt x="1113855" y="931647"/>
                      <a:pt x="1058863" y="985360"/>
                    </a:cubicBezTo>
                    <a:cubicBezTo>
                      <a:pt x="1269544" y="1205939"/>
                      <a:pt x="1269544" y="1205939"/>
                      <a:pt x="1269544" y="1205939"/>
                    </a:cubicBezTo>
                    <a:cubicBezTo>
                      <a:pt x="1270258" y="1206655"/>
                      <a:pt x="1274543" y="1208087"/>
                      <a:pt x="1282399" y="1205939"/>
                    </a:cubicBezTo>
                    <a:cubicBezTo>
                      <a:pt x="1292398" y="1203074"/>
                      <a:pt x="1303110" y="1195912"/>
                      <a:pt x="1313109" y="1185886"/>
                    </a:cubicBezTo>
                    <a:cubicBezTo>
                      <a:pt x="1323107" y="1176576"/>
                      <a:pt x="1330963" y="1165833"/>
                      <a:pt x="1333820" y="1155807"/>
                    </a:cubicBezTo>
                    <a:cubicBezTo>
                      <a:pt x="1336676" y="1147929"/>
                      <a:pt x="1335962" y="1143632"/>
                      <a:pt x="1335248" y="1142916"/>
                    </a:cubicBezTo>
                    <a:cubicBezTo>
                      <a:pt x="1198841" y="1000399"/>
                      <a:pt x="1150277" y="949551"/>
                      <a:pt x="1133851" y="931647"/>
                    </a:cubicBezTo>
                    <a:cubicBezTo>
                      <a:pt x="1124567" y="922337"/>
                      <a:pt x="1124567" y="922337"/>
                      <a:pt x="1124567" y="922337"/>
                    </a:cubicBezTo>
                    <a:close/>
                    <a:moveTo>
                      <a:pt x="925229" y="906462"/>
                    </a:moveTo>
                    <a:cubicBezTo>
                      <a:pt x="925229" y="906462"/>
                      <a:pt x="925229" y="906462"/>
                      <a:pt x="949325" y="931862"/>
                    </a:cubicBezTo>
                    <a:cubicBezTo>
                      <a:pt x="949325" y="931862"/>
                      <a:pt x="949325" y="931862"/>
                      <a:pt x="869950" y="931862"/>
                    </a:cubicBezTo>
                    <a:cubicBezTo>
                      <a:pt x="889085" y="925331"/>
                      <a:pt x="907512" y="916622"/>
                      <a:pt x="925229" y="906462"/>
                    </a:cubicBezTo>
                    <a:close/>
                    <a:moveTo>
                      <a:pt x="1124927" y="884237"/>
                    </a:moveTo>
                    <a:cubicBezTo>
                      <a:pt x="1129214" y="884952"/>
                      <a:pt x="1132787" y="886383"/>
                      <a:pt x="1135645" y="889243"/>
                    </a:cubicBezTo>
                    <a:cubicBezTo>
                      <a:pt x="1139218" y="893534"/>
                      <a:pt x="1142790" y="897110"/>
                      <a:pt x="1146363" y="900686"/>
                    </a:cubicBezTo>
                    <a:cubicBezTo>
                      <a:pt x="1157081" y="912129"/>
                      <a:pt x="1167085" y="922857"/>
                      <a:pt x="1176374" y="932154"/>
                    </a:cubicBezTo>
                    <a:cubicBezTo>
                      <a:pt x="1357152" y="1121676"/>
                      <a:pt x="1357152" y="1121676"/>
                      <a:pt x="1357152" y="1121676"/>
                    </a:cubicBezTo>
                    <a:cubicBezTo>
                      <a:pt x="1367155" y="1131689"/>
                      <a:pt x="1370013" y="1148138"/>
                      <a:pt x="1363582" y="1166017"/>
                    </a:cubicBezTo>
                    <a:cubicBezTo>
                      <a:pt x="1358581" y="1181036"/>
                      <a:pt x="1348577" y="1196055"/>
                      <a:pt x="1335001" y="1208928"/>
                    </a:cubicBezTo>
                    <a:cubicBezTo>
                      <a:pt x="1321425" y="1221801"/>
                      <a:pt x="1305705" y="1231814"/>
                      <a:pt x="1290700" y="1236105"/>
                    </a:cubicBezTo>
                    <a:cubicBezTo>
                      <a:pt x="1284983" y="1237535"/>
                      <a:pt x="1279267" y="1238250"/>
                      <a:pt x="1273551" y="1238250"/>
                    </a:cubicBezTo>
                    <a:cubicBezTo>
                      <a:pt x="1262833" y="1238250"/>
                      <a:pt x="1252829" y="1234674"/>
                      <a:pt x="1246398" y="1227522"/>
                    </a:cubicBezTo>
                    <a:cubicBezTo>
                      <a:pt x="1024892" y="996520"/>
                      <a:pt x="1024892" y="996520"/>
                      <a:pt x="1024892" y="996520"/>
                    </a:cubicBezTo>
                    <a:cubicBezTo>
                      <a:pt x="1019175" y="990083"/>
                      <a:pt x="1019175" y="980071"/>
                      <a:pt x="1025606" y="974350"/>
                    </a:cubicBezTo>
                    <a:cubicBezTo>
                      <a:pt x="1042755" y="957185"/>
                      <a:pt x="1057046" y="943597"/>
                      <a:pt x="1068478" y="932154"/>
                    </a:cubicBezTo>
                    <a:cubicBezTo>
                      <a:pt x="1071336" y="930009"/>
                      <a:pt x="1073480" y="927148"/>
                      <a:pt x="1076338" y="925002"/>
                    </a:cubicBezTo>
                    <a:cubicBezTo>
                      <a:pt x="1087771" y="914275"/>
                      <a:pt x="1095631" y="906408"/>
                      <a:pt x="1100633" y="900686"/>
                    </a:cubicBezTo>
                    <a:cubicBezTo>
                      <a:pt x="1102062" y="899971"/>
                      <a:pt x="1103491" y="898541"/>
                      <a:pt x="1104205" y="897826"/>
                    </a:cubicBezTo>
                    <a:cubicBezTo>
                      <a:pt x="1113494" y="889243"/>
                      <a:pt x="1113494" y="889243"/>
                      <a:pt x="1113494" y="889243"/>
                    </a:cubicBezTo>
                    <a:cubicBezTo>
                      <a:pt x="1116352" y="886383"/>
                      <a:pt x="1120640" y="884237"/>
                      <a:pt x="1124927" y="884237"/>
                    </a:cubicBezTo>
                    <a:close/>
                    <a:moveTo>
                      <a:pt x="346518" y="565150"/>
                    </a:moveTo>
                    <a:cubicBezTo>
                      <a:pt x="324693" y="565150"/>
                      <a:pt x="306388" y="583814"/>
                      <a:pt x="306388" y="606784"/>
                    </a:cubicBezTo>
                    <a:cubicBezTo>
                      <a:pt x="306388" y="607502"/>
                      <a:pt x="306388" y="608220"/>
                      <a:pt x="306388" y="608938"/>
                    </a:cubicBezTo>
                    <a:cubicBezTo>
                      <a:pt x="307092" y="619705"/>
                      <a:pt x="312020" y="630472"/>
                      <a:pt x="319765" y="636933"/>
                    </a:cubicBezTo>
                    <a:cubicBezTo>
                      <a:pt x="326805" y="643393"/>
                      <a:pt x="336661" y="647700"/>
                      <a:pt x="346518" y="647700"/>
                    </a:cubicBezTo>
                    <a:cubicBezTo>
                      <a:pt x="369047" y="647700"/>
                      <a:pt x="387351" y="629037"/>
                      <a:pt x="387351" y="606784"/>
                    </a:cubicBezTo>
                    <a:cubicBezTo>
                      <a:pt x="387351" y="600324"/>
                      <a:pt x="385943" y="594581"/>
                      <a:pt x="383127" y="588838"/>
                    </a:cubicBezTo>
                    <a:cubicBezTo>
                      <a:pt x="378903" y="578789"/>
                      <a:pt x="370455" y="571611"/>
                      <a:pt x="360598" y="568021"/>
                    </a:cubicBezTo>
                    <a:cubicBezTo>
                      <a:pt x="356374" y="565868"/>
                      <a:pt x="351446" y="565150"/>
                      <a:pt x="346518" y="565150"/>
                    </a:cubicBezTo>
                    <a:close/>
                    <a:moveTo>
                      <a:pt x="760846" y="492125"/>
                    </a:moveTo>
                    <a:cubicBezTo>
                      <a:pt x="752187" y="492125"/>
                      <a:pt x="743528" y="494947"/>
                      <a:pt x="735591" y="499181"/>
                    </a:cubicBezTo>
                    <a:cubicBezTo>
                      <a:pt x="722602" y="506236"/>
                      <a:pt x="713221" y="519642"/>
                      <a:pt x="710335" y="535164"/>
                    </a:cubicBezTo>
                    <a:cubicBezTo>
                      <a:pt x="710335" y="537986"/>
                      <a:pt x="709613" y="540103"/>
                      <a:pt x="709613" y="542925"/>
                    </a:cubicBezTo>
                    <a:cubicBezTo>
                      <a:pt x="709613" y="571147"/>
                      <a:pt x="732704" y="593725"/>
                      <a:pt x="760846" y="593725"/>
                    </a:cubicBezTo>
                    <a:cubicBezTo>
                      <a:pt x="763011" y="593725"/>
                      <a:pt x="765176" y="593725"/>
                      <a:pt x="767341" y="593725"/>
                    </a:cubicBezTo>
                    <a:cubicBezTo>
                      <a:pt x="783216" y="591608"/>
                      <a:pt x="796926" y="583142"/>
                      <a:pt x="804864" y="570442"/>
                    </a:cubicBezTo>
                    <a:cubicBezTo>
                      <a:pt x="809915" y="562681"/>
                      <a:pt x="812801" y="553508"/>
                      <a:pt x="812801" y="542925"/>
                    </a:cubicBezTo>
                    <a:cubicBezTo>
                      <a:pt x="812801" y="542220"/>
                      <a:pt x="812801" y="540808"/>
                      <a:pt x="812801" y="539397"/>
                    </a:cubicBezTo>
                    <a:cubicBezTo>
                      <a:pt x="811358" y="515408"/>
                      <a:pt x="792597" y="495653"/>
                      <a:pt x="768062" y="492831"/>
                    </a:cubicBezTo>
                    <a:cubicBezTo>
                      <a:pt x="765898" y="492831"/>
                      <a:pt x="763733" y="492125"/>
                      <a:pt x="760846" y="492125"/>
                    </a:cubicBezTo>
                    <a:close/>
                    <a:moveTo>
                      <a:pt x="891455" y="415925"/>
                    </a:moveTo>
                    <a:cubicBezTo>
                      <a:pt x="899315" y="421636"/>
                      <a:pt x="907175" y="428060"/>
                      <a:pt x="915035" y="434485"/>
                    </a:cubicBezTo>
                    <a:cubicBezTo>
                      <a:pt x="917179" y="435913"/>
                      <a:pt x="918608" y="438054"/>
                      <a:pt x="920751" y="439482"/>
                    </a:cubicBezTo>
                    <a:cubicBezTo>
                      <a:pt x="920751" y="439482"/>
                      <a:pt x="920751" y="439482"/>
                      <a:pt x="877164" y="474460"/>
                    </a:cubicBezTo>
                    <a:cubicBezTo>
                      <a:pt x="869305" y="480885"/>
                      <a:pt x="860730" y="488023"/>
                      <a:pt x="850012" y="496589"/>
                    </a:cubicBezTo>
                    <a:cubicBezTo>
                      <a:pt x="846439" y="499445"/>
                      <a:pt x="842867" y="502300"/>
                      <a:pt x="838579" y="505155"/>
                    </a:cubicBezTo>
                    <a:cubicBezTo>
                      <a:pt x="840723" y="510152"/>
                      <a:pt x="842867" y="514435"/>
                      <a:pt x="844296" y="519432"/>
                    </a:cubicBezTo>
                    <a:cubicBezTo>
                      <a:pt x="846439" y="527285"/>
                      <a:pt x="847154" y="535137"/>
                      <a:pt x="847154" y="542989"/>
                    </a:cubicBezTo>
                    <a:cubicBezTo>
                      <a:pt x="847154" y="549414"/>
                      <a:pt x="846439" y="555124"/>
                      <a:pt x="845725" y="561549"/>
                    </a:cubicBezTo>
                    <a:cubicBezTo>
                      <a:pt x="842152" y="576540"/>
                      <a:pt x="835007" y="590103"/>
                      <a:pt x="824289" y="601524"/>
                    </a:cubicBezTo>
                    <a:cubicBezTo>
                      <a:pt x="809283" y="617942"/>
                      <a:pt x="786418" y="628650"/>
                      <a:pt x="761409" y="628650"/>
                    </a:cubicBezTo>
                    <a:cubicBezTo>
                      <a:pt x="714250" y="628650"/>
                      <a:pt x="676379" y="590103"/>
                      <a:pt x="676379" y="542989"/>
                    </a:cubicBezTo>
                    <a:cubicBezTo>
                      <a:pt x="676379" y="536564"/>
                      <a:pt x="677094" y="529426"/>
                      <a:pt x="678523" y="523715"/>
                    </a:cubicBezTo>
                    <a:cubicBezTo>
                      <a:pt x="678523" y="523715"/>
                      <a:pt x="678523" y="523715"/>
                      <a:pt x="582775" y="477316"/>
                    </a:cubicBezTo>
                    <a:cubicBezTo>
                      <a:pt x="578488" y="475174"/>
                      <a:pt x="574200" y="473033"/>
                      <a:pt x="569913" y="470891"/>
                    </a:cubicBezTo>
                    <a:cubicBezTo>
                      <a:pt x="577059" y="460183"/>
                      <a:pt x="585633" y="450903"/>
                      <a:pt x="594208" y="441623"/>
                    </a:cubicBezTo>
                    <a:cubicBezTo>
                      <a:pt x="594208" y="441623"/>
                      <a:pt x="594208" y="441623"/>
                      <a:pt x="694957" y="490165"/>
                    </a:cubicBezTo>
                    <a:cubicBezTo>
                      <a:pt x="700674" y="483026"/>
                      <a:pt x="707819" y="476602"/>
                      <a:pt x="715679" y="470891"/>
                    </a:cubicBezTo>
                    <a:cubicBezTo>
                      <a:pt x="728541" y="462325"/>
                      <a:pt x="744975" y="457328"/>
                      <a:pt x="761409" y="457328"/>
                    </a:cubicBezTo>
                    <a:cubicBezTo>
                      <a:pt x="771413" y="457328"/>
                      <a:pt x="781416" y="459470"/>
                      <a:pt x="789991" y="462325"/>
                    </a:cubicBezTo>
                    <a:cubicBezTo>
                      <a:pt x="799280" y="465894"/>
                      <a:pt x="808569" y="470891"/>
                      <a:pt x="815714" y="476602"/>
                    </a:cubicBezTo>
                    <a:cubicBezTo>
                      <a:pt x="815714" y="476602"/>
                      <a:pt x="815714" y="476602"/>
                      <a:pt x="831434" y="464466"/>
                    </a:cubicBezTo>
                    <a:cubicBezTo>
                      <a:pt x="842152" y="455900"/>
                      <a:pt x="860730" y="440910"/>
                      <a:pt x="891455" y="415925"/>
                    </a:cubicBezTo>
                    <a:close/>
                    <a:moveTo>
                      <a:pt x="772661" y="346605"/>
                    </a:moveTo>
                    <a:cubicBezTo>
                      <a:pt x="723066" y="343930"/>
                      <a:pt x="672758" y="354807"/>
                      <a:pt x="628158" y="379415"/>
                    </a:cubicBezTo>
                    <a:cubicBezTo>
                      <a:pt x="608178" y="390827"/>
                      <a:pt x="589624" y="404379"/>
                      <a:pt x="571784" y="420783"/>
                    </a:cubicBezTo>
                    <a:cubicBezTo>
                      <a:pt x="562508" y="430056"/>
                      <a:pt x="554658" y="439328"/>
                      <a:pt x="546809" y="449314"/>
                    </a:cubicBezTo>
                    <a:cubicBezTo>
                      <a:pt x="538245" y="460012"/>
                      <a:pt x="531109" y="470711"/>
                      <a:pt x="524687" y="482123"/>
                    </a:cubicBezTo>
                    <a:cubicBezTo>
                      <a:pt x="468313" y="582692"/>
                      <a:pt x="481158" y="712504"/>
                      <a:pt x="564648" y="800235"/>
                    </a:cubicBezTo>
                    <a:cubicBezTo>
                      <a:pt x="597474" y="833758"/>
                      <a:pt x="636008" y="856582"/>
                      <a:pt x="678110" y="869420"/>
                    </a:cubicBezTo>
                    <a:cubicBezTo>
                      <a:pt x="729488" y="885825"/>
                      <a:pt x="785862" y="885825"/>
                      <a:pt x="837955" y="869420"/>
                    </a:cubicBezTo>
                    <a:cubicBezTo>
                      <a:pt x="867212" y="860861"/>
                      <a:pt x="895756" y="845883"/>
                      <a:pt x="921445" y="826625"/>
                    </a:cubicBezTo>
                    <a:cubicBezTo>
                      <a:pt x="930008" y="820919"/>
                      <a:pt x="937144" y="814500"/>
                      <a:pt x="944280" y="807367"/>
                    </a:cubicBezTo>
                    <a:cubicBezTo>
                      <a:pt x="952130" y="799521"/>
                      <a:pt x="959979" y="791676"/>
                      <a:pt x="967115" y="783117"/>
                    </a:cubicBezTo>
                    <a:cubicBezTo>
                      <a:pt x="1047751" y="682548"/>
                      <a:pt x="1046324" y="537044"/>
                      <a:pt x="959979" y="437902"/>
                    </a:cubicBezTo>
                    <a:cubicBezTo>
                      <a:pt x="957125" y="435048"/>
                      <a:pt x="954270" y="431482"/>
                      <a:pt x="951416" y="427916"/>
                    </a:cubicBezTo>
                    <a:cubicBezTo>
                      <a:pt x="947135" y="423636"/>
                      <a:pt x="942853" y="419357"/>
                      <a:pt x="937858" y="415791"/>
                    </a:cubicBezTo>
                    <a:cubicBezTo>
                      <a:pt x="930008" y="408658"/>
                      <a:pt x="921445" y="401526"/>
                      <a:pt x="912882" y="395106"/>
                    </a:cubicBezTo>
                    <a:cubicBezTo>
                      <a:pt x="871137" y="365506"/>
                      <a:pt x="822256" y="349280"/>
                      <a:pt x="772661" y="346605"/>
                    </a:cubicBezTo>
                    <a:close/>
                    <a:moveTo>
                      <a:pt x="785477" y="308032"/>
                    </a:moveTo>
                    <a:cubicBezTo>
                      <a:pt x="842147" y="313027"/>
                      <a:pt x="897744" y="333721"/>
                      <a:pt x="945296" y="370115"/>
                    </a:cubicBezTo>
                    <a:cubicBezTo>
                      <a:pt x="953162" y="376537"/>
                      <a:pt x="961743" y="382959"/>
                      <a:pt x="969609" y="390809"/>
                    </a:cubicBezTo>
                    <a:cubicBezTo>
                      <a:pt x="973184" y="394377"/>
                      <a:pt x="976759" y="397231"/>
                      <a:pt x="980335" y="400799"/>
                    </a:cubicBezTo>
                    <a:cubicBezTo>
                      <a:pt x="983910" y="405081"/>
                      <a:pt x="987486" y="409363"/>
                      <a:pt x="991061" y="413644"/>
                    </a:cubicBezTo>
                    <a:cubicBezTo>
                      <a:pt x="1084021" y="521398"/>
                      <a:pt x="1089026" y="678390"/>
                      <a:pt x="1008223" y="791852"/>
                    </a:cubicBezTo>
                    <a:cubicBezTo>
                      <a:pt x="1080445" y="866780"/>
                      <a:pt x="1080445" y="866780"/>
                      <a:pt x="1080445" y="866780"/>
                    </a:cubicBezTo>
                    <a:cubicBezTo>
                      <a:pt x="1081160" y="867493"/>
                      <a:pt x="1081160" y="868207"/>
                      <a:pt x="1081875" y="868921"/>
                    </a:cubicBezTo>
                    <a:cubicBezTo>
                      <a:pt x="1083306" y="871775"/>
                      <a:pt x="1083306" y="874629"/>
                      <a:pt x="1081875" y="876770"/>
                    </a:cubicBezTo>
                    <a:cubicBezTo>
                      <a:pt x="1081875" y="876770"/>
                      <a:pt x="1081875" y="876770"/>
                      <a:pt x="1056848" y="900319"/>
                    </a:cubicBezTo>
                    <a:cubicBezTo>
                      <a:pt x="1056848" y="900319"/>
                      <a:pt x="1056848" y="900319"/>
                      <a:pt x="1055418" y="901746"/>
                    </a:cubicBezTo>
                    <a:cubicBezTo>
                      <a:pt x="1039686" y="917445"/>
                      <a:pt x="1029675" y="926722"/>
                      <a:pt x="1023954" y="931717"/>
                    </a:cubicBezTo>
                    <a:cubicBezTo>
                      <a:pt x="1014658" y="940994"/>
                      <a:pt x="1014658" y="940994"/>
                      <a:pt x="1014658" y="940994"/>
                    </a:cubicBezTo>
                    <a:cubicBezTo>
                      <a:pt x="1011798" y="944562"/>
                      <a:pt x="1006078" y="944562"/>
                      <a:pt x="1003217" y="940994"/>
                    </a:cubicBezTo>
                    <a:cubicBezTo>
                      <a:pt x="999642" y="938140"/>
                      <a:pt x="996782" y="934572"/>
                      <a:pt x="993921" y="931717"/>
                    </a:cubicBezTo>
                    <a:cubicBezTo>
                      <a:pt x="981765" y="919586"/>
                      <a:pt x="971754" y="908882"/>
                      <a:pt x="963888" y="900319"/>
                    </a:cubicBezTo>
                    <a:cubicBezTo>
                      <a:pt x="944581" y="881052"/>
                      <a:pt x="936715" y="872489"/>
                      <a:pt x="933140" y="868921"/>
                    </a:cubicBezTo>
                    <a:cubicBezTo>
                      <a:pt x="930995" y="866780"/>
                      <a:pt x="930995" y="866780"/>
                      <a:pt x="930995" y="866780"/>
                    </a:cubicBezTo>
                    <a:cubicBezTo>
                      <a:pt x="929565" y="867493"/>
                      <a:pt x="928134" y="868207"/>
                      <a:pt x="926704" y="868921"/>
                    </a:cubicBezTo>
                    <a:cubicBezTo>
                      <a:pt x="906682" y="882479"/>
                      <a:pt x="885945" y="892469"/>
                      <a:pt x="864493" y="900319"/>
                    </a:cubicBezTo>
                    <a:cubicBezTo>
                      <a:pt x="795846" y="926009"/>
                      <a:pt x="720048" y="926009"/>
                      <a:pt x="651400" y="900319"/>
                    </a:cubicBezTo>
                    <a:cubicBezTo>
                      <a:pt x="629948" y="892469"/>
                      <a:pt x="609211" y="882479"/>
                      <a:pt x="589189" y="868921"/>
                    </a:cubicBezTo>
                    <a:cubicBezTo>
                      <a:pt x="570597" y="856789"/>
                      <a:pt x="553435" y="842517"/>
                      <a:pt x="536988" y="826105"/>
                    </a:cubicBezTo>
                    <a:cubicBezTo>
                      <a:pt x="466196" y="751177"/>
                      <a:pt x="439738" y="649846"/>
                      <a:pt x="457615" y="554937"/>
                    </a:cubicBezTo>
                    <a:cubicBezTo>
                      <a:pt x="462621" y="529961"/>
                      <a:pt x="470486" y="505699"/>
                      <a:pt x="481213" y="482863"/>
                    </a:cubicBezTo>
                    <a:cubicBezTo>
                      <a:pt x="493369" y="456460"/>
                      <a:pt x="509816" y="430771"/>
                      <a:pt x="530553" y="408649"/>
                    </a:cubicBezTo>
                    <a:cubicBezTo>
                      <a:pt x="535558" y="402940"/>
                      <a:pt x="540564" y="397945"/>
                      <a:pt x="545569" y="392236"/>
                    </a:cubicBezTo>
                    <a:cubicBezTo>
                      <a:pt x="560586" y="378678"/>
                      <a:pt x="575602" y="366547"/>
                      <a:pt x="592049" y="355843"/>
                    </a:cubicBezTo>
                    <a:cubicBezTo>
                      <a:pt x="600630" y="350134"/>
                      <a:pt x="609926" y="345139"/>
                      <a:pt x="619222" y="340143"/>
                    </a:cubicBezTo>
                    <a:cubicBezTo>
                      <a:pt x="671065" y="313740"/>
                      <a:pt x="728807" y="303036"/>
                      <a:pt x="785477" y="308032"/>
                    </a:cubicBezTo>
                    <a:close/>
                    <a:moveTo>
                      <a:pt x="555676" y="304800"/>
                    </a:moveTo>
                    <a:cubicBezTo>
                      <a:pt x="570540" y="304800"/>
                      <a:pt x="583988" y="309099"/>
                      <a:pt x="595313" y="316982"/>
                    </a:cubicBezTo>
                    <a:cubicBezTo>
                      <a:pt x="584696" y="323431"/>
                      <a:pt x="574079" y="329880"/>
                      <a:pt x="563462" y="337046"/>
                    </a:cubicBezTo>
                    <a:cubicBezTo>
                      <a:pt x="561338" y="336330"/>
                      <a:pt x="558507" y="336330"/>
                      <a:pt x="555676" y="336330"/>
                    </a:cubicBezTo>
                    <a:cubicBezTo>
                      <a:pt x="533026" y="336330"/>
                      <a:pt x="515331" y="354961"/>
                      <a:pt x="515331" y="377175"/>
                    </a:cubicBezTo>
                    <a:cubicBezTo>
                      <a:pt x="515331" y="377891"/>
                      <a:pt x="515331" y="378608"/>
                      <a:pt x="515331" y="379325"/>
                    </a:cubicBezTo>
                    <a:cubicBezTo>
                      <a:pt x="506130" y="388640"/>
                      <a:pt x="498344" y="397956"/>
                      <a:pt x="490558" y="407988"/>
                    </a:cubicBezTo>
                    <a:cubicBezTo>
                      <a:pt x="486311" y="398672"/>
                      <a:pt x="484188" y="388640"/>
                      <a:pt x="484188" y="377175"/>
                    </a:cubicBezTo>
                    <a:cubicBezTo>
                      <a:pt x="484188" y="337046"/>
                      <a:pt x="516039" y="304800"/>
                      <a:pt x="555676" y="304800"/>
                    </a:cubicBezTo>
                    <a:close/>
                    <a:moveTo>
                      <a:pt x="1089384" y="233362"/>
                    </a:moveTo>
                    <a:cubicBezTo>
                      <a:pt x="1066414" y="233362"/>
                      <a:pt x="1047750" y="252026"/>
                      <a:pt x="1047750" y="274996"/>
                    </a:cubicBezTo>
                    <a:cubicBezTo>
                      <a:pt x="1047750" y="278585"/>
                      <a:pt x="1048468" y="282892"/>
                      <a:pt x="1049186" y="286481"/>
                    </a:cubicBezTo>
                    <a:cubicBezTo>
                      <a:pt x="1052775" y="296531"/>
                      <a:pt x="1059953" y="305863"/>
                      <a:pt x="1069285" y="310887"/>
                    </a:cubicBezTo>
                    <a:cubicBezTo>
                      <a:pt x="1075028" y="314476"/>
                      <a:pt x="1082206" y="315912"/>
                      <a:pt x="1089384" y="315912"/>
                    </a:cubicBezTo>
                    <a:cubicBezTo>
                      <a:pt x="1111637" y="315912"/>
                      <a:pt x="1130300" y="297249"/>
                      <a:pt x="1130300" y="274996"/>
                    </a:cubicBezTo>
                    <a:cubicBezTo>
                      <a:pt x="1130300" y="271407"/>
                      <a:pt x="1129582" y="267100"/>
                      <a:pt x="1128865" y="264229"/>
                    </a:cubicBezTo>
                    <a:cubicBezTo>
                      <a:pt x="1125993" y="253461"/>
                      <a:pt x="1118815" y="244130"/>
                      <a:pt x="1109483" y="239105"/>
                    </a:cubicBezTo>
                    <a:cubicBezTo>
                      <a:pt x="1103741" y="235516"/>
                      <a:pt x="1096562" y="233362"/>
                      <a:pt x="1089384" y="233362"/>
                    </a:cubicBezTo>
                    <a:close/>
                    <a:moveTo>
                      <a:pt x="15705" y="0"/>
                    </a:moveTo>
                    <a:cubicBezTo>
                      <a:pt x="15705" y="0"/>
                      <a:pt x="15705" y="0"/>
                      <a:pt x="1289220" y="0"/>
                    </a:cubicBezTo>
                    <a:cubicBezTo>
                      <a:pt x="1297787" y="0"/>
                      <a:pt x="1304925" y="6422"/>
                      <a:pt x="1304925" y="15698"/>
                    </a:cubicBezTo>
                    <a:cubicBezTo>
                      <a:pt x="1304925" y="15698"/>
                      <a:pt x="1304925" y="15698"/>
                      <a:pt x="1304925" y="916166"/>
                    </a:cubicBezTo>
                    <a:cubicBezTo>
                      <a:pt x="1304925" y="925441"/>
                      <a:pt x="1297787" y="931863"/>
                      <a:pt x="1289220" y="931863"/>
                    </a:cubicBezTo>
                    <a:cubicBezTo>
                      <a:pt x="1289220" y="931863"/>
                      <a:pt x="1289220" y="931863"/>
                      <a:pt x="1219977" y="931863"/>
                    </a:cubicBezTo>
                    <a:cubicBezTo>
                      <a:pt x="1219977" y="931863"/>
                      <a:pt x="1219977" y="931863"/>
                      <a:pt x="1189995" y="900468"/>
                    </a:cubicBezTo>
                    <a:cubicBezTo>
                      <a:pt x="1273516" y="900468"/>
                      <a:pt x="1273516" y="900468"/>
                      <a:pt x="1273516" y="900468"/>
                    </a:cubicBezTo>
                    <a:cubicBezTo>
                      <a:pt x="1273516" y="480916"/>
                      <a:pt x="1273516" y="264004"/>
                      <a:pt x="1273516" y="151267"/>
                    </a:cubicBezTo>
                    <a:cubicBezTo>
                      <a:pt x="1273516" y="151267"/>
                      <a:pt x="1273516" y="151267"/>
                      <a:pt x="1242106" y="175527"/>
                    </a:cubicBezTo>
                    <a:cubicBezTo>
                      <a:pt x="1242106" y="175527"/>
                      <a:pt x="1242106" y="175527"/>
                      <a:pt x="1154302" y="243312"/>
                    </a:cubicBezTo>
                    <a:cubicBezTo>
                      <a:pt x="1159299" y="253301"/>
                      <a:pt x="1161441" y="263291"/>
                      <a:pt x="1161441" y="274707"/>
                    </a:cubicBezTo>
                    <a:cubicBezTo>
                      <a:pt x="1161441" y="314664"/>
                      <a:pt x="1129317" y="346773"/>
                      <a:pt x="1089341" y="346773"/>
                    </a:cubicBezTo>
                    <a:cubicBezTo>
                      <a:pt x="1071495" y="346773"/>
                      <a:pt x="1055790" y="341065"/>
                      <a:pt x="1043655" y="331076"/>
                    </a:cubicBezTo>
                    <a:cubicBezTo>
                      <a:pt x="1043655" y="331076"/>
                      <a:pt x="1043655" y="331076"/>
                      <a:pt x="993685" y="371033"/>
                    </a:cubicBezTo>
                    <a:cubicBezTo>
                      <a:pt x="985833" y="363898"/>
                      <a:pt x="977980" y="356762"/>
                      <a:pt x="969414" y="349627"/>
                    </a:cubicBezTo>
                    <a:cubicBezTo>
                      <a:pt x="969414" y="349627"/>
                      <a:pt x="969414" y="349627"/>
                      <a:pt x="1024381" y="306102"/>
                    </a:cubicBezTo>
                    <a:cubicBezTo>
                      <a:pt x="1019384" y="296826"/>
                      <a:pt x="1016528" y="286123"/>
                      <a:pt x="1016528" y="274707"/>
                    </a:cubicBezTo>
                    <a:cubicBezTo>
                      <a:pt x="1016528" y="234750"/>
                      <a:pt x="1049365" y="201928"/>
                      <a:pt x="1089341" y="201928"/>
                    </a:cubicBezTo>
                    <a:cubicBezTo>
                      <a:pt x="1106474" y="201928"/>
                      <a:pt x="1122892" y="208349"/>
                      <a:pt x="1135028" y="219052"/>
                    </a:cubicBezTo>
                    <a:cubicBezTo>
                      <a:pt x="1135028" y="219052"/>
                      <a:pt x="1135028" y="219052"/>
                      <a:pt x="1242106" y="136283"/>
                    </a:cubicBezTo>
                    <a:cubicBezTo>
                      <a:pt x="1242106" y="136283"/>
                      <a:pt x="1242106" y="136283"/>
                      <a:pt x="1269946" y="114878"/>
                    </a:cubicBezTo>
                    <a:cubicBezTo>
                      <a:pt x="1270660" y="114164"/>
                      <a:pt x="1272088" y="113451"/>
                      <a:pt x="1273516" y="112737"/>
                    </a:cubicBezTo>
                    <a:cubicBezTo>
                      <a:pt x="1273516" y="31395"/>
                      <a:pt x="1273516" y="31395"/>
                      <a:pt x="1273516" y="31395"/>
                    </a:cubicBezTo>
                    <a:cubicBezTo>
                      <a:pt x="31410" y="31395"/>
                      <a:pt x="31410" y="31395"/>
                      <a:pt x="31410" y="31395"/>
                    </a:cubicBezTo>
                    <a:cubicBezTo>
                      <a:pt x="31410" y="406709"/>
                      <a:pt x="31410" y="620766"/>
                      <a:pt x="31410" y="741352"/>
                    </a:cubicBezTo>
                    <a:cubicBezTo>
                      <a:pt x="31410" y="741352"/>
                      <a:pt x="31410" y="741352"/>
                      <a:pt x="62819" y="726368"/>
                    </a:cubicBezTo>
                    <a:cubicBezTo>
                      <a:pt x="62819" y="726368"/>
                      <a:pt x="62819" y="726368"/>
                      <a:pt x="276976" y="623621"/>
                    </a:cubicBezTo>
                    <a:cubicBezTo>
                      <a:pt x="275548" y="617912"/>
                      <a:pt x="274834" y="612918"/>
                      <a:pt x="274834" y="607210"/>
                    </a:cubicBezTo>
                    <a:cubicBezTo>
                      <a:pt x="274834" y="567252"/>
                      <a:pt x="306957" y="534430"/>
                      <a:pt x="346933" y="534430"/>
                    </a:cubicBezTo>
                    <a:cubicBezTo>
                      <a:pt x="360496" y="534430"/>
                      <a:pt x="372632" y="537998"/>
                      <a:pt x="383340" y="543706"/>
                    </a:cubicBezTo>
                    <a:cubicBezTo>
                      <a:pt x="383340" y="543706"/>
                      <a:pt x="383340" y="543706"/>
                      <a:pt x="454725" y="465218"/>
                    </a:cubicBezTo>
                    <a:cubicBezTo>
                      <a:pt x="443304" y="489478"/>
                      <a:pt x="434737" y="514451"/>
                      <a:pt x="429026" y="540138"/>
                    </a:cubicBezTo>
                    <a:cubicBezTo>
                      <a:pt x="429026" y="540138"/>
                      <a:pt x="429026" y="540138"/>
                      <a:pt x="406183" y="565112"/>
                    </a:cubicBezTo>
                    <a:cubicBezTo>
                      <a:pt x="414749" y="577241"/>
                      <a:pt x="419746" y="591512"/>
                      <a:pt x="419746" y="607210"/>
                    </a:cubicBezTo>
                    <a:cubicBezTo>
                      <a:pt x="419746" y="647167"/>
                      <a:pt x="386909" y="679275"/>
                      <a:pt x="346933" y="679275"/>
                    </a:cubicBezTo>
                    <a:cubicBezTo>
                      <a:pt x="324090" y="679275"/>
                      <a:pt x="303388" y="668573"/>
                      <a:pt x="290539" y="651448"/>
                    </a:cubicBezTo>
                    <a:cubicBezTo>
                      <a:pt x="290539" y="651448"/>
                      <a:pt x="290539" y="651448"/>
                      <a:pt x="62819" y="761331"/>
                    </a:cubicBezTo>
                    <a:cubicBezTo>
                      <a:pt x="62819" y="761331"/>
                      <a:pt x="62819" y="761331"/>
                      <a:pt x="31410" y="776315"/>
                    </a:cubicBezTo>
                    <a:cubicBezTo>
                      <a:pt x="31410" y="900468"/>
                      <a:pt x="31410" y="900468"/>
                      <a:pt x="31410" y="900468"/>
                    </a:cubicBezTo>
                    <a:cubicBezTo>
                      <a:pt x="250563" y="900468"/>
                      <a:pt x="431168" y="900468"/>
                      <a:pt x="579650" y="900468"/>
                    </a:cubicBezTo>
                    <a:cubicBezTo>
                      <a:pt x="600351" y="913312"/>
                      <a:pt x="622481" y="924014"/>
                      <a:pt x="645324" y="931863"/>
                    </a:cubicBezTo>
                    <a:cubicBezTo>
                      <a:pt x="645324" y="931863"/>
                      <a:pt x="645324" y="931863"/>
                      <a:pt x="15705" y="931863"/>
                    </a:cubicBezTo>
                    <a:cubicBezTo>
                      <a:pt x="7139" y="931863"/>
                      <a:pt x="0" y="925441"/>
                      <a:pt x="0" y="916166"/>
                    </a:cubicBezTo>
                    <a:cubicBezTo>
                      <a:pt x="0" y="916166"/>
                      <a:pt x="0" y="916166"/>
                      <a:pt x="0" y="15698"/>
                    </a:cubicBezTo>
                    <a:cubicBezTo>
                      <a:pt x="0" y="6422"/>
                      <a:pt x="7139" y="0"/>
                      <a:pt x="1570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5" name="Freeform 11">
                <a:extLst>
                  <a:ext uri="{FF2B5EF4-FFF2-40B4-BE49-F238E27FC236}">
                    <a16:creationId xmlns:a16="http://schemas.microsoft.com/office/drawing/2014/main" id="{513FBB5F-5815-2A25-D7F3-9D45C55C7D95}"/>
                  </a:ext>
                </a:extLst>
              </p:cNvPr>
              <p:cNvSpPr>
                <a:spLocks/>
              </p:cNvSpPr>
              <p:nvPr/>
            </p:nvSpPr>
            <p:spPr bwMode="auto">
              <a:xfrm>
                <a:off x="6697662" y="3179762"/>
                <a:ext cx="1181100" cy="654050"/>
              </a:xfrm>
              <a:custGeom>
                <a:avLst/>
                <a:gdLst>
                  <a:gd name="connsiteX0" fmla="*/ 363861 w 1181100"/>
                  <a:gd name="connsiteY0" fmla="*/ 458787 h 654050"/>
                  <a:gd name="connsiteX1" fmla="*/ 452503 w 1181100"/>
                  <a:gd name="connsiteY1" fmla="*/ 632593 h 654050"/>
                  <a:gd name="connsiteX2" fmla="*/ 474663 w 1181100"/>
                  <a:gd name="connsiteY2" fmla="*/ 654050 h 654050"/>
                  <a:gd name="connsiteX3" fmla="*/ 0 w 1181100"/>
                  <a:gd name="connsiteY3" fmla="*/ 654050 h 654050"/>
                  <a:gd name="connsiteX4" fmla="*/ 0 w 1181100"/>
                  <a:gd name="connsiteY4" fmla="*/ 581095 h 654050"/>
                  <a:gd name="connsiteX5" fmla="*/ 221605 w 1181100"/>
                  <a:gd name="connsiteY5" fmla="*/ 473807 h 654050"/>
                  <a:gd name="connsiteX6" fmla="*/ 284512 w 1181100"/>
                  <a:gd name="connsiteY6" fmla="*/ 495265 h 654050"/>
                  <a:gd name="connsiteX7" fmla="*/ 363861 w 1181100"/>
                  <a:gd name="connsiteY7" fmla="*/ 458787 h 654050"/>
                  <a:gd name="connsiteX8" fmla="*/ 881470 w 1181100"/>
                  <a:gd name="connsiteY8" fmla="*/ 250825 h 654050"/>
                  <a:gd name="connsiteX9" fmla="*/ 879327 w 1181100"/>
                  <a:gd name="connsiteY9" fmla="*/ 543393 h 654050"/>
                  <a:gd name="connsiteX10" fmla="*/ 859328 w 1181100"/>
                  <a:gd name="connsiteY10" fmla="*/ 564748 h 654050"/>
                  <a:gd name="connsiteX11" fmla="*/ 840757 w 1181100"/>
                  <a:gd name="connsiteY11" fmla="*/ 581121 h 654050"/>
                  <a:gd name="connsiteX12" fmla="*/ 840043 w 1181100"/>
                  <a:gd name="connsiteY12" fmla="*/ 581833 h 654050"/>
                  <a:gd name="connsiteX13" fmla="*/ 696476 w 1181100"/>
                  <a:gd name="connsiteY13" fmla="*/ 630238 h 654050"/>
                  <a:gd name="connsiteX14" fmla="*/ 526481 w 1181100"/>
                  <a:gd name="connsiteY14" fmla="*/ 558342 h 654050"/>
                  <a:gd name="connsiteX15" fmla="*/ 489339 w 1181100"/>
                  <a:gd name="connsiteY15" fmla="*/ 284993 h 654050"/>
                  <a:gd name="connsiteX16" fmla="*/ 586479 w 1181100"/>
                  <a:gd name="connsiteY16" fmla="*/ 331975 h 654050"/>
                  <a:gd name="connsiteX17" fmla="*/ 699333 w 1181100"/>
                  <a:gd name="connsiteY17" fmla="*/ 441599 h 654050"/>
                  <a:gd name="connsiteX18" fmla="*/ 805044 w 1181100"/>
                  <a:gd name="connsiteY18" fmla="*/ 368279 h 654050"/>
                  <a:gd name="connsiteX19" fmla="*/ 812901 w 1181100"/>
                  <a:gd name="connsiteY19" fmla="*/ 328416 h 654050"/>
                  <a:gd name="connsiteX20" fmla="*/ 811472 w 1181100"/>
                  <a:gd name="connsiteY20" fmla="*/ 314179 h 654050"/>
                  <a:gd name="connsiteX21" fmla="*/ 810758 w 1181100"/>
                  <a:gd name="connsiteY21" fmla="*/ 307061 h 654050"/>
                  <a:gd name="connsiteX22" fmla="*/ 815758 w 1181100"/>
                  <a:gd name="connsiteY22" fmla="*/ 302790 h 654050"/>
                  <a:gd name="connsiteX23" fmla="*/ 850043 w 1181100"/>
                  <a:gd name="connsiteY23" fmla="*/ 275739 h 654050"/>
                  <a:gd name="connsiteX24" fmla="*/ 881470 w 1181100"/>
                  <a:gd name="connsiteY24" fmla="*/ 250825 h 654050"/>
                  <a:gd name="connsiteX25" fmla="*/ 1181100 w 1181100"/>
                  <a:gd name="connsiteY25" fmla="*/ 0 h 654050"/>
                  <a:gd name="connsiteX26" fmla="*/ 1181100 w 1181100"/>
                  <a:gd name="connsiteY26" fmla="*/ 654050 h 654050"/>
                  <a:gd name="connsiteX27" fmla="*/ 1099004 w 1181100"/>
                  <a:gd name="connsiteY27" fmla="*/ 654050 h 654050"/>
                  <a:gd name="connsiteX28" fmla="*/ 1096863 w 1181100"/>
                  <a:gd name="connsiteY28" fmla="*/ 651908 h 654050"/>
                  <a:gd name="connsiteX29" fmla="*/ 1069022 w 1181100"/>
                  <a:gd name="connsiteY29" fmla="*/ 638342 h 654050"/>
                  <a:gd name="connsiteX30" fmla="*/ 1066166 w 1181100"/>
                  <a:gd name="connsiteY30" fmla="*/ 637628 h 654050"/>
                  <a:gd name="connsiteX31" fmla="*/ 1064024 w 1181100"/>
                  <a:gd name="connsiteY31" fmla="*/ 637628 h 654050"/>
                  <a:gd name="connsiteX32" fmla="*/ 1048319 w 1181100"/>
                  <a:gd name="connsiteY32" fmla="*/ 640484 h 654050"/>
                  <a:gd name="connsiteX33" fmla="*/ 1040466 w 1181100"/>
                  <a:gd name="connsiteY33" fmla="*/ 629773 h 654050"/>
                  <a:gd name="connsiteX34" fmla="*/ 986212 w 1181100"/>
                  <a:gd name="connsiteY34" fmla="*/ 573365 h 654050"/>
                  <a:gd name="connsiteX35" fmla="*/ 954087 w 1181100"/>
                  <a:gd name="connsiteY35" fmla="*/ 178507 h 654050"/>
                  <a:gd name="connsiteX36" fmla="*/ 985498 w 1181100"/>
                  <a:gd name="connsiteY36" fmla="*/ 153516 h 654050"/>
                  <a:gd name="connsiteX37" fmla="*/ 1028330 w 1181100"/>
                  <a:gd name="connsiteY37" fmla="*/ 162798 h 654050"/>
                  <a:gd name="connsiteX38" fmla="*/ 1131843 w 1181100"/>
                  <a:gd name="connsiteY38" fmla="*/ 59264 h 654050"/>
                  <a:gd name="connsiteX39" fmla="*/ 1129701 w 1181100"/>
                  <a:gd name="connsiteY39" fmla="*/ 39985 h 65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81100" h="654050">
                    <a:moveTo>
                      <a:pt x="363861" y="458787"/>
                    </a:moveTo>
                    <a:cubicBezTo>
                      <a:pt x="375299" y="521729"/>
                      <a:pt x="404608" y="582525"/>
                      <a:pt x="452503" y="632593"/>
                    </a:cubicBezTo>
                    <a:cubicBezTo>
                      <a:pt x="459651" y="640460"/>
                      <a:pt x="466800" y="647613"/>
                      <a:pt x="474663" y="654050"/>
                    </a:cubicBezTo>
                    <a:cubicBezTo>
                      <a:pt x="474663" y="654050"/>
                      <a:pt x="474663" y="654050"/>
                      <a:pt x="0" y="654050"/>
                    </a:cubicBezTo>
                    <a:cubicBezTo>
                      <a:pt x="0" y="654050"/>
                      <a:pt x="0" y="654050"/>
                      <a:pt x="0" y="581095"/>
                    </a:cubicBezTo>
                    <a:cubicBezTo>
                      <a:pt x="0" y="581095"/>
                      <a:pt x="0" y="581095"/>
                      <a:pt x="221605" y="473807"/>
                    </a:cubicBezTo>
                    <a:cubicBezTo>
                      <a:pt x="239476" y="487397"/>
                      <a:pt x="261637" y="495265"/>
                      <a:pt x="284512" y="495265"/>
                    </a:cubicBezTo>
                    <a:cubicBezTo>
                      <a:pt x="316681" y="495265"/>
                      <a:pt x="344560" y="480960"/>
                      <a:pt x="363861" y="458787"/>
                    </a:cubicBezTo>
                    <a:close/>
                    <a:moveTo>
                      <a:pt x="881470" y="250825"/>
                    </a:moveTo>
                    <a:cubicBezTo>
                      <a:pt x="948611" y="336246"/>
                      <a:pt x="949325" y="457972"/>
                      <a:pt x="879327" y="543393"/>
                    </a:cubicBezTo>
                    <a:cubicBezTo>
                      <a:pt x="873613" y="551223"/>
                      <a:pt x="866471" y="558342"/>
                      <a:pt x="859328" y="564748"/>
                    </a:cubicBezTo>
                    <a:cubicBezTo>
                      <a:pt x="852185" y="571867"/>
                      <a:pt x="846471" y="577562"/>
                      <a:pt x="840757" y="581121"/>
                    </a:cubicBezTo>
                    <a:cubicBezTo>
                      <a:pt x="840757" y="581121"/>
                      <a:pt x="840757" y="581121"/>
                      <a:pt x="840043" y="581833"/>
                    </a:cubicBezTo>
                    <a:cubicBezTo>
                      <a:pt x="799330" y="613154"/>
                      <a:pt x="747903" y="630238"/>
                      <a:pt x="696476" y="630238"/>
                    </a:cubicBezTo>
                    <a:cubicBezTo>
                      <a:pt x="631478" y="630238"/>
                      <a:pt x="571480" y="604612"/>
                      <a:pt x="526481" y="558342"/>
                    </a:cubicBezTo>
                    <a:cubicBezTo>
                      <a:pt x="455055" y="483598"/>
                      <a:pt x="442912" y="372550"/>
                      <a:pt x="489339" y="284993"/>
                    </a:cubicBezTo>
                    <a:cubicBezTo>
                      <a:pt x="489339" y="284993"/>
                      <a:pt x="489339" y="284993"/>
                      <a:pt x="586479" y="331975"/>
                    </a:cubicBezTo>
                    <a:cubicBezTo>
                      <a:pt x="588622" y="392482"/>
                      <a:pt x="638621" y="441599"/>
                      <a:pt x="699333" y="441599"/>
                    </a:cubicBezTo>
                    <a:cubicBezTo>
                      <a:pt x="747903" y="441599"/>
                      <a:pt x="789330" y="410990"/>
                      <a:pt x="805044" y="368279"/>
                    </a:cubicBezTo>
                    <a:cubicBezTo>
                      <a:pt x="810044" y="356178"/>
                      <a:pt x="812901" y="342653"/>
                      <a:pt x="812901" y="328416"/>
                    </a:cubicBezTo>
                    <a:cubicBezTo>
                      <a:pt x="812901" y="323433"/>
                      <a:pt x="812187" y="319162"/>
                      <a:pt x="811472" y="314179"/>
                    </a:cubicBezTo>
                    <a:cubicBezTo>
                      <a:pt x="811472" y="312043"/>
                      <a:pt x="811472" y="309196"/>
                      <a:pt x="810758" y="307061"/>
                    </a:cubicBezTo>
                    <a:cubicBezTo>
                      <a:pt x="810758" y="307061"/>
                      <a:pt x="810758" y="307061"/>
                      <a:pt x="815758" y="302790"/>
                    </a:cubicBezTo>
                    <a:cubicBezTo>
                      <a:pt x="820758" y="299230"/>
                      <a:pt x="830757" y="291400"/>
                      <a:pt x="850043" y="275739"/>
                    </a:cubicBezTo>
                    <a:cubicBezTo>
                      <a:pt x="857899" y="269333"/>
                      <a:pt x="868613" y="260791"/>
                      <a:pt x="881470" y="250825"/>
                    </a:cubicBezTo>
                    <a:close/>
                    <a:moveTo>
                      <a:pt x="1181100" y="0"/>
                    </a:moveTo>
                    <a:cubicBezTo>
                      <a:pt x="1181100" y="0"/>
                      <a:pt x="1181100" y="0"/>
                      <a:pt x="1181100" y="654050"/>
                    </a:cubicBezTo>
                    <a:cubicBezTo>
                      <a:pt x="1181100" y="654050"/>
                      <a:pt x="1181100" y="654050"/>
                      <a:pt x="1099004" y="654050"/>
                    </a:cubicBezTo>
                    <a:cubicBezTo>
                      <a:pt x="1099004" y="654050"/>
                      <a:pt x="1099004" y="654050"/>
                      <a:pt x="1096863" y="651908"/>
                    </a:cubicBezTo>
                    <a:cubicBezTo>
                      <a:pt x="1089724" y="644768"/>
                      <a:pt x="1079730" y="639770"/>
                      <a:pt x="1069022" y="638342"/>
                    </a:cubicBezTo>
                    <a:cubicBezTo>
                      <a:pt x="1069022" y="638342"/>
                      <a:pt x="1069022" y="638342"/>
                      <a:pt x="1066166" y="637628"/>
                    </a:cubicBezTo>
                    <a:cubicBezTo>
                      <a:pt x="1066166" y="637628"/>
                      <a:pt x="1066166" y="637628"/>
                      <a:pt x="1064024" y="637628"/>
                    </a:cubicBezTo>
                    <a:cubicBezTo>
                      <a:pt x="1058313" y="637628"/>
                      <a:pt x="1053316" y="638342"/>
                      <a:pt x="1048319" y="640484"/>
                    </a:cubicBezTo>
                    <a:cubicBezTo>
                      <a:pt x="1046177" y="636913"/>
                      <a:pt x="1043322" y="633343"/>
                      <a:pt x="1040466" y="629773"/>
                    </a:cubicBezTo>
                    <a:cubicBezTo>
                      <a:pt x="1040466" y="629773"/>
                      <a:pt x="1040466" y="629773"/>
                      <a:pt x="986212" y="573365"/>
                    </a:cubicBezTo>
                    <a:cubicBezTo>
                      <a:pt x="1061169" y="448410"/>
                      <a:pt x="1048319" y="289181"/>
                      <a:pt x="954087" y="178507"/>
                    </a:cubicBezTo>
                    <a:cubicBezTo>
                      <a:pt x="954087" y="178507"/>
                      <a:pt x="954087" y="178507"/>
                      <a:pt x="985498" y="153516"/>
                    </a:cubicBezTo>
                    <a:cubicBezTo>
                      <a:pt x="998348" y="159942"/>
                      <a:pt x="1013339" y="162798"/>
                      <a:pt x="1028330" y="162798"/>
                    </a:cubicBezTo>
                    <a:cubicBezTo>
                      <a:pt x="1085441" y="162798"/>
                      <a:pt x="1131843" y="116386"/>
                      <a:pt x="1131843" y="59264"/>
                    </a:cubicBezTo>
                    <a:cubicBezTo>
                      <a:pt x="1131843" y="52838"/>
                      <a:pt x="1131129" y="45698"/>
                      <a:pt x="1129701" y="39985"/>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 name="Group 2">
            <a:extLst>
              <a:ext uri="{FF2B5EF4-FFF2-40B4-BE49-F238E27FC236}">
                <a16:creationId xmlns:a16="http://schemas.microsoft.com/office/drawing/2014/main" id="{3FA828F1-0261-8B35-A5BB-1805AF65FB6C}"/>
              </a:ext>
            </a:extLst>
          </p:cNvPr>
          <p:cNvGrpSpPr>
            <a:grpSpLocks noChangeAspect="1"/>
          </p:cNvGrpSpPr>
          <p:nvPr/>
        </p:nvGrpSpPr>
        <p:grpSpPr>
          <a:xfrm>
            <a:off x="6496839" y="1719913"/>
            <a:ext cx="306910" cy="306910"/>
            <a:chOff x="628650" y="3463925"/>
            <a:chExt cx="269875" cy="269875"/>
          </a:xfrm>
        </p:grpSpPr>
        <p:sp>
          <p:nvSpPr>
            <p:cNvPr id="4" name="Oval 3">
              <a:extLst>
                <a:ext uri="{FF2B5EF4-FFF2-40B4-BE49-F238E27FC236}">
                  <a16:creationId xmlns:a16="http://schemas.microsoft.com/office/drawing/2014/main" id="{8980F65E-25AE-9D7B-4C08-7907B58EF7A2}"/>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 name="Freeform 47">
              <a:extLst>
                <a:ext uri="{FF2B5EF4-FFF2-40B4-BE49-F238E27FC236}">
                  <a16:creationId xmlns:a16="http://schemas.microsoft.com/office/drawing/2014/main" id="{7BFD2ACB-5E3C-2E46-D0F8-3A1F2F218D16}"/>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6" name="Group 5">
            <a:extLst>
              <a:ext uri="{FF2B5EF4-FFF2-40B4-BE49-F238E27FC236}">
                <a16:creationId xmlns:a16="http://schemas.microsoft.com/office/drawing/2014/main" id="{B66704F8-7053-F76E-33B1-B60ED45DCB91}"/>
              </a:ext>
            </a:extLst>
          </p:cNvPr>
          <p:cNvGrpSpPr>
            <a:grpSpLocks noChangeAspect="1"/>
          </p:cNvGrpSpPr>
          <p:nvPr/>
        </p:nvGrpSpPr>
        <p:grpSpPr>
          <a:xfrm>
            <a:off x="6496839" y="3289608"/>
            <a:ext cx="306910" cy="306910"/>
            <a:chOff x="628650" y="3463925"/>
            <a:chExt cx="269875" cy="269875"/>
          </a:xfrm>
        </p:grpSpPr>
        <p:sp>
          <p:nvSpPr>
            <p:cNvPr id="7" name="Oval 6">
              <a:extLst>
                <a:ext uri="{FF2B5EF4-FFF2-40B4-BE49-F238E27FC236}">
                  <a16:creationId xmlns:a16="http://schemas.microsoft.com/office/drawing/2014/main" id="{168301A5-A8CF-D7CA-FDCB-E16D9B9AC8EB}"/>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Freeform 47">
              <a:extLst>
                <a:ext uri="{FF2B5EF4-FFF2-40B4-BE49-F238E27FC236}">
                  <a16:creationId xmlns:a16="http://schemas.microsoft.com/office/drawing/2014/main" id="{D1ED1F31-3285-80AF-FEEA-A2A4B8BFEA4B}"/>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9" name="Group 8">
            <a:extLst>
              <a:ext uri="{FF2B5EF4-FFF2-40B4-BE49-F238E27FC236}">
                <a16:creationId xmlns:a16="http://schemas.microsoft.com/office/drawing/2014/main" id="{073727D0-45F4-74E2-C2FD-DC4A6EF569C3}"/>
              </a:ext>
            </a:extLst>
          </p:cNvPr>
          <p:cNvGrpSpPr>
            <a:grpSpLocks noChangeAspect="1"/>
          </p:cNvGrpSpPr>
          <p:nvPr/>
        </p:nvGrpSpPr>
        <p:grpSpPr>
          <a:xfrm>
            <a:off x="6496839" y="4873231"/>
            <a:ext cx="306910" cy="306910"/>
            <a:chOff x="628650" y="3463925"/>
            <a:chExt cx="269875" cy="269875"/>
          </a:xfrm>
        </p:grpSpPr>
        <p:sp>
          <p:nvSpPr>
            <p:cNvPr id="11" name="Oval 10">
              <a:extLst>
                <a:ext uri="{FF2B5EF4-FFF2-40B4-BE49-F238E27FC236}">
                  <a16:creationId xmlns:a16="http://schemas.microsoft.com/office/drawing/2014/main" id="{B7B09C6C-0E17-6206-9AAC-879BC793DBAD}"/>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47">
              <a:extLst>
                <a:ext uri="{FF2B5EF4-FFF2-40B4-BE49-F238E27FC236}">
                  <a16:creationId xmlns:a16="http://schemas.microsoft.com/office/drawing/2014/main" id="{503DD93A-6F9F-4005-B08C-DACA23648CE4}"/>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cxnSp>
        <p:nvCxnSpPr>
          <p:cNvPr id="14" name="Straight Connector 13">
            <a:extLst>
              <a:ext uri="{FF2B5EF4-FFF2-40B4-BE49-F238E27FC236}">
                <a16:creationId xmlns:a16="http://schemas.microsoft.com/office/drawing/2014/main" id="{2E392B8A-C300-0E2E-87AF-79A74F4D581E}"/>
              </a:ext>
            </a:extLst>
          </p:cNvPr>
          <p:cNvCxnSpPr/>
          <p:nvPr/>
        </p:nvCxnSpPr>
        <p:spPr>
          <a:xfrm>
            <a:off x="513347" y="3156286"/>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27D78D-FE20-DDFB-EA85-FCE7A711DBE2}"/>
              </a:ext>
            </a:extLst>
          </p:cNvPr>
          <p:cNvCxnSpPr/>
          <p:nvPr/>
        </p:nvCxnSpPr>
        <p:spPr>
          <a:xfrm>
            <a:off x="513347" y="4728411"/>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965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64AE6FF-8DC6-4842-8BA9-EB80A27CC3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10" name="Object 9" hidden="1">
                        <a:extLst>
                          <a:ext uri="{FF2B5EF4-FFF2-40B4-BE49-F238E27FC236}">
                            <a16:creationId xmlns:a16="http://schemas.microsoft.com/office/drawing/2014/main" id="{264AE6FF-8DC6-4842-8BA9-EB80A27CC3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7B801D5-C44E-466F-AF7C-3F683527DAB6}"/>
              </a:ext>
            </a:extLst>
          </p:cNvPr>
          <p:cNvSpPr>
            <a:spLocks noGrp="1"/>
          </p:cNvSpPr>
          <p:nvPr>
            <p:ph type="title"/>
          </p:nvPr>
        </p:nvSpPr>
        <p:spPr>
          <a:xfrm>
            <a:off x="630000" y="622800"/>
            <a:ext cx="10933350" cy="332399"/>
          </a:xfrm>
        </p:spPr>
        <p:txBody>
          <a:bodyPr vert="horz"/>
          <a:lstStyle/>
          <a:p>
            <a:r>
              <a:rPr lang="en-US">
                <a:solidFill>
                  <a:schemeClr val="accent2"/>
                </a:solidFill>
              </a:rPr>
              <a:t>Key theme | </a:t>
            </a:r>
            <a:r>
              <a:rPr lang="en-US"/>
              <a:t>New Model variations and opportunities</a:t>
            </a:r>
          </a:p>
        </p:txBody>
      </p:sp>
      <p:sp>
        <p:nvSpPr>
          <p:cNvPr id="36" name="TextBox 35">
            <a:extLst>
              <a:ext uri="{FF2B5EF4-FFF2-40B4-BE49-F238E27FC236}">
                <a16:creationId xmlns:a16="http://schemas.microsoft.com/office/drawing/2014/main" id="{7A4BA526-71BF-40FC-91D8-965A27C31A7A}"/>
              </a:ext>
            </a:extLst>
          </p:cNvPr>
          <p:cNvSpPr txBox="1"/>
          <p:nvPr/>
        </p:nvSpPr>
        <p:spPr>
          <a:xfrm>
            <a:off x="1187615" y="3345408"/>
            <a:ext cx="4917910" cy="12311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Targeted research to enhance evidence-based credibility of </a:t>
            </a:r>
            <a:r>
              <a:rPr lang="en-US" sz="1600" err="1">
                <a:solidFill>
                  <a:schemeClr val="tx2"/>
                </a:solidFill>
              </a:rPr>
              <a:t>HBCC</a:t>
            </a:r>
            <a:r>
              <a:rPr lang="en-US" sz="1600">
                <a:solidFill>
                  <a:schemeClr val="tx2"/>
                </a:solidFill>
              </a:rPr>
              <a:t> model </a:t>
            </a:r>
          </a:p>
          <a:p>
            <a:pPr marL="324000" lvl="1" indent="-216000">
              <a:buClr>
                <a:schemeClr val="tx2"/>
              </a:buClr>
              <a:buFont typeface="Trebuchet MS" panose="020B0603020202020204" pitchFamily="34" charset="0"/>
              <a:buChar char="•"/>
            </a:pPr>
            <a:r>
              <a:rPr lang="en-US" sz="1400">
                <a:solidFill>
                  <a:srgbClr val="7F7F7F"/>
                </a:solidFill>
              </a:rPr>
              <a:t>Impact studies with sufficient scope required to attract new private &amp; public funders</a:t>
            </a:r>
          </a:p>
          <a:p>
            <a:pPr marL="324000" lvl="1" indent="-216000">
              <a:buClr>
                <a:schemeClr val="tx2"/>
              </a:buClr>
              <a:buFont typeface="Trebuchet MS" panose="020B0603020202020204" pitchFamily="34" charset="0"/>
              <a:buChar char="•"/>
            </a:pPr>
            <a:r>
              <a:rPr lang="en-US" sz="1400">
                <a:solidFill>
                  <a:srgbClr val="7F7F7F"/>
                </a:solidFill>
              </a:rPr>
              <a:t>More transparency regarding ongoing research agenda  </a:t>
            </a:r>
          </a:p>
        </p:txBody>
      </p:sp>
      <p:sp>
        <p:nvSpPr>
          <p:cNvPr id="39" name="TextBox 38">
            <a:extLst>
              <a:ext uri="{FF2B5EF4-FFF2-40B4-BE49-F238E27FC236}">
                <a16:creationId xmlns:a16="http://schemas.microsoft.com/office/drawing/2014/main" id="{CD793589-82E0-42BA-8CA0-30A4DF562D39}"/>
              </a:ext>
            </a:extLst>
          </p:cNvPr>
          <p:cNvSpPr txBox="1"/>
          <p:nvPr/>
        </p:nvSpPr>
        <p:spPr>
          <a:xfrm>
            <a:off x="1187615" y="1855786"/>
            <a:ext cx="4917910" cy="12311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2"/>
                </a:solidFill>
              </a:rPr>
              <a:t>Further exploration of economic mobility and workforce development opportunities</a:t>
            </a:r>
          </a:p>
          <a:p>
            <a:pPr marL="324000" lvl="1" indent="-216000">
              <a:buClr>
                <a:schemeClr val="tx2"/>
              </a:buClr>
              <a:buFont typeface="Trebuchet MS" panose="020B0603020202020204" pitchFamily="34" charset="0"/>
              <a:buChar char="•"/>
            </a:pPr>
            <a:r>
              <a:rPr lang="en-US" sz="1400">
                <a:solidFill>
                  <a:schemeClr val="tx1"/>
                </a:solidFill>
              </a:rPr>
              <a:t>Desire to see more PC+ field leadership with </a:t>
            </a:r>
            <a:r>
              <a:rPr lang="en-US" sz="1400" err="1">
                <a:solidFill>
                  <a:schemeClr val="tx1"/>
                </a:solidFill>
              </a:rPr>
              <a:t>HBCC</a:t>
            </a:r>
            <a:r>
              <a:rPr lang="en-US" sz="1400">
                <a:solidFill>
                  <a:schemeClr val="tx1"/>
                </a:solidFill>
              </a:rPr>
              <a:t> and workforce models, especially on meeting complex needs of minority communities</a:t>
            </a:r>
          </a:p>
        </p:txBody>
      </p:sp>
      <p:sp>
        <p:nvSpPr>
          <p:cNvPr id="40" name="TextBox 39">
            <a:extLst>
              <a:ext uri="{FF2B5EF4-FFF2-40B4-BE49-F238E27FC236}">
                <a16:creationId xmlns:a16="http://schemas.microsoft.com/office/drawing/2014/main" id="{24DCADFB-648F-49C3-8142-E04A246C545C}"/>
              </a:ext>
            </a:extLst>
          </p:cNvPr>
          <p:cNvSpPr txBox="1"/>
          <p:nvPr/>
        </p:nvSpPr>
        <p:spPr>
          <a:xfrm>
            <a:off x="1187615" y="4986883"/>
            <a:ext cx="4917910" cy="12003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5E7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Capture of organic program extensions </a:t>
            </a:r>
          </a:p>
          <a:p>
            <a:pPr marL="324000" lvl="1" indent="-216000">
              <a:buClr>
                <a:schemeClr val="tx2"/>
              </a:buClr>
              <a:buFont typeface="Trebuchet MS" panose="020B0603020202020204" pitchFamily="34" charset="0"/>
              <a:buChar char="•"/>
            </a:pPr>
            <a:r>
              <a:rPr lang="en-US" sz="1400">
                <a:solidFill>
                  <a:schemeClr val="tx1"/>
                </a:solidFill>
              </a:rPr>
              <a:t>Development / reimagination of process to regularly identify and gauge scalability of state/site-specific organic variations (e.g., social learning opportunities for children when HBCC providers are in training)</a:t>
            </a:r>
          </a:p>
        </p:txBody>
      </p:sp>
      <p:sp>
        <p:nvSpPr>
          <p:cNvPr id="42" name="clipart_symbols_newspaperclippings">
            <a:extLst>
              <a:ext uri="{FF2B5EF4-FFF2-40B4-BE49-F238E27FC236}">
                <a16:creationId xmlns:a16="http://schemas.microsoft.com/office/drawing/2014/main" id="{C5D22439-BEEF-4673-8C46-62F85807DCC3}"/>
              </a:ext>
            </a:extLst>
          </p:cNvPr>
          <p:cNvSpPr>
            <a:spLocks/>
          </p:cNvSpPr>
          <p:nvPr/>
        </p:nvSpPr>
        <p:spPr bwMode="auto">
          <a:xfrm>
            <a:off x="6602168" y="3389460"/>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a:t>
            </a:r>
            <a:r>
              <a:rPr lang="en-US" sz="1400" err="1"/>
              <a:t>HBCC</a:t>
            </a:r>
            <a:r>
              <a:rPr lang="en-US" sz="1400"/>
              <a:t> is something we really want to focus on. If PC+ can effectively prove impact, the reach of our investment can touch even more children and families"</a:t>
            </a:r>
          </a:p>
          <a:p>
            <a:pPr marL="112713" lvl="1" algn="r"/>
            <a:r>
              <a:rPr lang="en-US" sz="1400" i="1"/>
              <a:t>- Private Funder</a:t>
            </a:r>
          </a:p>
        </p:txBody>
      </p:sp>
      <p:sp>
        <p:nvSpPr>
          <p:cNvPr id="43" name="clipart_symbols_newspaperclippings">
            <a:extLst>
              <a:ext uri="{FF2B5EF4-FFF2-40B4-BE49-F238E27FC236}">
                <a16:creationId xmlns:a16="http://schemas.microsoft.com/office/drawing/2014/main" id="{DF5755A7-95D8-4718-8C34-0349664B56DA}"/>
              </a:ext>
            </a:extLst>
          </p:cNvPr>
          <p:cNvSpPr>
            <a:spLocks/>
          </p:cNvSpPr>
          <p:nvPr/>
        </p:nvSpPr>
        <p:spPr bwMode="auto">
          <a:xfrm>
            <a:off x="6602168" y="4986883"/>
            <a:ext cx="4479878" cy="1248315"/>
          </a:xfrm>
          <a:prstGeom prst="roundRect">
            <a:avLst/>
          </a:prstGeom>
          <a:noFill/>
          <a:ln w="9525">
            <a:solidFill>
              <a:schemeClr val="tx2"/>
            </a:solidFill>
            <a:round/>
            <a:headEnd/>
            <a:tailEnd/>
          </a:ln>
        </p:spPr>
        <p:txBody>
          <a:bodyPr lIns="45720" rIns="45720" anchor="ctr" anchorCtr="1"/>
          <a:lstStyle/>
          <a:p>
            <a:pPr>
              <a:buFont typeface="Trebuchet MS" panose="020B0603020202020204" pitchFamily="34" charset="0"/>
              <a:buChar char="​"/>
            </a:pPr>
            <a:r>
              <a:rPr lang="en-US" sz="1400"/>
              <a:t>"Sometimes we discover additional benefits that our models bring to the families, but we need more capacity to incorporate them more regularly</a:t>
            </a:r>
          </a:p>
          <a:p>
            <a:pPr algn="r">
              <a:buFont typeface="Trebuchet MS" panose="020B0603020202020204" pitchFamily="34" charset="0"/>
              <a:buChar char="​"/>
            </a:pPr>
            <a:r>
              <a:rPr lang="en-US" sz="1400" i="1"/>
              <a:t>- PC+ Leadership</a:t>
            </a:r>
          </a:p>
        </p:txBody>
      </p:sp>
      <p:sp>
        <p:nvSpPr>
          <p:cNvPr id="49" name="clipart_symbols_newspaperclippings">
            <a:extLst>
              <a:ext uri="{FF2B5EF4-FFF2-40B4-BE49-F238E27FC236}">
                <a16:creationId xmlns:a16="http://schemas.microsoft.com/office/drawing/2014/main" id="{413C099C-3B3E-4673-B0BC-3BBB80E8EEC3}"/>
              </a:ext>
            </a:extLst>
          </p:cNvPr>
          <p:cNvSpPr>
            <a:spLocks/>
          </p:cNvSpPr>
          <p:nvPr/>
        </p:nvSpPr>
        <p:spPr bwMode="auto">
          <a:xfrm>
            <a:off x="6602168" y="1855786"/>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"We love to see the way that PC+ is pushing this home visiting world forward through the </a:t>
            </a:r>
            <a:r>
              <a:rPr lang="en-US" sz="1400" err="1"/>
              <a:t>HBCC</a:t>
            </a:r>
            <a:r>
              <a:rPr lang="en-US" sz="1400"/>
              <a:t> model and other professional partnerships. It was a stand-out quality for us"</a:t>
            </a:r>
          </a:p>
          <a:p>
            <a:pPr marL="112713" lvl="1" algn="r"/>
            <a:r>
              <a:rPr lang="en-US" sz="1400" i="1"/>
              <a:t>- Private Funder</a:t>
            </a:r>
          </a:p>
        </p:txBody>
      </p:sp>
      <p:grpSp>
        <p:nvGrpSpPr>
          <p:cNvPr id="25" name="bcgIcons_Market research ">
            <a:extLst>
              <a:ext uri="{FF2B5EF4-FFF2-40B4-BE49-F238E27FC236}">
                <a16:creationId xmlns:a16="http://schemas.microsoft.com/office/drawing/2014/main" id="{93CB8772-3D54-26C2-61F0-16CF22CDDEA8}"/>
              </a:ext>
            </a:extLst>
          </p:cNvPr>
          <p:cNvGrpSpPr>
            <a:grpSpLocks noChangeAspect="1"/>
          </p:cNvGrpSpPr>
          <p:nvPr/>
        </p:nvGrpSpPr>
        <p:grpSpPr>
          <a:xfrm>
            <a:off x="629999" y="3686640"/>
            <a:ext cx="548640" cy="548640"/>
            <a:chOff x="5273675" y="2606675"/>
            <a:chExt cx="1644650" cy="1644650"/>
          </a:xfrm>
        </p:grpSpPr>
        <p:sp>
          <p:nvSpPr>
            <p:cNvPr id="26" name="AutoShape 40">
              <a:extLst>
                <a:ext uri="{FF2B5EF4-FFF2-40B4-BE49-F238E27FC236}">
                  <a16:creationId xmlns:a16="http://schemas.microsoft.com/office/drawing/2014/main" id="{D9079450-5AC0-BD6C-1D9A-364E7D70B4D0}"/>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7" name="Group 26">
              <a:extLst>
                <a:ext uri="{FF2B5EF4-FFF2-40B4-BE49-F238E27FC236}">
                  <a16:creationId xmlns:a16="http://schemas.microsoft.com/office/drawing/2014/main" id="{C4808F87-6B6A-5BC7-FA2B-6A2993740FFD}"/>
                </a:ext>
              </a:extLst>
            </p:cNvPr>
            <p:cNvGrpSpPr/>
            <p:nvPr/>
          </p:nvGrpSpPr>
          <p:grpSpPr>
            <a:xfrm>
              <a:off x="5486400" y="2776538"/>
              <a:ext cx="1183985" cy="1257300"/>
              <a:chOff x="5486400" y="2776538"/>
              <a:chExt cx="1183985" cy="1257300"/>
            </a:xfrm>
          </p:grpSpPr>
          <p:sp>
            <p:nvSpPr>
              <p:cNvPr id="28" name="Freeform 42">
                <a:extLst>
                  <a:ext uri="{FF2B5EF4-FFF2-40B4-BE49-F238E27FC236}">
                    <a16:creationId xmlns:a16="http://schemas.microsoft.com/office/drawing/2014/main" id="{EE99683E-67ED-B8E5-1D82-2E11E0AE3E2F}"/>
                  </a:ext>
                </a:extLst>
              </p:cNvPr>
              <p:cNvSpPr>
                <a:spLocks/>
              </p:cNvSpPr>
              <p:nvPr/>
            </p:nvSpPr>
            <p:spPr bwMode="auto">
              <a:xfrm>
                <a:off x="5607050" y="2776538"/>
                <a:ext cx="779463" cy="873125"/>
              </a:xfrm>
              <a:custGeom>
                <a:avLst/>
                <a:gdLst>
                  <a:gd name="T0" fmla="*/ 1090 w 1090"/>
                  <a:gd name="T1" fmla="*/ 674 h 1222"/>
                  <a:gd name="T2" fmla="*/ 1014 w 1090"/>
                  <a:gd name="T3" fmla="*/ 723 h 1222"/>
                  <a:gd name="T4" fmla="*/ 889 w 1090"/>
                  <a:gd name="T5" fmla="*/ 941 h 1222"/>
                  <a:gd name="T6" fmla="*/ 845 w 1090"/>
                  <a:gd name="T7" fmla="*/ 980 h 1222"/>
                  <a:gd name="T8" fmla="*/ 802 w 1090"/>
                  <a:gd name="T9" fmla="*/ 1009 h 1222"/>
                  <a:gd name="T10" fmla="*/ 188 w 1090"/>
                  <a:gd name="T11" fmla="*/ 892 h 1222"/>
                  <a:gd name="T12" fmla="*/ 100 w 1090"/>
                  <a:gd name="T13" fmla="*/ 518 h 1222"/>
                  <a:gd name="T14" fmla="*/ 113 w 1090"/>
                  <a:gd name="T15" fmla="*/ 466 h 1222"/>
                  <a:gd name="T16" fmla="*/ 276 w 1090"/>
                  <a:gd name="T17" fmla="*/ 233 h 1222"/>
                  <a:gd name="T18" fmla="*/ 933 w 1090"/>
                  <a:gd name="T19" fmla="*/ 320 h 1222"/>
                  <a:gd name="T20" fmla="*/ 1027 w 1090"/>
                  <a:gd name="T21" fmla="*/ 559 h 1222"/>
                  <a:gd name="T22" fmla="*/ 1088 w 1090"/>
                  <a:gd name="T23" fmla="*/ 519 h 1222"/>
                  <a:gd name="T24" fmla="*/ 986 w 1090"/>
                  <a:gd name="T25" fmla="*/ 280 h 1222"/>
                  <a:gd name="T26" fmla="*/ 235 w 1090"/>
                  <a:gd name="T27" fmla="*/ 179 h 1222"/>
                  <a:gd name="T28" fmla="*/ 63 w 1090"/>
                  <a:gd name="T29" fmla="*/ 407 h 1222"/>
                  <a:gd name="T30" fmla="*/ 46 w 1090"/>
                  <a:gd name="T31" fmla="*/ 455 h 1222"/>
                  <a:gd name="T32" fmla="*/ 135 w 1090"/>
                  <a:gd name="T33" fmla="*/ 933 h 1222"/>
                  <a:gd name="T34" fmla="*/ 808 w 1090"/>
                  <a:gd name="T35" fmla="*/ 1082 h 1222"/>
                  <a:gd name="T36" fmla="*/ 916 w 1090"/>
                  <a:gd name="T37" fmla="*/ 1222 h 1222"/>
                  <a:gd name="T38" fmla="*/ 1066 w 1090"/>
                  <a:gd name="T39" fmla="*/ 1107 h 1222"/>
                  <a:gd name="T40" fmla="*/ 958 w 1090"/>
                  <a:gd name="T41" fmla="*/ 965 h 1222"/>
                  <a:gd name="T42" fmla="*/ 1090 w 1090"/>
                  <a:gd name="T43" fmla="*/ 674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0" h="1222">
                    <a:moveTo>
                      <a:pt x="1090" y="674"/>
                    </a:moveTo>
                    <a:cubicBezTo>
                      <a:pt x="1014" y="723"/>
                      <a:pt x="1014" y="723"/>
                      <a:pt x="1014" y="723"/>
                    </a:cubicBezTo>
                    <a:cubicBezTo>
                      <a:pt x="993" y="804"/>
                      <a:pt x="951" y="880"/>
                      <a:pt x="889" y="941"/>
                    </a:cubicBezTo>
                    <a:cubicBezTo>
                      <a:pt x="875" y="955"/>
                      <a:pt x="860" y="968"/>
                      <a:pt x="845" y="980"/>
                    </a:cubicBezTo>
                    <a:cubicBezTo>
                      <a:pt x="831" y="990"/>
                      <a:pt x="817" y="1000"/>
                      <a:pt x="802" y="1009"/>
                    </a:cubicBezTo>
                    <a:cubicBezTo>
                      <a:pt x="601" y="1131"/>
                      <a:pt x="334" y="1084"/>
                      <a:pt x="188" y="892"/>
                    </a:cubicBezTo>
                    <a:cubicBezTo>
                      <a:pt x="103" y="782"/>
                      <a:pt x="76" y="645"/>
                      <a:pt x="100" y="518"/>
                    </a:cubicBezTo>
                    <a:cubicBezTo>
                      <a:pt x="103" y="500"/>
                      <a:pt x="107" y="483"/>
                      <a:pt x="113" y="466"/>
                    </a:cubicBezTo>
                    <a:cubicBezTo>
                      <a:pt x="141" y="376"/>
                      <a:pt x="196" y="294"/>
                      <a:pt x="276" y="233"/>
                    </a:cubicBezTo>
                    <a:cubicBezTo>
                      <a:pt x="480" y="75"/>
                      <a:pt x="775" y="114"/>
                      <a:pt x="933" y="320"/>
                    </a:cubicBezTo>
                    <a:cubicBezTo>
                      <a:pt x="987" y="392"/>
                      <a:pt x="1018" y="475"/>
                      <a:pt x="1027" y="559"/>
                    </a:cubicBezTo>
                    <a:cubicBezTo>
                      <a:pt x="1088" y="519"/>
                      <a:pt x="1088" y="519"/>
                      <a:pt x="1088" y="519"/>
                    </a:cubicBezTo>
                    <a:cubicBezTo>
                      <a:pt x="1075" y="435"/>
                      <a:pt x="1041" y="352"/>
                      <a:pt x="986" y="280"/>
                    </a:cubicBezTo>
                    <a:cubicBezTo>
                      <a:pt x="805" y="45"/>
                      <a:pt x="470" y="0"/>
                      <a:pt x="235" y="179"/>
                    </a:cubicBezTo>
                    <a:cubicBezTo>
                      <a:pt x="155" y="241"/>
                      <a:pt x="98" y="320"/>
                      <a:pt x="63" y="407"/>
                    </a:cubicBezTo>
                    <a:cubicBezTo>
                      <a:pt x="57" y="423"/>
                      <a:pt x="51" y="439"/>
                      <a:pt x="46" y="455"/>
                    </a:cubicBezTo>
                    <a:cubicBezTo>
                      <a:pt x="0" y="614"/>
                      <a:pt x="27" y="791"/>
                      <a:pt x="135" y="933"/>
                    </a:cubicBezTo>
                    <a:cubicBezTo>
                      <a:pt x="296" y="1143"/>
                      <a:pt x="583" y="1201"/>
                      <a:pt x="808" y="1082"/>
                    </a:cubicBezTo>
                    <a:cubicBezTo>
                      <a:pt x="808" y="1082"/>
                      <a:pt x="809" y="1082"/>
                      <a:pt x="916" y="1222"/>
                    </a:cubicBezTo>
                    <a:cubicBezTo>
                      <a:pt x="1066" y="1107"/>
                      <a:pt x="1066" y="1107"/>
                      <a:pt x="1066" y="1107"/>
                    </a:cubicBezTo>
                    <a:cubicBezTo>
                      <a:pt x="1059" y="1098"/>
                      <a:pt x="1036" y="1068"/>
                      <a:pt x="958" y="965"/>
                    </a:cubicBezTo>
                    <a:cubicBezTo>
                      <a:pt x="1032" y="883"/>
                      <a:pt x="1077" y="780"/>
                      <a:pt x="1090" y="67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6">
                <a:extLst>
                  <a:ext uri="{FF2B5EF4-FFF2-40B4-BE49-F238E27FC236}">
                    <a16:creationId xmlns:a16="http://schemas.microsoft.com/office/drawing/2014/main" id="{C23A25C9-9127-3285-D061-D71380681087}"/>
                  </a:ext>
                </a:extLst>
              </p:cNvPr>
              <p:cNvSpPr>
                <a:spLocks/>
              </p:cNvSpPr>
              <p:nvPr/>
            </p:nvSpPr>
            <p:spPr bwMode="auto">
              <a:xfrm>
                <a:off x="5486400" y="2905125"/>
                <a:ext cx="1183985" cy="1128713"/>
              </a:xfrm>
              <a:custGeom>
                <a:avLst/>
                <a:gdLst>
                  <a:gd name="connsiteX0" fmla="*/ 916123 w 1183985"/>
                  <a:gd name="connsiteY0" fmla="*/ 712788 h 1128713"/>
                  <a:gd name="connsiteX1" fmla="*/ 819151 w 1183985"/>
                  <a:gd name="connsiteY1" fmla="*/ 786369 h 1128713"/>
                  <a:gd name="connsiteX2" fmla="*/ 1053025 w 1183985"/>
                  <a:gd name="connsiteY2" fmla="*/ 1094265 h 1128713"/>
                  <a:gd name="connsiteX3" fmla="*/ 1072990 w 1183985"/>
                  <a:gd name="connsiteY3" fmla="*/ 1097122 h 1128713"/>
                  <a:gd name="connsiteX4" fmla="*/ 1115772 w 1183985"/>
                  <a:gd name="connsiteY4" fmla="*/ 1076405 h 1128713"/>
                  <a:gd name="connsiteX5" fmla="*/ 1149997 w 1183985"/>
                  <a:gd name="connsiteY5" fmla="*/ 1019970 h 1128713"/>
                  <a:gd name="connsiteX6" fmla="*/ 916123 w 1183985"/>
                  <a:gd name="connsiteY6" fmla="*/ 712788 h 1128713"/>
                  <a:gd name="connsiteX7" fmla="*/ 917497 w 1183985"/>
                  <a:gd name="connsiteY7" fmla="*/ 674688 h 1128713"/>
                  <a:gd name="connsiteX8" fmla="*/ 921783 w 1183985"/>
                  <a:gd name="connsiteY8" fmla="*/ 674688 h 1128713"/>
                  <a:gd name="connsiteX9" fmla="*/ 932499 w 1183985"/>
                  <a:gd name="connsiteY9" fmla="*/ 680399 h 1128713"/>
                  <a:gd name="connsiteX10" fmla="*/ 1176101 w 1183985"/>
                  <a:gd name="connsiteY10" fmla="*/ 1000929 h 1128713"/>
                  <a:gd name="connsiteX11" fmla="*/ 1136096 w 1183985"/>
                  <a:gd name="connsiteY11" fmla="*/ 1100872 h 1128713"/>
                  <a:gd name="connsiteX12" fmla="*/ 1078946 w 1183985"/>
                  <a:gd name="connsiteY12" fmla="*/ 1127285 h 1128713"/>
                  <a:gd name="connsiteX13" fmla="*/ 1065373 w 1183985"/>
                  <a:gd name="connsiteY13" fmla="*/ 1128713 h 1128713"/>
                  <a:gd name="connsiteX14" fmla="*/ 1028225 w 1183985"/>
                  <a:gd name="connsiteY14" fmla="*/ 1112294 h 1128713"/>
                  <a:gd name="connsiteX15" fmla="*/ 785338 w 1183985"/>
                  <a:gd name="connsiteY15" fmla="*/ 793192 h 1128713"/>
                  <a:gd name="connsiteX16" fmla="*/ 782480 w 1183985"/>
                  <a:gd name="connsiteY16" fmla="*/ 779628 h 1128713"/>
                  <a:gd name="connsiteX17" fmla="*/ 788195 w 1183985"/>
                  <a:gd name="connsiteY17" fmla="*/ 771061 h 1128713"/>
                  <a:gd name="connsiteX18" fmla="*/ 910353 w 1183985"/>
                  <a:gd name="connsiteY18" fmla="*/ 677544 h 1128713"/>
                  <a:gd name="connsiteX19" fmla="*/ 917497 w 1183985"/>
                  <a:gd name="connsiteY19" fmla="*/ 674688 h 1128713"/>
                  <a:gd name="connsiteX20" fmla="*/ 719495 w 1183985"/>
                  <a:gd name="connsiteY20" fmla="*/ 369888 h 1128713"/>
                  <a:gd name="connsiteX21" fmla="*/ 708054 w 1183985"/>
                  <a:gd name="connsiteY21" fmla="*/ 371334 h 1128713"/>
                  <a:gd name="connsiteX22" fmla="*/ 683741 w 1183985"/>
                  <a:gd name="connsiteY22" fmla="*/ 391575 h 1128713"/>
                  <a:gd name="connsiteX23" fmla="*/ 679450 w 1183985"/>
                  <a:gd name="connsiteY23" fmla="*/ 410370 h 1128713"/>
                  <a:gd name="connsiteX24" fmla="*/ 719495 w 1183985"/>
                  <a:gd name="connsiteY24" fmla="*/ 450851 h 1128713"/>
                  <a:gd name="connsiteX25" fmla="*/ 758825 w 1183985"/>
                  <a:gd name="connsiteY25" fmla="*/ 410370 h 1128713"/>
                  <a:gd name="connsiteX26" fmla="*/ 758825 w 1183985"/>
                  <a:gd name="connsiteY26" fmla="*/ 403864 h 1128713"/>
                  <a:gd name="connsiteX27" fmla="*/ 741663 w 1183985"/>
                  <a:gd name="connsiteY27" fmla="*/ 376394 h 1128713"/>
                  <a:gd name="connsiteX28" fmla="*/ 719495 w 1183985"/>
                  <a:gd name="connsiteY28" fmla="*/ 369888 h 1128713"/>
                  <a:gd name="connsiteX29" fmla="*/ 343258 w 1183985"/>
                  <a:gd name="connsiteY29" fmla="*/ 350838 h 1128713"/>
                  <a:gd name="connsiteX30" fmla="*/ 328956 w 1183985"/>
                  <a:gd name="connsiteY30" fmla="*/ 353730 h 1128713"/>
                  <a:gd name="connsiteX31" fmla="*/ 306074 w 1183985"/>
                  <a:gd name="connsiteY31" fmla="*/ 375416 h 1128713"/>
                  <a:gd name="connsiteX32" fmla="*/ 303213 w 1183985"/>
                  <a:gd name="connsiteY32" fmla="*/ 391320 h 1128713"/>
                  <a:gd name="connsiteX33" fmla="*/ 343258 w 1183985"/>
                  <a:gd name="connsiteY33" fmla="*/ 431801 h 1128713"/>
                  <a:gd name="connsiteX34" fmla="*/ 382588 w 1183985"/>
                  <a:gd name="connsiteY34" fmla="*/ 391320 h 1128713"/>
                  <a:gd name="connsiteX35" fmla="*/ 381158 w 1183985"/>
                  <a:gd name="connsiteY35" fmla="*/ 379031 h 1128713"/>
                  <a:gd name="connsiteX36" fmla="*/ 360420 w 1183985"/>
                  <a:gd name="connsiteY36" fmla="*/ 355175 h 1128713"/>
                  <a:gd name="connsiteX37" fmla="*/ 343258 w 1183985"/>
                  <a:gd name="connsiteY37" fmla="*/ 350838 h 1128713"/>
                  <a:gd name="connsiteX38" fmla="*/ 1029133 w 1183985"/>
                  <a:gd name="connsiteY38" fmla="*/ 176213 h 1128713"/>
                  <a:gd name="connsiteX39" fmla="*/ 993775 w 1183985"/>
                  <a:gd name="connsiteY39" fmla="*/ 211138 h 1128713"/>
                  <a:gd name="connsiteX40" fmla="*/ 993775 w 1183985"/>
                  <a:gd name="connsiteY40" fmla="*/ 214702 h 1128713"/>
                  <a:gd name="connsiteX41" fmla="*/ 1011094 w 1183985"/>
                  <a:gd name="connsiteY41" fmla="*/ 241074 h 1128713"/>
                  <a:gd name="connsiteX42" fmla="*/ 1029133 w 1183985"/>
                  <a:gd name="connsiteY42" fmla="*/ 246063 h 1128713"/>
                  <a:gd name="connsiteX43" fmla="*/ 1065213 w 1183985"/>
                  <a:gd name="connsiteY43" fmla="*/ 211138 h 1128713"/>
                  <a:gd name="connsiteX44" fmla="*/ 1029133 w 1183985"/>
                  <a:gd name="connsiteY44" fmla="*/ 176213 h 1128713"/>
                  <a:gd name="connsiteX45" fmla="*/ 544870 w 1183985"/>
                  <a:gd name="connsiteY45" fmla="*/ 157163 h 1128713"/>
                  <a:gd name="connsiteX46" fmla="*/ 504825 w 1183985"/>
                  <a:gd name="connsiteY46" fmla="*/ 196851 h 1128713"/>
                  <a:gd name="connsiteX47" fmla="*/ 506255 w 1183985"/>
                  <a:gd name="connsiteY47" fmla="*/ 208190 h 1128713"/>
                  <a:gd name="connsiteX48" fmla="*/ 526993 w 1183985"/>
                  <a:gd name="connsiteY48" fmla="*/ 232286 h 1128713"/>
                  <a:gd name="connsiteX49" fmla="*/ 544870 w 1183985"/>
                  <a:gd name="connsiteY49" fmla="*/ 236538 h 1128713"/>
                  <a:gd name="connsiteX50" fmla="*/ 557742 w 1183985"/>
                  <a:gd name="connsiteY50" fmla="*/ 233703 h 1128713"/>
                  <a:gd name="connsiteX51" fmla="*/ 580625 w 1183985"/>
                  <a:gd name="connsiteY51" fmla="*/ 213151 h 1128713"/>
                  <a:gd name="connsiteX52" fmla="*/ 584200 w 1183985"/>
                  <a:gd name="connsiteY52" fmla="*/ 196851 h 1128713"/>
                  <a:gd name="connsiteX53" fmla="*/ 544870 w 1183985"/>
                  <a:gd name="connsiteY53" fmla="*/ 157163 h 1128713"/>
                  <a:gd name="connsiteX54" fmla="*/ 544702 w 1183985"/>
                  <a:gd name="connsiteY54" fmla="*/ 125413 h 1128713"/>
                  <a:gd name="connsiteX55" fmla="*/ 615431 w 1183985"/>
                  <a:gd name="connsiteY55" fmla="*/ 196676 h 1128713"/>
                  <a:gd name="connsiteX56" fmla="*/ 601857 w 1183985"/>
                  <a:gd name="connsiteY56" fmla="*/ 238721 h 1128713"/>
                  <a:gd name="connsiteX57" fmla="*/ 688304 w 1183985"/>
                  <a:gd name="connsiteY57" fmla="*/ 345614 h 1128713"/>
                  <a:gd name="connsiteX58" fmla="*/ 719739 w 1183985"/>
                  <a:gd name="connsiteY58" fmla="*/ 338488 h 1128713"/>
                  <a:gd name="connsiteX59" fmla="*/ 739029 w 1183985"/>
                  <a:gd name="connsiteY59" fmla="*/ 341339 h 1128713"/>
                  <a:gd name="connsiteX60" fmla="*/ 769750 w 1183985"/>
                  <a:gd name="connsiteY60" fmla="*/ 359154 h 1128713"/>
                  <a:gd name="connsiteX61" fmla="*/ 823333 w 1183985"/>
                  <a:gd name="connsiteY61" fmla="*/ 324236 h 1128713"/>
                  <a:gd name="connsiteX62" fmla="*/ 855483 w 1183985"/>
                  <a:gd name="connsiteY62" fmla="*/ 303569 h 1128713"/>
                  <a:gd name="connsiteX63" fmla="*/ 901921 w 1183985"/>
                  <a:gd name="connsiteY63" fmla="*/ 274352 h 1128713"/>
                  <a:gd name="connsiteX64" fmla="*/ 931928 w 1183985"/>
                  <a:gd name="connsiteY64" fmla="*/ 255111 h 1128713"/>
                  <a:gd name="connsiteX65" fmla="*/ 966935 w 1183985"/>
                  <a:gd name="connsiteY65" fmla="*/ 232307 h 1128713"/>
                  <a:gd name="connsiteX66" fmla="*/ 963363 w 1183985"/>
                  <a:gd name="connsiteY66" fmla="*/ 210928 h 1128713"/>
                  <a:gd name="connsiteX67" fmla="*/ 964792 w 1183985"/>
                  <a:gd name="connsiteY67" fmla="*/ 196676 h 1128713"/>
                  <a:gd name="connsiteX68" fmla="*/ 1029806 w 1183985"/>
                  <a:gd name="connsiteY68" fmla="*/ 144654 h 1128713"/>
                  <a:gd name="connsiteX69" fmla="*/ 1096963 w 1183985"/>
                  <a:gd name="connsiteY69" fmla="*/ 210928 h 1128713"/>
                  <a:gd name="connsiteX70" fmla="*/ 1029806 w 1183985"/>
                  <a:gd name="connsiteY70" fmla="*/ 277202 h 1128713"/>
                  <a:gd name="connsiteX71" fmla="*/ 1015517 w 1183985"/>
                  <a:gd name="connsiteY71" fmla="*/ 275777 h 1128713"/>
                  <a:gd name="connsiteX72" fmla="*/ 984082 w 1183985"/>
                  <a:gd name="connsiteY72" fmla="*/ 258674 h 1128713"/>
                  <a:gd name="connsiteX73" fmla="*/ 934071 w 1183985"/>
                  <a:gd name="connsiteY73" fmla="*/ 290742 h 1128713"/>
                  <a:gd name="connsiteX74" fmla="*/ 902636 w 1183985"/>
                  <a:gd name="connsiteY74" fmla="*/ 310696 h 1128713"/>
                  <a:gd name="connsiteX75" fmla="*/ 852625 w 1183985"/>
                  <a:gd name="connsiteY75" fmla="*/ 342764 h 1128713"/>
                  <a:gd name="connsiteX76" fmla="*/ 817617 w 1183985"/>
                  <a:gd name="connsiteY76" fmla="*/ 365568 h 1128713"/>
                  <a:gd name="connsiteX77" fmla="*/ 786182 w 1183985"/>
                  <a:gd name="connsiteY77" fmla="*/ 385521 h 1128713"/>
                  <a:gd name="connsiteX78" fmla="*/ 790469 w 1183985"/>
                  <a:gd name="connsiteY78" fmla="*/ 409751 h 1128713"/>
                  <a:gd name="connsiteX79" fmla="*/ 789754 w 1183985"/>
                  <a:gd name="connsiteY79" fmla="*/ 420440 h 1128713"/>
                  <a:gd name="connsiteX80" fmla="*/ 719739 w 1183985"/>
                  <a:gd name="connsiteY80" fmla="*/ 481013 h 1128713"/>
                  <a:gd name="connsiteX81" fmla="*/ 648295 w 1183985"/>
                  <a:gd name="connsiteY81" fmla="*/ 409751 h 1128713"/>
                  <a:gd name="connsiteX82" fmla="*/ 663298 w 1183985"/>
                  <a:gd name="connsiteY82" fmla="*/ 365568 h 1128713"/>
                  <a:gd name="connsiteX83" fmla="*/ 577566 w 1183985"/>
                  <a:gd name="connsiteY83" fmla="*/ 259387 h 1128713"/>
                  <a:gd name="connsiteX84" fmla="*/ 544702 w 1183985"/>
                  <a:gd name="connsiteY84" fmla="*/ 267938 h 1128713"/>
                  <a:gd name="connsiteX85" fmla="*/ 503978 w 1183985"/>
                  <a:gd name="connsiteY85" fmla="*/ 255111 h 1128713"/>
                  <a:gd name="connsiteX86" fmla="*/ 404671 w 1183985"/>
                  <a:gd name="connsiteY86" fmla="*/ 354878 h 1128713"/>
                  <a:gd name="connsiteX87" fmla="*/ 413245 w 1183985"/>
                  <a:gd name="connsiteY87" fmla="*/ 390510 h 1128713"/>
                  <a:gd name="connsiteX88" fmla="*/ 343230 w 1183985"/>
                  <a:gd name="connsiteY88" fmla="*/ 461772 h 1128713"/>
                  <a:gd name="connsiteX89" fmla="*/ 271786 w 1183985"/>
                  <a:gd name="connsiteY89" fmla="*/ 390510 h 1128713"/>
                  <a:gd name="connsiteX90" fmla="*/ 284646 w 1183985"/>
                  <a:gd name="connsiteY90" fmla="*/ 349890 h 1128713"/>
                  <a:gd name="connsiteX91" fmla="*/ 217488 w 1183985"/>
                  <a:gd name="connsiteY91" fmla="*/ 270789 h 1128713"/>
                  <a:gd name="connsiteX92" fmla="*/ 224633 w 1183985"/>
                  <a:gd name="connsiteY92" fmla="*/ 230169 h 1128713"/>
                  <a:gd name="connsiteX93" fmla="*/ 307508 w 1183985"/>
                  <a:gd name="connsiteY93" fmla="*/ 328511 h 1128713"/>
                  <a:gd name="connsiteX94" fmla="*/ 343230 w 1183985"/>
                  <a:gd name="connsiteY94" fmla="*/ 319247 h 1128713"/>
                  <a:gd name="connsiteX95" fmla="*/ 383238 w 1183985"/>
                  <a:gd name="connsiteY95" fmla="*/ 332074 h 1128713"/>
                  <a:gd name="connsiteX96" fmla="*/ 482545 w 1183985"/>
                  <a:gd name="connsiteY96" fmla="*/ 232307 h 1128713"/>
                  <a:gd name="connsiteX97" fmla="*/ 473258 w 1183985"/>
                  <a:gd name="connsiteY97" fmla="*/ 196676 h 1128713"/>
                  <a:gd name="connsiteX98" fmla="*/ 544702 w 1183985"/>
                  <a:gd name="connsiteY98" fmla="*/ 125413 h 1128713"/>
                  <a:gd name="connsiteX99" fmla="*/ 62351 w 1183985"/>
                  <a:gd name="connsiteY99" fmla="*/ 31750 h 1128713"/>
                  <a:gd name="connsiteX100" fmla="*/ 31750 w 1183985"/>
                  <a:gd name="connsiteY100" fmla="*/ 62003 h 1128713"/>
                  <a:gd name="connsiteX101" fmla="*/ 62351 w 1183985"/>
                  <a:gd name="connsiteY101" fmla="*/ 93663 h 1128713"/>
                  <a:gd name="connsiteX102" fmla="*/ 68044 w 1183985"/>
                  <a:gd name="connsiteY102" fmla="*/ 92960 h 1128713"/>
                  <a:gd name="connsiteX103" fmla="*/ 91528 w 1183985"/>
                  <a:gd name="connsiteY103" fmla="*/ 72556 h 1128713"/>
                  <a:gd name="connsiteX104" fmla="*/ 93663 w 1183985"/>
                  <a:gd name="connsiteY104" fmla="*/ 62003 h 1128713"/>
                  <a:gd name="connsiteX105" fmla="*/ 62351 w 1183985"/>
                  <a:gd name="connsiteY105" fmla="*/ 31750 h 1128713"/>
                  <a:gd name="connsiteX106" fmla="*/ 62151 w 1183985"/>
                  <a:gd name="connsiteY106" fmla="*/ 0 h 1128713"/>
                  <a:gd name="connsiteX107" fmla="*/ 125016 w 1183985"/>
                  <a:gd name="connsiteY107" fmla="*/ 62482 h 1128713"/>
                  <a:gd name="connsiteX108" fmla="*/ 113586 w 1183985"/>
                  <a:gd name="connsiteY108" fmla="*/ 99403 h 1128713"/>
                  <a:gd name="connsiteX109" fmla="*/ 142875 w 1183985"/>
                  <a:gd name="connsiteY109" fmla="*/ 134194 h 1128713"/>
                  <a:gd name="connsiteX110" fmla="*/ 130016 w 1183985"/>
                  <a:gd name="connsiteY110" fmla="*/ 168275 h 1128713"/>
                  <a:gd name="connsiteX111" fmla="*/ 89297 w 1183985"/>
                  <a:gd name="connsiteY111" fmla="*/ 119284 h 1128713"/>
                  <a:gd name="connsiteX112" fmla="*/ 62151 w 1183985"/>
                  <a:gd name="connsiteY112" fmla="*/ 125674 h 1128713"/>
                  <a:gd name="connsiteX113" fmla="*/ 0 w 1183985"/>
                  <a:gd name="connsiteY113" fmla="*/ 62482 h 1128713"/>
                  <a:gd name="connsiteX114" fmla="*/ 62151 w 1183985"/>
                  <a:gd name="connsiteY114" fmla="*/ 0 h 112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183985" h="1128713">
                    <a:moveTo>
                      <a:pt x="916123" y="712788"/>
                    </a:moveTo>
                    <a:cubicBezTo>
                      <a:pt x="916123" y="712788"/>
                      <a:pt x="916123" y="712788"/>
                      <a:pt x="819151" y="786369"/>
                    </a:cubicBezTo>
                    <a:cubicBezTo>
                      <a:pt x="819151" y="786369"/>
                      <a:pt x="819151" y="786369"/>
                      <a:pt x="1053025" y="1094265"/>
                    </a:cubicBezTo>
                    <a:cubicBezTo>
                      <a:pt x="1055877" y="1097122"/>
                      <a:pt x="1063720" y="1098551"/>
                      <a:pt x="1072990" y="1097122"/>
                    </a:cubicBezTo>
                    <a:cubicBezTo>
                      <a:pt x="1086537" y="1094265"/>
                      <a:pt x="1102224" y="1087121"/>
                      <a:pt x="1115772" y="1076405"/>
                    </a:cubicBezTo>
                    <a:cubicBezTo>
                      <a:pt x="1145006" y="1054260"/>
                      <a:pt x="1155701" y="1027828"/>
                      <a:pt x="1149997" y="1019970"/>
                    </a:cubicBezTo>
                    <a:cubicBezTo>
                      <a:pt x="1149997" y="1019970"/>
                      <a:pt x="1149997" y="1019970"/>
                      <a:pt x="916123" y="712788"/>
                    </a:cubicBezTo>
                    <a:close/>
                    <a:moveTo>
                      <a:pt x="917497" y="674688"/>
                    </a:moveTo>
                    <a:cubicBezTo>
                      <a:pt x="918926" y="674688"/>
                      <a:pt x="920355" y="674688"/>
                      <a:pt x="921783" y="674688"/>
                    </a:cubicBezTo>
                    <a:cubicBezTo>
                      <a:pt x="926070" y="675402"/>
                      <a:pt x="929641" y="677544"/>
                      <a:pt x="932499" y="680399"/>
                    </a:cubicBezTo>
                    <a:cubicBezTo>
                      <a:pt x="932499" y="680399"/>
                      <a:pt x="932499" y="680399"/>
                      <a:pt x="1176101" y="1000929"/>
                    </a:cubicBezTo>
                    <a:cubicBezTo>
                      <a:pt x="1195389" y="1025915"/>
                      <a:pt x="1178244" y="1068748"/>
                      <a:pt x="1136096" y="1100872"/>
                    </a:cubicBezTo>
                    <a:cubicBezTo>
                      <a:pt x="1117522" y="1114436"/>
                      <a:pt x="1097520" y="1124430"/>
                      <a:pt x="1078946" y="1127285"/>
                    </a:cubicBezTo>
                    <a:cubicBezTo>
                      <a:pt x="1074660" y="1127999"/>
                      <a:pt x="1069659" y="1128713"/>
                      <a:pt x="1065373" y="1128713"/>
                    </a:cubicBezTo>
                    <a:cubicBezTo>
                      <a:pt x="1049657" y="1128713"/>
                      <a:pt x="1036083" y="1123002"/>
                      <a:pt x="1028225" y="1112294"/>
                    </a:cubicBezTo>
                    <a:cubicBezTo>
                      <a:pt x="1028225" y="1112294"/>
                      <a:pt x="1028225" y="1112294"/>
                      <a:pt x="785338" y="793192"/>
                    </a:cubicBezTo>
                    <a:cubicBezTo>
                      <a:pt x="781766" y="788908"/>
                      <a:pt x="781051" y="783911"/>
                      <a:pt x="782480" y="779628"/>
                    </a:cubicBezTo>
                    <a:cubicBezTo>
                      <a:pt x="783194" y="776058"/>
                      <a:pt x="785338" y="773203"/>
                      <a:pt x="788195" y="771061"/>
                    </a:cubicBezTo>
                    <a:cubicBezTo>
                      <a:pt x="788195" y="771061"/>
                      <a:pt x="788195" y="771061"/>
                      <a:pt x="910353" y="677544"/>
                    </a:cubicBezTo>
                    <a:cubicBezTo>
                      <a:pt x="912496" y="676116"/>
                      <a:pt x="914640" y="675402"/>
                      <a:pt x="917497" y="674688"/>
                    </a:cubicBezTo>
                    <a:close/>
                    <a:moveTo>
                      <a:pt x="719495" y="369888"/>
                    </a:moveTo>
                    <a:cubicBezTo>
                      <a:pt x="715205" y="369888"/>
                      <a:pt x="711629" y="370611"/>
                      <a:pt x="708054" y="371334"/>
                    </a:cubicBezTo>
                    <a:cubicBezTo>
                      <a:pt x="698043" y="374225"/>
                      <a:pt x="688746" y="381454"/>
                      <a:pt x="683741" y="391575"/>
                    </a:cubicBezTo>
                    <a:cubicBezTo>
                      <a:pt x="680880" y="396635"/>
                      <a:pt x="679450" y="403141"/>
                      <a:pt x="679450" y="410370"/>
                    </a:cubicBezTo>
                    <a:cubicBezTo>
                      <a:pt x="679450" y="432779"/>
                      <a:pt x="697328" y="450851"/>
                      <a:pt x="719495" y="450851"/>
                    </a:cubicBezTo>
                    <a:cubicBezTo>
                      <a:pt x="740948" y="450851"/>
                      <a:pt x="758825" y="432779"/>
                      <a:pt x="758825" y="410370"/>
                    </a:cubicBezTo>
                    <a:cubicBezTo>
                      <a:pt x="758825" y="408201"/>
                      <a:pt x="758825" y="406032"/>
                      <a:pt x="758825" y="403864"/>
                    </a:cubicBezTo>
                    <a:cubicBezTo>
                      <a:pt x="756680" y="392298"/>
                      <a:pt x="750244" y="382900"/>
                      <a:pt x="741663" y="376394"/>
                    </a:cubicBezTo>
                    <a:cubicBezTo>
                      <a:pt x="735227" y="372057"/>
                      <a:pt x="727361" y="369888"/>
                      <a:pt x="719495" y="369888"/>
                    </a:cubicBezTo>
                    <a:close/>
                    <a:moveTo>
                      <a:pt x="343258" y="350838"/>
                    </a:moveTo>
                    <a:cubicBezTo>
                      <a:pt x="337538" y="350838"/>
                      <a:pt x="333247" y="351561"/>
                      <a:pt x="328956" y="353730"/>
                    </a:cubicBezTo>
                    <a:cubicBezTo>
                      <a:pt x="318230" y="357344"/>
                      <a:pt x="310364" y="365296"/>
                      <a:pt x="306074" y="375416"/>
                    </a:cubicBezTo>
                    <a:cubicBezTo>
                      <a:pt x="303928" y="380476"/>
                      <a:pt x="303213" y="385537"/>
                      <a:pt x="303213" y="391320"/>
                    </a:cubicBezTo>
                    <a:cubicBezTo>
                      <a:pt x="303213" y="413729"/>
                      <a:pt x="321091" y="431801"/>
                      <a:pt x="343258" y="431801"/>
                    </a:cubicBezTo>
                    <a:cubicBezTo>
                      <a:pt x="364711" y="431801"/>
                      <a:pt x="382588" y="413729"/>
                      <a:pt x="382588" y="391320"/>
                    </a:cubicBezTo>
                    <a:cubicBezTo>
                      <a:pt x="382588" y="386982"/>
                      <a:pt x="381873" y="382645"/>
                      <a:pt x="381158" y="379031"/>
                    </a:cubicBezTo>
                    <a:cubicBezTo>
                      <a:pt x="377583" y="368187"/>
                      <a:pt x="370432" y="359513"/>
                      <a:pt x="360420" y="355175"/>
                    </a:cubicBezTo>
                    <a:cubicBezTo>
                      <a:pt x="355415" y="352284"/>
                      <a:pt x="348979" y="350838"/>
                      <a:pt x="343258" y="350838"/>
                    </a:cubicBezTo>
                    <a:close/>
                    <a:moveTo>
                      <a:pt x="1029133" y="176213"/>
                    </a:moveTo>
                    <a:cubicBezTo>
                      <a:pt x="1009650" y="176213"/>
                      <a:pt x="993775" y="191894"/>
                      <a:pt x="993775" y="211138"/>
                    </a:cubicBezTo>
                    <a:cubicBezTo>
                      <a:pt x="993775" y="212564"/>
                      <a:pt x="993775" y="213989"/>
                      <a:pt x="993775" y="214702"/>
                    </a:cubicBezTo>
                    <a:cubicBezTo>
                      <a:pt x="995218" y="226106"/>
                      <a:pt x="1001713" y="236085"/>
                      <a:pt x="1011094" y="241074"/>
                    </a:cubicBezTo>
                    <a:cubicBezTo>
                      <a:pt x="1016145" y="244638"/>
                      <a:pt x="1022639" y="246063"/>
                      <a:pt x="1029133" y="246063"/>
                    </a:cubicBezTo>
                    <a:cubicBezTo>
                      <a:pt x="1048617" y="246063"/>
                      <a:pt x="1065213" y="230383"/>
                      <a:pt x="1065213" y="211138"/>
                    </a:cubicBezTo>
                    <a:cubicBezTo>
                      <a:pt x="1065213" y="191894"/>
                      <a:pt x="1048617" y="176213"/>
                      <a:pt x="1029133" y="176213"/>
                    </a:cubicBezTo>
                    <a:close/>
                    <a:moveTo>
                      <a:pt x="544870" y="157163"/>
                    </a:moveTo>
                    <a:cubicBezTo>
                      <a:pt x="522703" y="157163"/>
                      <a:pt x="504825" y="174881"/>
                      <a:pt x="504825" y="196851"/>
                    </a:cubicBezTo>
                    <a:cubicBezTo>
                      <a:pt x="504825" y="201103"/>
                      <a:pt x="505540" y="204646"/>
                      <a:pt x="506255" y="208190"/>
                    </a:cubicBezTo>
                    <a:cubicBezTo>
                      <a:pt x="509831" y="218820"/>
                      <a:pt x="516982" y="227325"/>
                      <a:pt x="526993" y="232286"/>
                    </a:cubicBezTo>
                    <a:cubicBezTo>
                      <a:pt x="532714" y="234412"/>
                      <a:pt x="538434" y="236538"/>
                      <a:pt x="544870" y="236538"/>
                    </a:cubicBezTo>
                    <a:cubicBezTo>
                      <a:pt x="549161" y="236538"/>
                      <a:pt x="553451" y="235121"/>
                      <a:pt x="557742" y="233703"/>
                    </a:cubicBezTo>
                    <a:cubicBezTo>
                      <a:pt x="567753" y="230160"/>
                      <a:pt x="576334" y="223073"/>
                      <a:pt x="580625" y="213151"/>
                    </a:cubicBezTo>
                    <a:cubicBezTo>
                      <a:pt x="583485" y="208190"/>
                      <a:pt x="584200" y="202520"/>
                      <a:pt x="584200" y="196851"/>
                    </a:cubicBezTo>
                    <a:cubicBezTo>
                      <a:pt x="584200" y="174881"/>
                      <a:pt x="566323" y="157163"/>
                      <a:pt x="544870" y="157163"/>
                    </a:cubicBezTo>
                    <a:close/>
                    <a:moveTo>
                      <a:pt x="544702" y="125413"/>
                    </a:moveTo>
                    <a:cubicBezTo>
                      <a:pt x="583996" y="125413"/>
                      <a:pt x="615431" y="157481"/>
                      <a:pt x="615431" y="196676"/>
                    </a:cubicBezTo>
                    <a:cubicBezTo>
                      <a:pt x="615431" y="212353"/>
                      <a:pt x="610430" y="227319"/>
                      <a:pt x="601857" y="238721"/>
                    </a:cubicBezTo>
                    <a:cubicBezTo>
                      <a:pt x="601857" y="238721"/>
                      <a:pt x="601857" y="238721"/>
                      <a:pt x="688304" y="345614"/>
                    </a:cubicBezTo>
                    <a:cubicBezTo>
                      <a:pt x="697592" y="341339"/>
                      <a:pt x="708308" y="338488"/>
                      <a:pt x="719739" y="338488"/>
                    </a:cubicBezTo>
                    <a:cubicBezTo>
                      <a:pt x="726169" y="338488"/>
                      <a:pt x="732599" y="339201"/>
                      <a:pt x="739029" y="341339"/>
                    </a:cubicBezTo>
                    <a:cubicBezTo>
                      <a:pt x="750460" y="344189"/>
                      <a:pt x="761177" y="350603"/>
                      <a:pt x="769750" y="359154"/>
                    </a:cubicBezTo>
                    <a:cubicBezTo>
                      <a:pt x="769750" y="359154"/>
                      <a:pt x="769750" y="359154"/>
                      <a:pt x="823333" y="324236"/>
                    </a:cubicBezTo>
                    <a:cubicBezTo>
                      <a:pt x="823333" y="324236"/>
                      <a:pt x="823333" y="324236"/>
                      <a:pt x="855483" y="303569"/>
                    </a:cubicBezTo>
                    <a:cubicBezTo>
                      <a:pt x="855483" y="303569"/>
                      <a:pt x="855483" y="303569"/>
                      <a:pt x="901921" y="274352"/>
                    </a:cubicBezTo>
                    <a:cubicBezTo>
                      <a:pt x="901921" y="274352"/>
                      <a:pt x="901921" y="274352"/>
                      <a:pt x="931928" y="255111"/>
                    </a:cubicBezTo>
                    <a:cubicBezTo>
                      <a:pt x="931928" y="255111"/>
                      <a:pt x="931928" y="255111"/>
                      <a:pt x="966935" y="232307"/>
                    </a:cubicBezTo>
                    <a:cubicBezTo>
                      <a:pt x="964792" y="225893"/>
                      <a:pt x="963363" y="218767"/>
                      <a:pt x="963363" y="210928"/>
                    </a:cubicBezTo>
                    <a:cubicBezTo>
                      <a:pt x="963363" y="205940"/>
                      <a:pt x="964077" y="200951"/>
                      <a:pt x="964792" y="196676"/>
                    </a:cubicBezTo>
                    <a:cubicBezTo>
                      <a:pt x="971222" y="166745"/>
                      <a:pt x="998371" y="144654"/>
                      <a:pt x="1029806" y="144654"/>
                    </a:cubicBezTo>
                    <a:cubicBezTo>
                      <a:pt x="1066957" y="144654"/>
                      <a:pt x="1096963" y="174584"/>
                      <a:pt x="1096963" y="210928"/>
                    </a:cubicBezTo>
                    <a:cubicBezTo>
                      <a:pt x="1096963" y="247272"/>
                      <a:pt x="1066957" y="277202"/>
                      <a:pt x="1029806" y="277202"/>
                    </a:cubicBezTo>
                    <a:cubicBezTo>
                      <a:pt x="1024805" y="277202"/>
                      <a:pt x="1020518" y="277202"/>
                      <a:pt x="1015517" y="275777"/>
                    </a:cubicBezTo>
                    <a:cubicBezTo>
                      <a:pt x="1003372" y="272927"/>
                      <a:pt x="992655" y="267226"/>
                      <a:pt x="984082" y="258674"/>
                    </a:cubicBezTo>
                    <a:cubicBezTo>
                      <a:pt x="984082" y="258674"/>
                      <a:pt x="984082" y="258674"/>
                      <a:pt x="934071" y="290742"/>
                    </a:cubicBezTo>
                    <a:cubicBezTo>
                      <a:pt x="934071" y="290742"/>
                      <a:pt x="934071" y="290742"/>
                      <a:pt x="902636" y="310696"/>
                    </a:cubicBezTo>
                    <a:cubicBezTo>
                      <a:pt x="902636" y="310696"/>
                      <a:pt x="902636" y="310696"/>
                      <a:pt x="852625" y="342764"/>
                    </a:cubicBezTo>
                    <a:cubicBezTo>
                      <a:pt x="852625" y="342764"/>
                      <a:pt x="852625" y="342764"/>
                      <a:pt x="817617" y="365568"/>
                    </a:cubicBezTo>
                    <a:cubicBezTo>
                      <a:pt x="817617" y="365568"/>
                      <a:pt x="817617" y="365568"/>
                      <a:pt x="786182" y="385521"/>
                    </a:cubicBezTo>
                    <a:cubicBezTo>
                      <a:pt x="789040" y="392648"/>
                      <a:pt x="790469" y="401199"/>
                      <a:pt x="790469" y="409751"/>
                    </a:cubicBezTo>
                    <a:cubicBezTo>
                      <a:pt x="790469" y="413314"/>
                      <a:pt x="790469" y="416877"/>
                      <a:pt x="789754" y="420440"/>
                    </a:cubicBezTo>
                    <a:cubicBezTo>
                      <a:pt x="784753" y="454646"/>
                      <a:pt x="754747" y="481013"/>
                      <a:pt x="719739" y="481013"/>
                    </a:cubicBezTo>
                    <a:cubicBezTo>
                      <a:pt x="679731" y="481013"/>
                      <a:pt x="648295" y="448945"/>
                      <a:pt x="648295" y="409751"/>
                    </a:cubicBezTo>
                    <a:cubicBezTo>
                      <a:pt x="648295" y="392648"/>
                      <a:pt x="654011" y="377682"/>
                      <a:pt x="663298" y="365568"/>
                    </a:cubicBezTo>
                    <a:cubicBezTo>
                      <a:pt x="663298" y="365568"/>
                      <a:pt x="663298" y="365568"/>
                      <a:pt x="577566" y="259387"/>
                    </a:cubicBezTo>
                    <a:cubicBezTo>
                      <a:pt x="567564" y="264375"/>
                      <a:pt x="556133" y="267938"/>
                      <a:pt x="544702" y="267938"/>
                    </a:cubicBezTo>
                    <a:cubicBezTo>
                      <a:pt x="529698" y="267938"/>
                      <a:pt x="515409" y="262950"/>
                      <a:pt x="503978" y="255111"/>
                    </a:cubicBezTo>
                    <a:cubicBezTo>
                      <a:pt x="503978" y="255111"/>
                      <a:pt x="503978" y="255111"/>
                      <a:pt x="404671" y="354878"/>
                    </a:cubicBezTo>
                    <a:cubicBezTo>
                      <a:pt x="409672" y="365568"/>
                      <a:pt x="413245" y="377682"/>
                      <a:pt x="413245" y="390510"/>
                    </a:cubicBezTo>
                    <a:cubicBezTo>
                      <a:pt x="413245" y="429704"/>
                      <a:pt x="382524" y="461772"/>
                      <a:pt x="343230" y="461772"/>
                    </a:cubicBezTo>
                    <a:cubicBezTo>
                      <a:pt x="303221" y="461772"/>
                      <a:pt x="271786" y="429704"/>
                      <a:pt x="271786" y="390510"/>
                    </a:cubicBezTo>
                    <a:cubicBezTo>
                      <a:pt x="271786" y="374832"/>
                      <a:pt x="276072" y="361292"/>
                      <a:pt x="284646" y="349890"/>
                    </a:cubicBezTo>
                    <a:cubicBezTo>
                      <a:pt x="284646" y="349890"/>
                      <a:pt x="284646" y="349890"/>
                      <a:pt x="217488" y="270789"/>
                    </a:cubicBezTo>
                    <a:cubicBezTo>
                      <a:pt x="218917" y="257249"/>
                      <a:pt x="221775" y="243709"/>
                      <a:pt x="224633" y="230169"/>
                    </a:cubicBezTo>
                    <a:cubicBezTo>
                      <a:pt x="224633" y="230169"/>
                      <a:pt x="224633" y="230169"/>
                      <a:pt x="307508" y="328511"/>
                    </a:cubicBezTo>
                    <a:cubicBezTo>
                      <a:pt x="318224" y="322810"/>
                      <a:pt x="330370" y="319247"/>
                      <a:pt x="343230" y="319247"/>
                    </a:cubicBezTo>
                    <a:cubicBezTo>
                      <a:pt x="358233" y="319247"/>
                      <a:pt x="371807" y="323523"/>
                      <a:pt x="383238" y="332074"/>
                    </a:cubicBezTo>
                    <a:cubicBezTo>
                      <a:pt x="383238" y="332074"/>
                      <a:pt x="383238" y="332074"/>
                      <a:pt x="482545" y="232307"/>
                    </a:cubicBezTo>
                    <a:cubicBezTo>
                      <a:pt x="476830" y="221618"/>
                      <a:pt x="473258" y="209503"/>
                      <a:pt x="473258" y="196676"/>
                    </a:cubicBezTo>
                    <a:cubicBezTo>
                      <a:pt x="473258" y="157481"/>
                      <a:pt x="504693" y="125413"/>
                      <a:pt x="544702" y="125413"/>
                    </a:cubicBezTo>
                    <a:close/>
                    <a:moveTo>
                      <a:pt x="62351" y="31750"/>
                    </a:moveTo>
                    <a:cubicBezTo>
                      <a:pt x="45271" y="31750"/>
                      <a:pt x="31750" y="45118"/>
                      <a:pt x="31750" y="62003"/>
                    </a:cubicBezTo>
                    <a:cubicBezTo>
                      <a:pt x="31750" y="78888"/>
                      <a:pt x="45271" y="93663"/>
                      <a:pt x="62351" y="93663"/>
                    </a:cubicBezTo>
                    <a:cubicBezTo>
                      <a:pt x="64486" y="93663"/>
                      <a:pt x="65909" y="92960"/>
                      <a:pt x="68044" y="92960"/>
                    </a:cubicBezTo>
                    <a:cubicBezTo>
                      <a:pt x="78719" y="90849"/>
                      <a:pt x="87970" y="82406"/>
                      <a:pt x="91528" y="72556"/>
                    </a:cubicBezTo>
                    <a:cubicBezTo>
                      <a:pt x="92952" y="69039"/>
                      <a:pt x="93663" y="65521"/>
                      <a:pt x="93663" y="62003"/>
                    </a:cubicBezTo>
                    <a:cubicBezTo>
                      <a:pt x="93663" y="45118"/>
                      <a:pt x="79430" y="31750"/>
                      <a:pt x="62351" y="31750"/>
                    </a:cubicBezTo>
                    <a:close/>
                    <a:moveTo>
                      <a:pt x="62151" y="0"/>
                    </a:moveTo>
                    <a:cubicBezTo>
                      <a:pt x="96441" y="0"/>
                      <a:pt x="125016" y="27691"/>
                      <a:pt x="125016" y="62482"/>
                    </a:cubicBezTo>
                    <a:cubicBezTo>
                      <a:pt x="125016" y="75972"/>
                      <a:pt x="120730" y="88043"/>
                      <a:pt x="113586" y="99403"/>
                    </a:cubicBezTo>
                    <a:cubicBezTo>
                      <a:pt x="113586" y="99403"/>
                      <a:pt x="113586" y="99403"/>
                      <a:pt x="142875" y="134194"/>
                    </a:cubicBezTo>
                    <a:cubicBezTo>
                      <a:pt x="138589" y="144844"/>
                      <a:pt x="134303" y="156915"/>
                      <a:pt x="130016" y="168275"/>
                    </a:cubicBezTo>
                    <a:cubicBezTo>
                      <a:pt x="130016" y="168275"/>
                      <a:pt x="130016" y="168275"/>
                      <a:pt x="89297" y="119284"/>
                    </a:cubicBezTo>
                    <a:cubicBezTo>
                      <a:pt x="81439" y="123544"/>
                      <a:pt x="72152" y="125674"/>
                      <a:pt x="62151" y="125674"/>
                    </a:cubicBezTo>
                    <a:cubicBezTo>
                      <a:pt x="27861" y="125674"/>
                      <a:pt x="0" y="97273"/>
                      <a:pt x="0" y="62482"/>
                    </a:cubicBezTo>
                    <a:cubicBezTo>
                      <a:pt x="0" y="27691"/>
                      <a:pt x="27861" y="0"/>
                      <a:pt x="6215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0" name="bcgIcons_Three ways ">
            <a:extLst>
              <a:ext uri="{FF2B5EF4-FFF2-40B4-BE49-F238E27FC236}">
                <a16:creationId xmlns:a16="http://schemas.microsoft.com/office/drawing/2014/main" id="{F5A4C8F4-1983-B1CD-315D-2281F38E2BEC}"/>
              </a:ext>
            </a:extLst>
          </p:cNvPr>
          <p:cNvGrpSpPr>
            <a:grpSpLocks noChangeAspect="1"/>
          </p:cNvGrpSpPr>
          <p:nvPr/>
        </p:nvGrpSpPr>
        <p:grpSpPr>
          <a:xfrm>
            <a:off x="629999" y="5278404"/>
            <a:ext cx="548111" cy="548640"/>
            <a:chOff x="5273675" y="2514600"/>
            <a:chExt cx="1644650" cy="1646238"/>
          </a:xfrm>
        </p:grpSpPr>
        <p:sp>
          <p:nvSpPr>
            <p:cNvPr id="31" name="AutoShape 91">
              <a:extLst>
                <a:ext uri="{FF2B5EF4-FFF2-40B4-BE49-F238E27FC236}">
                  <a16:creationId xmlns:a16="http://schemas.microsoft.com/office/drawing/2014/main" id="{951B146A-E6A9-9B4E-60F9-C851705E88B2}"/>
                </a:ext>
              </a:extLst>
            </p:cNvPr>
            <p:cNvSpPr>
              <a:spLocks noChangeAspect="1" noChangeArrowheads="1" noTextEdit="1"/>
            </p:cNvSpPr>
            <p:nvPr/>
          </p:nvSpPr>
          <p:spPr bwMode="auto">
            <a:xfrm>
              <a:off x="5273675" y="2514600"/>
              <a:ext cx="1644650" cy="1646238"/>
            </a:xfrm>
            <a:prstGeom prst="rect">
              <a:avLst/>
            </a:prstGeom>
            <a:noFill/>
            <a:ln>
              <a:noFill/>
            </a:ln>
            <a:extLst>
              <a:ext uri="{909E8E84-426E-40DD-AFC4-6F175D3DCCD1}">
                <a14:hiddenFill xmlns:a14="http://schemas.microsoft.com/office/drawing/2010/main">
                  <a:solidFill>
                    <a:srgbClr val="D4DF3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2" name="Group 31">
              <a:extLst>
                <a:ext uri="{FF2B5EF4-FFF2-40B4-BE49-F238E27FC236}">
                  <a16:creationId xmlns:a16="http://schemas.microsoft.com/office/drawing/2014/main" id="{1EB11051-0116-F576-3CDA-614966F34BE1}"/>
                </a:ext>
              </a:extLst>
            </p:cNvPr>
            <p:cNvGrpSpPr/>
            <p:nvPr/>
          </p:nvGrpSpPr>
          <p:grpSpPr>
            <a:xfrm>
              <a:off x="5508625" y="2774949"/>
              <a:ext cx="1174751" cy="1108076"/>
              <a:chOff x="5508625" y="2774949"/>
              <a:chExt cx="1174751" cy="1108076"/>
            </a:xfrm>
          </p:grpSpPr>
          <p:sp>
            <p:nvSpPr>
              <p:cNvPr id="33" name="Freeform 15">
                <a:extLst>
                  <a:ext uri="{FF2B5EF4-FFF2-40B4-BE49-F238E27FC236}">
                    <a16:creationId xmlns:a16="http://schemas.microsoft.com/office/drawing/2014/main" id="{4DE80DD1-9CEE-DEA5-A8E2-B516F44E32B1}"/>
                  </a:ext>
                </a:extLst>
              </p:cNvPr>
              <p:cNvSpPr>
                <a:spLocks/>
              </p:cNvSpPr>
              <p:nvPr/>
            </p:nvSpPr>
            <p:spPr bwMode="auto">
              <a:xfrm>
                <a:off x="5854271" y="2774949"/>
                <a:ext cx="829105" cy="914400"/>
              </a:xfrm>
              <a:custGeom>
                <a:avLst/>
                <a:gdLst>
                  <a:gd name="connsiteX0" fmla="*/ 595862 w 829105"/>
                  <a:gd name="connsiteY0" fmla="*/ 301625 h 914400"/>
                  <a:gd name="connsiteX1" fmla="*/ 613694 w 829105"/>
                  <a:gd name="connsiteY1" fmla="*/ 306624 h 914400"/>
                  <a:gd name="connsiteX2" fmla="*/ 813413 w 829105"/>
                  <a:gd name="connsiteY2" fmla="*/ 432322 h 914400"/>
                  <a:gd name="connsiteX3" fmla="*/ 814126 w 829105"/>
                  <a:gd name="connsiteY3" fmla="*/ 432322 h 914400"/>
                  <a:gd name="connsiteX4" fmla="*/ 815553 w 829105"/>
                  <a:gd name="connsiteY4" fmla="*/ 433750 h 914400"/>
                  <a:gd name="connsiteX5" fmla="*/ 816979 w 829105"/>
                  <a:gd name="connsiteY5" fmla="*/ 434464 h 914400"/>
                  <a:gd name="connsiteX6" fmla="*/ 818406 w 829105"/>
                  <a:gd name="connsiteY6" fmla="*/ 435893 h 914400"/>
                  <a:gd name="connsiteX7" fmla="*/ 819833 w 829105"/>
                  <a:gd name="connsiteY7" fmla="*/ 436607 h 914400"/>
                  <a:gd name="connsiteX8" fmla="*/ 820546 w 829105"/>
                  <a:gd name="connsiteY8" fmla="*/ 438035 h 914400"/>
                  <a:gd name="connsiteX9" fmla="*/ 821972 w 829105"/>
                  <a:gd name="connsiteY9" fmla="*/ 439464 h 914400"/>
                  <a:gd name="connsiteX10" fmla="*/ 821972 w 829105"/>
                  <a:gd name="connsiteY10" fmla="*/ 440178 h 914400"/>
                  <a:gd name="connsiteX11" fmla="*/ 822686 w 829105"/>
                  <a:gd name="connsiteY11" fmla="*/ 440892 h 914400"/>
                  <a:gd name="connsiteX12" fmla="*/ 823399 w 829105"/>
                  <a:gd name="connsiteY12" fmla="*/ 442321 h 914400"/>
                  <a:gd name="connsiteX13" fmla="*/ 824112 w 829105"/>
                  <a:gd name="connsiteY13" fmla="*/ 442321 h 914400"/>
                  <a:gd name="connsiteX14" fmla="*/ 824826 w 829105"/>
                  <a:gd name="connsiteY14" fmla="*/ 443035 h 914400"/>
                  <a:gd name="connsiteX15" fmla="*/ 825539 w 829105"/>
                  <a:gd name="connsiteY15" fmla="*/ 444463 h 914400"/>
                  <a:gd name="connsiteX16" fmla="*/ 825539 w 829105"/>
                  <a:gd name="connsiteY16" fmla="*/ 445177 h 914400"/>
                  <a:gd name="connsiteX17" fmla="*/ 826252 w 829105"/>
                  <a:gd name="connsiteY17" fmla="*/ 445892 h 914400"/>
                  <a:gd name="connsiteX18" fmla="*/ 826965 w 829105"/>
                  <a:gd name="connsiteY18" fmla="*/ 447320 h 914400"/>
                  <a:gd name="connsiteX19" fmla="*/ 826965 w 829105"/>
                  <a:gd name="connsiteY19" fmla="*/ 448748 h 914400"/>
                  <a:gd name="connsiteX20" fmla="*/ 826965 w 829105"/>
                  <a:gd name="connsiteY20" fmla="*/ 449462 h 914400"/>
                  <a:gd name="connsiteX21" fmla="*/ 827679 w 829105"/>
                  <a:gd name="connsiteY21" fmla="*/ 450891 h 914400"/>
                  <a:gd name="connsiteX22" fmla="*/ 827679 w 829105"/>
                  <a:gd name="connsiteY22" fmla="*/ 451605 h 914400"/>
                  <a:gd name="connsiteX23" fmla="*/ 828392 w 829105"/>
                  <a:gd name="connsiteY23" fmla="*/ 451605 h 914400"/>
                  <a:gd name="connsiteX24" fmla="*/ 828392 w 829105"/>
                  <a:gd name="connsiteY24" fmla="*/ 452319 h 914400"/>
                  <a:gd name="connsiteX25" fmla="*/ 828392 w 829105"/>
                  <a:gd name="connsiteY25" fmla="*/ 453748 h 914400"/>
                  <a:gd name="connsiteX26" fmla="*/ 828392 w 829105"/>
                  <a:gd name="connsiteY26" fmla="*/ 455176 h 914400"/>
                  <a:gd name="connsiteX27" fmla="*/ 829105 w 829105"/>
                  <a:gd name="connsiteY27" fmla="*/ 455176 h 914400"/>
                  <a:gd name="connsiteX28" fmla="*/ 829105 w 829105"/>
                  <a:gd name="connsiteY28" fmla="*/ 457319 h 914400"/>
                  <a:gd name="connsiteX29" fmla="*/ 829105 w 829105"/>
                  <a:gd name="connsiteY29" fmla="*/ 458033 h 914400"/>
                  <a:gd name="connsiteX30" fmla="*/ 829105 w 829105"/>
                  <a:gd name="connsiteY30" fmla="*/ 458747 h 914400"/>
                  <a:gd name="connsiteX31" fmla="*/ 829105 w 829105"/>
                  <a:gd name="connsiteY31" fmla="*/ 460175 h 914400"/>
                  <a:gd name="connsiteX32" fmla="*/ 829105 w 829105"/>
                  <a:gd name="connsiteY32" fmla="*/ 461604 h 914400"/>
                  <a:gd name="connsiteX33" fmla="*/ 829105 w 829105"/>
                  <a:gd name="connsiteY33" fmla="*/ 462318 h 914400"/>
                  <a:gd name="connsiteX34" fmla="*/ 829105 w 829105"/>
                  <a:gd name="connsiteY34" fmla="*/ 463746 h 914400"/>
                  <a:gd name="connsiteX35" fmla="*/ 829105 w 829105"/>
                  <a:gd name="connsiteY35" fmla="*/ 464460 h 914400"/>
                  <a:gd name="connsiteX36" fmla="*/ 829105 w 829105"/>
                  <a:gd name="connsiteY36" fmla="*/ 465175 h 914400"/>
                  <a:gd name="connsiteX37" fmla="*/ 828392 w 829105"/>
                  <a:gd name="connsiteY37" fmla="*/ 466603 h 914400"/>
                  <a:gd name="connsiteX38" fmla="*/ 828392 w 829105"/>
                  <a:gd name="connsiteY38" fmla="*/ 468031 h 914400"/>
                  <a:gd name="connsiteX39" fmla="*/ 828392 w 829105"/>
                  <a:gd name="connsiteY39" fmla="*/ 468746 h 914400"/>
                  <a:gd name="connsiteX40" fmla="*/ 827679 w 829105"/>
                  <a:gd name="connsiteY40" fmla="*/ 470174 h 914400"/>
                  <a:gd name="connsiteX41" fmla="*/ 827679 w 829105"/>
                  <a:gd name="connsiteY41" fmla="*/ 470888 h 914400"/>
                  <a:gd name="connsiteX42" fmla="*/ 826965 w 829105"/>
                  <a:gd name="connsiteY42" fmla="*/ 471602 h 914400"/>
                  <a:gd name="connsiteX43" fmla="*/ 826965 w 829105"/>
                  <a:gd name="connsiteY43" fmla="*/ 473031 h 914400"/>
                  <a:gd name="connsiteX44" fmla="*/ 826252 w 829105"/>
                  <a:gd name="connsiteY44" fmla="*/ 474459 h 914400"/>
                  <a:gd name="connsiteX45" fmla="*/ 825539 w 829105"/>
                  <a:gd name="connsiteY45" fmla="*/ 475887 h 914400"/>
                  <a:gd name="connsiteX46" fmla="*/ 824826 w 829105"/>
                  <a:gd name="connsiteY46" fmla="*/ 477316 h 914400"/>
                  <a:gd name="connsiteX47" fmla="*/ 707847 w 829105"/>
                  <a:gd name="connsiteY47" fmla="*/ 682288 h 914400"/>
                  <a:gd name="connsiteX48" fmla="*/ 678603 w 829105"/>
                  <a:gd name="connsiteY48" fmla="*/ 698715 h 914400"/>
                  <a:gd name="connsiteX49" fmla="*/ 662197 w 829105"/>
                  <a:gd name="connsiteY49" fmla="*/ 694430 h 914400"/>
                  <a:gd name="connsiteX50" fmla="*/ 650071 w 829105"/>
                  <a:gd name="connsiteY50" fmla="*/ 648721 h 914400"/>
                  <a:gd name="connsiteX51" fmla="*/ 730672 w 829105"/>
                  <a:gd name="connsiteY51" fmla="*/ 508026 h 914400"/>
                  <a:gd name="connsiteX52" fmla="*/ 292717 w 829105"/>
                  <a:gd name="connsiteY52" fmla="*/ 914400 h 914400"/>
                  <a:gd name="connsiteX53" fmla="*/ 289150 w 829105"/>
                  <a:gd name="connsiteY53" fmla="*/ 898688 h 914400"/>
                  <a:gd name="connsiteX54" fmla="*/ 273458 w 829105"/>
                  <a:gd name="connsiteY54" fmla="*/ 838696 h 914400"/>
                  <a:gd name="connsiteX55" fmla="*/ 259192 w 829105"/>
                  <a:gd name="connsiteY55" fmla="*/ 797273 h 914400"/>
                  <a:gd name="connsiteX56" fmla="*/ 273458 w 829105"/>
                  <a:gd name="connsiteY56" fmla="*/ 765134 h 914400"/>
                  <a:gd name="connsiteX57" fmla="*/ 289150 w 829105"/>
                  <a:gd name="connsiteY57" fmla="*/ 735138 h 914400"/>
                  <a:gd name="connsiteX58" fmla="*/ 376171 w 829105"/>
                  <a:gd name="connsiteY58" fmla="*/ 620868 h 914400"/>
                  <a:gd name="connsiteX59" fmla="*/ 707134 w 829105"/>
                  <a:gd name="connsiteY59" fmla="*/ 444463 h 914400"/>
                  <a:gd name="connsiteX60" fmla="*/ 578030 w 829105"/>
                  <a:gd name="connsiteY60" fmla="*/ 363760 h 914400"/>
                  <a:gd name="connsiteX61" fmla="*/ 567330 w 829105"/>
                  <a:gd name="connsiteY61" fmla="*/ 317337 h 914400"/>
                  <a:gd name="connsiteX62" fmla="*/ 595862 w 829105"/>
                  <a:gd name="connsiteY62" fmla="*/ 301625 h 914400"/>
                  <a:gd name="connsiteX63" fmla="*/ 236718 w 829105"/>
                  <a:gd name="connsiteY63" fmla="*/ 0 h 914400"/>
                  <a:gd name="connsiteX64" fmla="*/ 237434 w 829105"/>
                  <a:gd name="connsiteY64" fmla="*/ 0 h 914400"/>
                  <a:gd name="connsiteX65" fmla="*/ 239582 w 829105"/>
                  <a:gd name="connsiteY65" fmla="*/ 0 h 914400"/>
                  <a:gd name="connsiteX66" fmla="*/ 241013 w 829105"/>
                  <a:gd name="connsiteY66" fmla="*/ 0 h 914400"/>
                  <a:gd name="connsiteX67" fmla="*/ 242445 w 829105"/>
                  <a:gd name="connsiteY67" fmla="*/ 0 h 914400"/>
                  <a:gd name="connsiteX68" fmla="*/ 243876 w 829105"/>
                  <a:gd name="connsiteY68" fmla="*/ 0 h 914400"/>
                  <a:gd name="connsiteX69" fmla="*/ 246023 w 829105"/>
                  <a:gd name="connsiteY69" fmla="*/ 0 h 914400"/>
                  <a:gd name="connsiteX70" fmla="*/ 246739 w 829105"/>
                  <a:gd name="connsiteY70" fmla="*/ 0 h 914400"/>
                  <a:gd name="connsiteX71" fmla="*/ 248171 w 829105"/>
                  <a:gd name="connsiteY71" fmla="*/ 714 h 914400"/>
                  <a:gd name="connsiteX72" fmla="*/ 250318 w 829105"/>
                  <a:gd name="connsiteY72" fmla="*/ 714 h 914400"/>
                  <a:gd name="connsiteX73" fmla="*/ 251749 w 829105"/>
                  <a:gd name="connsiteY73" fmla="*/ 1428 h 914400"/>
                  <a:gd name="connsiteX74" fmla="*/ 253181 w 829105"/>
                  <a:gd name="connsiteY74" fmla="*/ 1428 h 914400"/>
                  <a:gd name="connsiteX75" fmla="*/ 255328 w 829105"/>
                  <a:gd name="connsiteY75" fmla="*/ 2143 h 914400"/>
                  <a:gd name="connsiteX76" fmla="*/ 256044 w 829105"/>
                  <a:gd name="connsiteY76" fmla="*/ 2143 h 914400"/>
                  <a:gd name="connsiteX77" fmla="*/ 257475 w 829105"/>
                  <a:gd name="connsiteY77" fmla="*/ 2857 h 914400"/>
                  <a:gd name="connsiteX78" fmla="*/ 259623 w 829105"/>
                  <a:gd name="connsiteY78" fmla="*/ 3571 h 914400"/>
                  <a:gd name="connsiteX79" fmla="*/ 260339 w 829105"/>
                  <a:gd name="connsiteY79" fmla="*/ 3571 h 914400"/>
                  <a:gd name="connsiteX80" fmla="*/ 261770 w 829105"/>
                  <a:gd name="connsiteY80" fmla="*/ 4285 h 914400"/>
                  <a:gd name="connsiteX81" fmla="*/ 263202 w 829105"/>
                  <a:gd name="connsiteY81" fmla="*/ 4999 h 914400"/>
                  <a:gd name="connsiteX82" fmla="*/ 264633 w 829105"/>
                  <a:gd name="connsiteY82" fmla="*/ 5714 h 914400"/>
                  <a:gd name="connsiteX83" fmla="*/ 266065 w 829105"/>
                  <a:gd name="connsiteY83" fmla="*/ 6428 h 914400"/>
                  <a:gd name="connsiteX84" fmla="*/ 266065 w 829105"/>
                  <a:gd name="connsiteY84" fmla="*/ 7142 h 914400"/>
                  <a:gd name="connsiteX85" fmla="*/ 267496 w 829105"/>
                  <a:gd name="connsiteY85" fmla="*/ 7856 h 914400"/>
                  <a:gd name="connsiteX86" fmla="*/ 268212 w 829105"/>
                  <a:gd name="connsiteY86" fmla="*/ 7856 h 914400"/>
                  <a:gd name="connsiteX87" fmla="*/ 269644 w 829105"/>
                  <a:gd name="connsiteY87" fmla="*/ 9285 h 914400"/>
                  <a:gd name="connsiteX88" fmla="*/ 271075 w 829105"/>
                  <a:gd name="connsiteY88" fmla="*/ 9999 h 914400"/>
                  <a:gd name="connsiteX89" fmla="*/ 465759 w 829105"/>
                  <a:gd name="connsiteY89" fmla="*/ 164270 h 914400"/>
                  <a:gd name="connsiteX90" fmla="*/ 473633 w 829105"/>
                  <a:gd name="connsiteY90" fmla="*/ 229978 h 914400"/>
                  <a:gd name="connsiteX91" fmla="*/ 436414 w 829105"/>
                  <a:gd name="connsiteY91" fmla="*/ 247834 h 914400"/>
                  <a:gd name="connsiteX92" fmla="*/ 407068 w 829105"/>
                  <a:gd name="connsiteY92" fmla="*/ 237835 h 914400"/>
                  <a:gd name="connsiteX93" fmla="*/ 288969 w 829105"/>
                  <a:gd name="connsiteY93" fmla="*/ 144272 h 914400"/>
                  <a:gd name="connsiteX94" fmla="*/ 288969 w 829105"/>
                  <a:gd name="connsiteY94" fmla="*/ 675651 h 914400"/>
                  <a:gd name="connsiteX95" fmla="*/ 273222 w 829105"/>
                  <a:gd name="connsiteY95" fmla="*/ 699935 h 914400"/>
                  <a:gd name="connsiteX96" fmla="*/ 257475 w 829105"/>
                  <a:gd name="connsiteY96" fmla="*/ 727075 h 914400"/>
                  <a:gd name="connsiteX97" fmla="*/ 257475 w 829105"/>
                  <a:gd name="connsiteY97" fmla="*/ 112132 h 914400"/>
                  <a:gd name="connsiteX98" fmla="*/ 266065 w 829105"/>
                  <a:gd name="connsiteY98" fmla="*/ 97848 h 914400"/>
                  <a:gd name="connsiteX99" fmla="*/ 283243 w 829105"/>
                  <a:gd name="connsiteY99" fmla="*/ 99991 h 914400"/>
                  <a:gd name="connsiteX100" fmla="*/ 426393 w 829105"/>
                  <a:gd name="connsiteY100" fmla="*/ 213551 h 914400"/>
                  <a:gd name="connsiteX101" fmla="*/ 436414 w 829105"/>
                  <a:gd name="connsiteY101" fmla="*/ 216408 h 914400"/>
                  <a:gd name="connsiteX102" fmla="*/ 448581 w 829105"/>
                  <a:gd name="connsiteY102" fmla="*/ 210694 h 914400"/>
                  <a:gd name="connsiteX103" fmla="*/ 446434 w 829105"/>
                  <a:gd name="connsiteY103" fmla="*/ 188554 h 914400"/>
                  <a:gd name="connsiteX104" fmla="*/ 251749 w 829105"/>
                  <a:gd name="connsiteY104" fmla="*/ 34997 h 914400"/>
                  <a:gd name="connsiteX105" fmla="*/ 251034 w 829105"/>
                  <a:gd name="connsiteY105" fmla="*/ 34282 h 914400"/>
                  <a:gd name="connsiteX106" fmla="*/ 250318 w 829105"/>
                  <a:gd name="connsiteY106" fmla="*/ 34282 h 914400"/>
                  <a:gd name="connsiteX107" fmla="*/ 250318 w 829105"/>
                  <a:gd name="connsiteY107" fmla="*/ 33568 h 914400"/>
                  <a:gd name="connsiteX108" fmla="*/ 249602 w 829105"/>
                  <a:gd name="connsiteY108" fmla="*/ 33568 h 914400"/>
                  <a:gd name="connsiteX109" fmla="*/ 248886 w 829105"/>
                  <a:gd name="connsiteY109" fmla="*/ 32854 h 914400"/>
                  <a:gd name="connsiteX110" fmla="*/ 248171 w 829105"/>
                  <a:gd name="connsiteY110" fmla="*/ 32854 h 914400"/>
                  <a:gd name="connsiteX111" fmla="*/ 247455 w 829105"/>
                  <a:gd name="connsiteY111" fmla="*/ 32854 h 914400"/>
                  <a:gd name="connsiteX112" fmla="*/ 246739 w 829105"/>
                  <a:gd name="connsiteY112" fmla="*/ 32140 h 914400"/>
                  <a:gd name="connsiteX113" fmla="*/ 246023 w 829105"/>
                  <a:gd name="connsiteY113" fmla="*/ 32140 h 914400"/>
                  <a:gd name="connsiteX114" fmla="*/ 245308 w 829105"/>
                  <a:gd name="connsiteY114" fmla="*/ 32140 h 914400"/>
                  <a:gd name="connsiteX115" fmla="*/ 244592 w 829105"/>
                  <a:gd name="connsiteY115" fmla="*/ 31426 h 914400"/>
                  <a:gd name="connsiteX116" fmla="*/ 243876 w 829105"/>
                  <a:gd name="connsiteY116" fmla="*/ 31426 h 914400"/>
                  <a:gd name="connsiteX117" fmla="*/ 241729 w 829105"/>
                  <a:gd name="connsiteY117" fmla="*/ 31426 h 914400"/>
                  <a:gd name="connsiteX118" fmla="*/ 240297 w 829105"/>
                  <a:gd name="connsiteY118" fmla="*/ 31426 h 914400"/>
                  <a:gd name="connsiteX119" fmla="*/ 238150 w 829105"/>
                  <a:gd name="connsiteY119" fmla="*/ 32140 h 914400"/>
                  <a:gd name="connsiteX120" fmla="*/ 237434 w 829105"/>
                  <a:gd name="connsiteY120" fmla="*/ 32140 h 914400"/>
                  <a:gd name="connsiteX121" fmla="*/ 236718 w 829105"/>
                  <a:gd name="connsiteY121" fmla="*/ 32140 h 914400"/>
                  <a:gd name="connsiteX122" fmla="*/ 236003 w 829105"/>
                  <a:gd name="connsiteY122" fmla="*/ 32854 h 914400"/>
                  <a:gd name="connsiteX123" fmla="*/ 235287 w 829105"/>
                  <a:gd name="connsiteY123" fmla="*/ 32854 h 914400"/>
                  <a:gd name="connsiteX124" fmla="*/ 234571 w 829105"/>
                  <a:gd name="connsiteY124" fmla="*/ 32854 h 914400"/>
                  <a:gd name="connsiteX125" fmla="*/ 233855 w 829105"/>
                  <a:gd name="connsiteY125" fmla="*/ 33568 h 914400"/>
                  <a:gd name="connsiteX126" fmla="*/ 233140 w 829105"/>
                  <a:gd name="connsiteY126" fmla="*/ 34282 h 914400"/>
                  <a:gd name="connsiteX127" fmla="*/ 232424 w 829105"/>
                  <a:gd name="connsiteY127" fmla="*/ 34282 h 914400"/>
                  <a:gd name="connsiteX128" fmla="*/ 231708 w 829105"/>
                  <a:gd name="connsiteY128" fmla="*/ 34997 h 914400"/>
                  <a:gd name="connsiteX129" fmla="*/ 37024 w 829105"/>
                  <a:gd name="connsiteY129" fmla="*/ 188554 h 914400"/>
                  <a:gd name="connsiteX130" fmla="*/ 34877 w 829105"/>
                  <a:gd name="connsiteY130" fmla="*/ 210694 h 914400"/>
                  <a:gd name="connsiteX131" fmla="*/ 47044 w 829105"/>
                  <a:gd name="connsiteY131" fmla="*/ 216408 h 914400"/>
                  <a:gd name="connsiteX132" fmla="*/ 57065 w 829105"/>
                  <a:gd name="connsiteY132" fmla="*/ 213551 h 914400"/>
                  <a:gd name="connsiteX133" fmla="*/ 200215 w 829105"/>
                  <a:gd name="connsiteY133" fmla="*/ 99991 h 914400"/>
                  <a:gd name="connsiteX134" fmla="*/ 210236 w 829105"/>
                  <a:gd name="connsiteY134" fmla="*/ 96419 h 914400"/>
                  <a:gd name="connsiteX135" fmla="*/ 217393 w 829105"/>
                  <a:gd name="connsiteY135" fmla="*/ 97848 h 914400"/>
                  <a:gd name="connsiteX136" fmla="*/ 225982 w 829105"/>
                  <a:gd name="connsiteY136" fmla="*/ 112132 h 914400"/>
                  <a:gd name="connsiteX137" fmla="*/ 225982 w 829105"/>
                  <a:gd name="connsiteY137" fmla="*/ 727075 h 914400"/>
                  <a:gd name="connsiteX138" fmla="*/ 210236 w 829105"/>
                  <a:gd name="connsiteY138" fmla="*/ 699935 h 914400"/>
                  <a:gd name="connsiteX139" fmla="*/ 194489 w 829105"/>
                  <a:gd name="connsiteY139" fmla="*/ 675651 h 914400"/>
                  <a:gd name="connsiteX140" fmla="*/ 194489 w 829105"/>
                  <a:gd name="connsiteY140" fmla="*/ 144272 h 914400"/>
                  <a:gd name="connsiteX141" fmla="*/ 76390 w 829105"/>
                  <a:gd name="connsiteY141" fmla="*/ 237835 h 914400"/>
                  <a:gd name="connsiteX142" fmla="*/ 47044 w 829105"/>
                  <a:gd name="connsiteY142" fmla="*/ 247834 h 914400"/>
                  <a:gd name="connsiteX143" fmla="*/ 9825 w 829105"/>
                  <a:gd name="connsiteY143" fmla="*/ 229978 h 914400"/>
                  <a:gd name="connsiteX144" fmla="*/ 17699 w 829105"/>
                  <a:gd name="connsiteY144" fmla="*/ 164270 h 914400"/>
                  <a:gd name="connsiteX145" fmla="*/ 212383 w 829105"/>
                  <a:gd name="connsiteY145" fmla="*/ 9999 h 914400"/>
                  <a:gd name="connsiteX146" fmla="*/ 213814 w 829105"/>
                  <a:gd name="connsiteY146" fmla="*/ 9285 h 914400"/>
                  <a:gd name="connsiteX147" fmla="*/ 215246 w 829105"/>
                  <a:gd name="connsiteY147" fmla="*/ 7856 h 914400"/>
                  <a:gd name="connsiteX148" fmla="*/ 215962 w 829105"/>
                  <a:gd name="connsiteY148" fmla="*/ 7856 h 914400"/>
                  <a:gd name="connsiteX149" fmla="*/ 217393 w 829105"/>
                  <a:gd name="connsiteY149" fmla="*/ 7142 h 914400"/>
                  <a:gd name="connsiteX150" fmla="*/ 217393 w 829105"/>
                  <a:gd name="connsiteY150" fmla="*/ 6428 h 914400"/>
                  <a:gd name="connsiteX151" fmla="*/ 218825 w 829105"/>
                  <a:gd name="connsiteY151" fmla="*/ 5714 h 914400"/>
                  <a:gd name="connsiteX152" fmla="*/ 220256 w 829105"/>
                  <a:gd name="connsiteY152" fmla="*/ 4999 h 914400"/>
                  <a:gd name="connsiteX153" fmla="*/ 221688 w 829105"/>
                  <a:gd name="connsiteY153" fmla="*/ 4285 h 914400"/>
                  <a:gd name="connsiteX154" fmla="*/ 223119 w 829105"/>
                  <a:gd name="connsiteY154" fmla="*/ 3571 h 914400"/>
                  <a:gd name="connsiteX155" fmla="*/ 224551 w 829105"/>
                  <a:gd name="connsiteY155" fmla="*/ 3571 h 914400"/>
                  <a:gd name="connsiteX156" fmla="*/ 225982 w 829105"/>
                  <a:gd name="connsiteY156" fmla="*/ 2857 h 914400"/>
                  <a:gd name="connsiteX157" fmla="*/ 227414 w 829105"/>
                  <a:gd name="connsiteY157" fmla="*/ 2143 h 914400"/>
                  <a:gd name="connsiteX158" fmla="*/ 228129 w 829105"/>
                  <a:gd name="connsiteY158" fmla="*/ 2143 h 914400"/>
                  <a:gd name="connsiteX159" fmla="*/ 230992 w 829105"/>
                  <a:gd name="connsiteY159" fmla="*/ 1428 h 914400"/>
                  <a:gd name="connsiteX160" fmla="*/ 231708 w 829105"/>
                  <a:gd name="connsiteY160" fmla="*/ 714 h 914400"/>
                  <a:gd name="connsiteX161" fmla="*/ 233140 w 829105"/>
                  <a:gd name="connsiteY161" fmla="*/ 714 h 914400"/>
                  <a:gd name="connsiteX162" fmla="*/ 235287 w 829105"/>
                  <a:gd name="connsiteY162" fmla="*/ 714 h 914400"/>
                  <a:gd name="connsiteX163" fmla="*/ 236718 w 829105"/>
                  <a:gd name="connsiteY163"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829105" h="914400">
                    <a:moveTo>
                      <a:pt x="595862" y="301625"/>
                    </a:moveTo>
                    <a:cubicBezTo>
                      <a:pt x="601568" y="301625"/>
                      <a:pt x="607988" y="303054"/>
                      <a:pt x="613694" y="306624"/>
                    </a:cubicBezTo>
                    <a:cubicBezTo>
                      <a:pt x="613694" y="306624"/>
                      <a:pt x="613694" y="306624"/>
                      <a:pt x="813413" y="432322"/>
                    </a:cubicBezTo>
                    <a:cubicBezTo>
                      <a:pt x="814126" y="432322"/>
                      <a:pt x="814126" y="432322"/>
                      <a:pt x="814126" y="432322"/>
                    </a:cubicBezTo>
                    <a:cubicBezTo>
                      <a:pt x="814840" y="433036"/>
                      <a:pt x="815553" y="433036"/>
                      <a:pt x="815553" y="433750"/>
                    </a:cubicBezTo>
                    <a:cubicBezTo>
                      <a:pt x="816266" y="433750"/>
                      <a:pt x="816979" y="434464"/>
                      <a:pt x="816979" y="434464"/>
                    </a:cubicBezTo>
                    <a:cubicBezTo>
                      <a:pt x="817693" y="435179"/>
                      <a:pt x="817693" y="435179"/>
                      <a:pt x="818406" y="435893"/>
                    </a:cubicBezTo>
                    <a:cubicBezTo>
                      <a:pt x="819119" y="435893"/>
                      <a:pt x="819119" y="436607"/>
                      <a:pt x="819833" y="436607"/>
                    </a:cubicBezTo>
                    <a:cubicBezTo>
                      <a:pt x="819833" y="437321"/>
                      <a:pt x="820546" y="438035"/>
                      <a:pt x="820546" y="438035"/>
                    </a:cubicBezTo>
                    <a:cubicBezTo>
                      <a:pt x="821259" y="438750"/>
                      <a:pt x="821259" y="438750"/>
                      <a:pt x="821972" y="439464"/>
                    </a:cubicBezTo>
                    <a:cubicBezTo>
                      <a:pt x="821972" y="439464"/>
                      <a:pt x="821972" y="440178"/>
                      <a:pt x="821972" y="440178"/>
                    </a:cubicBezTo>
                    <a:cubicBezTo>
                      <a:pt x="822686" y="440178"/>
                      <a:pt x="822686" y="440178"/>
                      <a:pt x="822686" y="440892"/>
                    </a:cubicBezTo>
                    <a:cubicBezTo>
                      <a:pt x="823399" y="440892"/>
                      <a:pt x="823399" y="441606"/>
                      <a:pt x="823399" y="442321"/>
                    </a:cubicBezTo>
                    <a:cubicBezTo>
                      <a:pt x="824112" y="442321"/>
                      <a:pt x="824112" y="442321"/>
                      <a:pt x="824112" y="442321"/>
                    </a:cubicBezTo>
                    <a:cubicBezTo>
                      <a:pt x="824112" y="443035"/>
                      <a:pt x="824112" y="443035"/>
                      <a:pt x="824826" y="443035"/>
                    </a:cubicBezTo>
                    <a:cubicBezTo>
                      <a:pt x="824826" y="443749"/>
                      <a:pt x="824826" y="444463"/>
                      <a:pt x="825539" y="444463"/>
                    </a:cubicBezTo>
                    <a:cubicBezTo>
                      <a:pt x="825539" y="445177"/>
                      <a:pt x="825539" y="445177"/>
                      <a:pt x="825539" y="445177"/>
                    </a:cubicBezTo>
                    <a:cubicBezTo>
                      <a:pt x="825539" y="445892"/>
                      <a:pt x="826252" y="445892"/>
                      <a:pt x="826252" y="445892"/>
                    </a:cubicBezTo>
                    <a:cubicBezTo>
                      <a:pt x="826252" y="446606"/>
                      <a:pt x="826252" y="447320"/>
                      <a:pt x="826965" y="447320"/>
                    </a:cubicBezTo>
                    <a:cubicBezTo>
                      <a:pt x="826965" y="448034"/>
                      <a:pt x="826965" y="448034"/>
                      <a:pt x="826965" y="448748"/>
                    </a:cubicBezTo>
                    <a:cubicBezTo>
                      <a:pt x="826965" y="448748"/>
                      <a:pt x="826965" y="448748"/>
                      <a:pt x="826965" y="449462"/>
                    </a:cubicBezTo>
                    <a:cubicBezTo>
                      <a:pt x="827679" y="449462"/>
                      <a:pt x="827679" y="450177"/>
                      <a:pt x="827679" y="450891"/>
                    </a:cubicBezTo>
                    <a:cubicBezTo>
                      <a:pt x="827679" y="450891"/>
                      <a:pt x="827679" y="451605"/>
                      <a:pt x="827679" y="451605"/>
                    </a:cubicBezTo>
                    <a:cubicBezTo>
                      <a:pt x="828392" y="451605"/>
                      <a:pt x="828392" y="451605"/>
                      <a:pt x="828392" y="451605"/>
                    </a:cubicBezTo>
                    <a:cubicBezTo>
                      <a:pt x="828392" y="452319"/>
                      <a:pt x="828392" y="452319"/>
                      <a:pt x="828392" y="452319"/>
                    </a:cubicBezTo>
                    <a:cubicBezTo>
                      <a:pt x="828392" y="453033"/>
                      <a:pt x="828392" y="453033"/>
                      <a:pt x="828392" y="453748"/>
                    </a:cubicBezTo>
                    <a:cubicBezTo>
                      <a:pt x="828392" y="454462"/>
                      <a:pt x="828392" y="454462"/>
                      <a:pt x="828392" y="455176"/>
                    </a:cubicBezTo>
                    <a:cubicBezTo>
                      <a:pt x="829105" y="455176"/>
                      <a:pt x="829105" y="455176"/>
                      <a:pt x="829105" y="455176"/>
                    </a:cubicBezTo>
                    <a:cubicBezTo>
                      <a:pt x="829105" y="455890"/>
                      <a:pt x="829105" y="456604"/>
                      <a:pt x="829105" y="457319"/>
                    </a:cubicBezTo>
                    <a:cubicBezTo>
                      <a:pt x="829105" y="457319"/>
                      <a:pt x="829105" y="458033"/>
                      <a:pt x="829105" y="458033"/>
                    </a:cubicBezTo>
                    <a:cubicBezTo>
                      <a:pt x="829105" y="458747"/>
                      <a:pt x="829105" y="458747"/>
                      <a:pt x="829105" y="458747"/>
                    </a:cubicBezTo>
                    <a:cubicBezTo>
                      <a:pt x="829105" y="459461"/>
                      <a:pt x="829105" y="459461"/>
                      <a:pt x="829105" y="460175"/>
                    </a:cubicBezTo>
                    <a:cubicBezTo>
                      <a:pt x="829105" y="460889"/>
                      <a:pt x="829105" y="460889"/>
                      <a:pt x="829105" y="461604"/>
                    </a:cubicBezTo>
                    <a:cubicBezTo>
                      <a:pt x="829105" y="461604"/>
                      <a:pt x="829105" y="461604"/>
                      <a:pt x="829105" y="462318"/>
                    </a:cubicBezTo>
                    <a:cubicBezTo>
                      <a:pt x="829105" y="462318"/>
                      <a:pt x="829105" y="463032"/>
                      <a:pt x="829105" y="463746"/>
                    </a:cubicBezTo>
                    <a:cubicBezTo>
                      <a:pt x="829105" y="463746"/>
                      <a:pt x="829105" y="464460"/>
                      <a:pt x="829105" y="464460"/>
                    </a:cubicBezTo>
                    <a:cubicBezTo>
                      <a:pt x="829105" y="465175"/>
                      <a:pt x="829105" y="465175"/>
                      <a:pt x="829105" y="465175"/>
                    </a:cubicBezTo>
                    <a:cubicBezTo>
                      <a:pt x="829105" y="465889"/>
                      <a:pt x="828392" y="465889"/>
                      <a:pt x="828392" y="466603"/>
                    </a:cubicBezTo>
                    <a:cubicBezTo>
                      <a:pt x="828392" y="467317"/>
                      <a:pt x="828392" y="467317"/>
                      <a:pt x="828392" y="468031"/>
                    </a:cubicBezTo>
                    <a:cubicBezTo>
                      <a:pt x="828392" y="468031"/>
                      <a:pt x="828392" y="468031"/>
                      <a:pt x="828392" y="468746"/>
                    </a:cubicBezTo>
                    <a:cubicBezTo>
                      <a:pt x="828392" y="468746"/>
                      <a:pt x="827679" y="469460"/>
                      <a:pt x="827679" y="470174"/>
                    </a:cubicBezTo>
                    <a:cubicBezTo>
                      <a:pt x="827679" y="470174"/>
                      <a:pt x="827679" y="470888"/>
                      <a:pt x="827679" y="470888"/>
                    </a:cubicBezTo>
                    <a:cubicBezTo>
                      <a:pt x="827679" y="471602"/>
                      <a:pt x="826965" y="471602"/>
                      <a:pt x="826965" y="471602"/>
                    </a:cubicBezTo>
                    <a:cubicBezTo>
                      <a:pt x="826965" y="472317"/>
                      <a:pt x="826965" y="472317"/>
                      <a:pt x="826965" y="473031"/>
                    </a:cubicBezTo>
                    <a:cubicBezTo>
                      <a:pt x="826252" y="473745"/>
                      <a:pt x="826252" y="473745"/>
                      <a:pt x="826252" y="474459"/>
                    </a:cubicBezTo>
                    <a:cubicBezTo>
                      <a:pt x="825539" y="475173"/>
                      <a:pt x="825539" y="475887"/>
                      <a:pt x="825539" y="475887"/>
                    </a:cubicBezTo>
                    <a:cubicBezTo>
                      <a:pt x="824826" y="476602"/>
                      <a:pt x="824826" y="476602"/>
                      <a:pt x="824826" y="477316"/>
                    </a:cubicBezTo>
                    <a:cubicBezTo>
                      <a:pt x="824826" y="477316"/>
                      <a:pt x="824826" y="477316"/>
                      <a:pt x="707847" y="682288"/>
                    </a:cubicBezTo>
                    <a:cubicBezTo>
                      <a:pt x="701428" y="693001"/>
                      <a:pt x="690015" y="698715"/>
                      <a:pt x="678603" y="698715"/>
                    </a:cubicBezTo>
                    <a:cubicBezTo>
                      <a:pt x="672896" y="698715"/>
                      <a:pt x="667190" y="697286"/>
                      <a:pt x="662197" y="694430"/>
                    </a:cubicBezTo>
                    <a:cubicBezTo>
                      <a:pt x="646505" y="685145"/>
                      <a:pt x="640799" y="665148"/>
                      <a:pt x="650071" y="648721"/>
                    </a:cubicBezTo>
                    <a:cubicBezTo>
                      <a:pt x="650071" y="648721"/>
                      <a:pt x="650071" y="648721"/>
                      <a:pt x="730672" y="508026"/>
                    </a:cubicBezTo>
                    <a:cubicBezTo>
                      <a:pt x="543792" y="553020"/>
                      <a:pt x="349779" y="661577"/>
                      <a:pt x="292717" y="914400"/>
                    </a:cubicBezTo>
                    <a:cubicBezTo>
                      <a:pt x="291290" y="909401"/>
                      <a:pt x="290577" y="904401"/>
                      <a:pt x="289150" y="898688"/>
                    </a:cubicBezTo>
                    <a:cubicBezTo>
                      <a:pt x="284870" y="877976"/>
                      <a:pt x="279164" y="857979"/>
                      <a:pt x="273458" y="838696"/>
                    </a:cubicBezTo>
                    <a:cubicBezTo>
                      <a:pt x="269178" y="824412"/>
                      <a:pt x="264185" y="810843"/>
                      <a:pt x="259192" y="797273"/>
                    </a:cubicBezTo>
                    <a:cubicBezTo>
                      <a:pt x="263472" y="786560"/>
                      <a:pt x="268465" y="775847"/>
                      <a:pt x="273458" y="765134"/>
                    </a:cubicBezTo>
                    <a:cubicBezTo>
                      <a:pt x="278451" y="755136"/>
                      <a:pt x="283444" y="745137"/>
                      <a:pt x="289150" y="735138"/>
                    </a:cubicBezTo>
                    <a:cubicBezTo>
                      <a:pt x="312688" y="693001"/>
                      <a:pt x="341933" y="655149"/>
                      <a:pt x="376171" y="620868"/>
                    </a:cubicBezTo>
                    <a:cubicBezTo>
                      <a:pt x="458198" y="537308"/>
                      <a:pt x="569470" y="478744"/>
                      <a:pt x="707134" y="444463"/>
                    </a:cubicBezTo>
                    <a:cubicBezTo>
                      <a:pt x="707134" y="444463"/>
                      <a:pt x="707134" y="444463"/>
                      <a:pt x="578030" y="363760"/>
                    </a:cubicBezTo>
                    <a:cubicBezTo>
                      <a:pt x="562337" y="353761"/>
                      <a:pt x="558058" y="333049"/>
                      <a:pt x="567330" y="317337"/>
                    </a:cubicBezTo>
                    <a:cubicBezTo>
                      <a:pt x="573750" y="307339"/>
                      <a:pt x="584449" y="301625"/>
                      <a:pt x="595862" y="301625"/>
                    </a:cubicBezTo>
                    <a:close/>
                    <a:moveTo>
                      <a:pt x="236718" y="0"/>
                    </a:moveTo>
                    <a:cubicBezTo>
                      <a:pt x="236718" y="0"/>
                      <a:pt x="236718" y="0"/>
                      <a:pt x="237434" y="0"/>
                    </a:cubicBezTo>
                    <a:cubicBezTo>
                      <a:pt x="238150" y="0"/>
                      <a:pt x="238866" y="0"/>
                      <a:pt x="239582" y="0"/>
                    </a:cubicBezTo>
                    <a:cubicBezTo>
                      <a:pt x="240297" y="0"/>
                      <a:pt x="240297" y="0"/>
                      <a:pt x="241013" y="0"/>
                    </a:cubicBezTo>
                    <a:cubicBezTo>
                      <a:pt x="241729" y="0"/>
                      <a:pt x="242445" y="0"/>
                      <a:pt x="242445" y="0"/>
                    </a:cubicBezTo>
                    <a:cubicBezTo>
                      <a:pt x="243160" y="0"/>
                      <a:pt x="243160" y="0"/>
                      <a:pt x="243876" y="0"/>
                    </a:cubicBezTo>
                    <a:cubicBezTo>
                      <a:pt x="244592" y="0"/>
                      <a:pt x="245308" y="0"/>
                      <a:pt x="246023" y="0"/>
                    </a:cubicBezTo>
                    <a:cubicBezTo>
                      <a:pt x="246023" y="0"/>
                      <a:pt x="246739" y="0"/>
                      <a:pt x="246739" y="0"/>
                    </a:cubicBezTo>
                    <a:cubicBezTo>
                      <a:pt x="247455" y="0"/>
                      <a:pt x="247455" y="714"/>
                      <a:pt x="248171" y="714"/>
                    </a:cubicBezTo>
                    <a:cubicBezTo>
                      <a:pt x="248886" y="714"/>
                      <a:pt x="249602" y="714"/>
                      <a:pt x="250318" y="714"/>
                    </a:cubicBezTo>
                    <a:cubicBezTo>
                      <a:pt x="251034" y="714"/>
                      <a:pt x="251034" y="714"/>
                      <a:pt x="251749" y="1428"/>
                    </a:cubicBezTo>
                    <a:cubicBezTo>
                      <a:pt x="251749" y="1428"/>
                      <a:pt x="252465" y="1428"/>
                      <a:pt x="253181" y="1428"/>
                    </a:cubicBezTo>
                    <a:cubicBezTo>
                      <a:pt x="253181" y="1428"/>
                      <a:pt x="254612" y="1428"/>
                      <a:pt x="255328" y="2143"/>
                    </a:cubicBezTo>
                    <a:cubicBezTo>
                      <a:pt x="255328" y="2143"/>
                      <a:pt x="255328" y="2143"/>
                      <a:pt x="256044" y="2143"/>
                    </a:cubicBezTo>
                    <a:cubicBezTo>
                      <a:pt x="256760" y="2143"/>
                      <a:pt x="256760" y="2143"/>
                      <a:pt x="257475" y="2857"/>
                    </a:cubicBezTo>
                    <a:cubicBezTo>
                      <a:pt x="258191" y="2857"/>
                      <a:pt x="258907" y="2857"/>
                      <a:pt x="259623" y="3571"/>
                    </a:cubicBezTo>
                    <a:cubicBezTo>
                      <a:pt x="259623" y="3571"/>
                      <a:pt x="259623" y="3571"/>
                      <a:pt x="260339" y="3571"/>
                    </a:cubicBezTo>
                    <a:cubicBezTo>
                      <a:pt x="261055" y="4285"/>
                      <a:pt x="261055" y="4285"/>
                      <a:pt x="261770" y="4285"/>
                    </a:cubicBezTo>
                    <a:cubicBezTo>
                      <a:pt x="262486" y="4999"/>
                      <a:pt x="262486" y="4999"/>
                      <a:pt x="263202" y="4999"/>
                    </a:cubicBezTo>
                    <a:cubicBezTo>
                      <a:pt x="263918" y="5714"/>
                      <a:pt x="263918" y="5714"/>
                      <a:pt x="264633" y="5714"/>
                    </a:cubicBezTo>
                    <a:cubicBezTo>
                      <a:pt x="264633" y="5714"/>
                      <a:pt x="265349" y="6428"/>
                      <a:pt x="266065" y="6428"/>
                    </a:cubicBezTo>
                    <a:cubicBezTo>
                      <a:pt x="266065" y="6428"/>
                      <a:pt x="266065" y="6428"/>
                      <a:pt x="266065" y="7142"/>
                    </a:cubicBezTo>
                    <a:cubicBezTo>
                      <a:pt x="266781" y="7142"/>
                      <a:pt x="266781" y="7142"/>
                      <a:pt x="267496" y="7856"/>
                    </a:cubicBezTo>
                    <a:cubicBezTo>
                      <a:pt x="267496" y="7856"/>
                      <a:pt x="268212" y="7856"/>
                      <a:pt x="268212" y="7856"/>
                    </a:cubicBezTo>
                    <a:cubicBezTo>
                      <a:pt x="268928" y="8571"/>
                      <a:pt x="268928" y="8571"/>
                      <a:pt x="269644" y="9285"/>
                    </a:cubicBezTo>
                    <a:cubicBezTo>
                      <a:pt x="270359" y="9285"/>
                      <a:pt x="270359" y="9999"/>
                      <a:pt x="271075" y="9999"/>
                    </a:cubicBezTo>
                    <a:cubicBezTo>
                      <a:pt x="271075" y="9999"/>
                      <a:pt x="271075" y="9999"/>
                      <a:pt x="465759" y="164270"/>
                    </a:cubicBezTo>
                    <a:cubicBezTo>
                      <a:pt x="485800" y="179983"/>
                      <a:pt x="489379" y="209980"/>
                      <a:pt x="473633" y="229978"/>
                    </a:cubicBezTo>
                    <a:cubicBezTo>
                      <a:pt x="464328" y="241406"/>
                      <a:pt x="450729" y="247834"/>
                      <a:pt x="436414" y="247834"/>
                    </a:cubicBezTo>
                    <a:cubicBezTo>
                      <a:pt x="425677" y="247834"/>
                      <a:pt x="415657" y="244263"/>
                      <a:pt x="407068" y="237835"/>
                    </a:cubicBezTo>
                    <a:cubicBezTo>
                      <a:pt x="407068" y="237835"/>
                      <a:pt x="407068" y="237835"/>
                      <a:pt x="288969" y="144272"/>
                    </a:cubicBezTo>
                    <a:cubicBezTo>
                      <a:pt x="288969" y="144272"/>
                      <a:pt x="288969" y="144272"/>
                      <a:pt x="288969" y="675651"/>
                    </a:cubicBezTo>
                    <a:cubicBezTo>
                      <a:pt x="283243" y="683508"/>
                      <a:pt x="278233" y="692078"/>
                      <a:pt x="273222" y="699935"/>
                    </a:cubicBezTo>
                    <a:cubicBezTo>
                      <a:pt x="267496" y="708505"/>
                      <a:pt x="262486" y="717790"/>
                      <a:pt x="257475" y="727075"/>
                    </a:cubicBezTo>
                    <a:cubicBezTo>
                      <a:pt x="257475" y="727075"/>
                      <a:pt x="257475" y="727075"/>
                      <a:pt x="257475" y="112132"/>
                    </a:cubicBezTo>
                    <a:cubicBezTo>
                      <a:pt x="257475" y="106419"/>
                      <a:pt x="261055" y="100705"/>
                      <a:pt x="266065" y="97848"/>
                    </a:cubicBezTo>
                    <a:cubicBezTo>
                      <a:pt x="271791" y="94991"/>
                      <a:pt x="278233" y="95705"/>
                      <a:pt x="283243" y="99991"/>
                    </a:cubicBezTo>
                    <a:cubicBezTo>
                      <a:pt x="283243" y="99991"/>
                      <a:pt x="283243" y="99991"/>
                      <a:pt x="426393" y="213551"/>
                    </a:cubicBezTo>
                    <a:cubicBezTo>
                      <a:pt x="429972" y="215694"/>
                      <a:pt x="433551" y="216408"/>
                      <a:pt x="436414" y="216408"/>
                    </a:cubicBezTo>
                    <a:cubicBezTo>
                      <a:pt x="441424" y="216408"/>
                      <a:pt x="445718" y="214266"/>
                      <a:pt x="448581" y="210694"/>
                    </a:cubicBezTo>
                    <a:cubicBezTo>
                      <a:pt x="454307" y="203552"/>
                      <a:pt x="452876" y="194267"/>
                      <a:pt x="446434" y="188554"/>
                    </a:cubicBezTo>
                    <a:cubicBezTo>
                      <a:pt x="446434" y="188554"/>
                      <a:pt x="446434" y="188554"/>
                      <a:pt x="251749" y="34997"/>
                    </a:cubicBezTo>
                    <a:cubicBezTo>
                      <a:pt x="251749" y="34997"/>
                      <a:pt x="251034" y="34997"/>
                      <a:pt x="251034" y="34282"/>
                    </a:cubicBezTo>
                    <a:cubicBezTo>
                      <a:pt x="251034" y="34282"/>
                      <a:pt x="251034" y="34282"/>
                      <a:pt x="250318" y="34282"/>
                    </a:cubicBezTo>
                    <a:cubicBezTo>
                      <a:pt x="250318" y="34282"/>
                      <a:pt x="250318" y="34282"/>
                      <a:pt x="250318" y="33568"/>
                    </a:cubicBezTo>
                    <a:cubicBezTo>
                      <a:pt x="250318" y="33568"/>
                      <a:pt x="249602" y="33568"/>
                      <a:pt x="249602" y="33568"/>
                    </a:cubicBezTo>
                    <a:cubicBezTo>
                      <a:pt x="248886" y="33568"/>
                      <a:pt x="248886" y="33568"/>
                      <a:pt x="248886" y="32854"/>
                    </a:cubicBezTo>
                    <a:cubicBezTo>
                      <a:pt x="248886" y="32854"/>
                      <a:pt x="248886" y="32854"/>
                      <a:pt x="248171" y="32854"/>
                    </a:cubicBezTo>
                    <a:cubicBezTo>
                      <a:pt x="247455" y="32854"/>
                      <a:pt x="247455" y="32854"/>
                      <a:pt x="247455" y="32854"/>
                    </a:cubicBezTo>
                    <a:cubicBezTo>
                      <a:pt x="247455" y="32854"/>
                      <a:pt x="247455" y="32140"/>
                      <a:pt x="246739" y="32140"/>
                    </a:cubicBezTo>
                    <a:cubicBezTo>
                      <a:pt x="246739" y="32140"/>
                      <a:pt x="246739" y="32140"/>
                      <a:pt x="246023" y="32140"/>
                    </a:cubicBezTo>
                    <a:cubicBezTo>
                      <a:pt x="246023" y="32140"/>
                      <a:pt x="246023" y="32140"/>
                      <a:pt x="245308" y="32140"/>
                    </a:cubicBezTo>
                    <a:cubicBezTo>
                      <a:pt x="245308" y="32140"/>
                      <a:pt x="245308" y="32140"/>
                      <a:pt x="244592" y="31426"/>
                    </a:cubicBezTo>
                    <a:cubicBezTo>
                      <a:pt x="244592" y="31426"/>
                      <a:pt x="243876" y="31426"/>
                      <a:pt x="243876" y="31426"/>
                    </a:cubicBezTo>
                    <a:cubicBezTo>
                      <a:pt x="243876" y="31426"/>
                      <a:pt x="243876" y="31426"/>
                      <a:pt x="241729" y="31426"/>
                    </a:cubicBezTo>
                    <a:cubicBezTo>
                      <a:pt x="241729" y="31426"/>
                      <a:pt x="241729" y="31426"/>
                      <a:pt x="240297" y="31426"/>
                    </a:cubicBezTo>
                    <a:cubicBezTo>
                      <a:pt x="240297" y="31426"/>
                      <a:pt x="240297" y="31426"/>
                      <a:pt x="238150" y="32140"/>
                    </a:cubicBezTo>
                    <a:cubicBezTo>
                      <a:pt x="237434" y="32140"/>
                      <a:pt x="237434" y="32140"/>
                      <a:pt x="237434" y="32140"/>
                    </a:cubicBezTo>
                    <a:cubicBezTo>
                      <a:pt x="237434" y="32140"/>
                      <a:pt x="237434" y="32140"/>
                      <a:pt x="236718" y="32140"/>
                    </a:cubicBezTo>
                    <a:cubicBezTo>
                      <a:pt x="236003" y="32140"/>
                      <a:pt x="236003" y="32140"/>
                      <a:pt x="236003" y="32854"/>
                    </a:cubicBezTo>
                    <a:cubicBezTo>
                      <a:pt x="236003" y="32854"/>
                      <a:pt x="236003" y="32854"/>
                      <a:pt x="235287" y="32854"/>
                    </a:cubicBezTo>
                    <a:cubicBezTo>
                      <a:pt x="235287" y="32854"/>
                      <a:pt x="235287" y="32854"/>
                      <a:pt x="234571" y="32854"/>
                    </a:cubicBezTo>
                    <a:cubicBezTo>
                      <a:pt x="234571" y="33568"/>
                      <a:pt x="234571" y="33568"/>
                      <a:pt x="233855" y="33568"/>
                    </a:cubicBezTo>
                    <a:cubicBezTo>
                      <a:pt x="233855" y="33568"/>
                      <a:pt x="233855" y="33568"/>
                      <a:pt x="233140" y="34282"/>
                    </a:cubicBezTo>
                    <a:cubicBezTo>
                      <a:pt x="233140" y="34282"/>
                      <a:pt x="233140" y="34282"/>
                      <a:pt x="232424" y="34282"/>
                    </a:cubicBezTo>
                    <a:cubicBezTo>
                      <a:pt x="232424" y="34997"/>
                      <a:pt x="231708" y="34997"/>
                      <a:pt x="231708" y="34997"/>
                    </a:cubicBezTo>
                    <a:cubicBezTo>
                      <a:pt x="231708" y="34997"/>
                      <a:pt x="231708" y="34997"/>
                      <a:pt x="37024" y="188554"/>
                    </a:cubicBezTo>
                    <a:cubicBezTo>
                      <a:pt x="30582" y="194267"/>
                      <a:pt x="29151" y="203552"/>
                      <a:pt x="34877" y="210694"/>
                    </a:cubicBezTo>
                    <a:cubicBezTo>
                      <a:pt x="37740" y="214266"/>
                      <a:pt x="42034" y="216408"/>
                      <a:pt x="47044" y="216408"/>
                    </a:cubicBezTo>
                    <a:cubicBezTo>
                      <a:pt x="49907" y="216408"/>
                      <a:pt x="53486" y="215694"/>
                      <a:pt x="57065" y="213551"/>
                    </a:cubicBezTo>
                    <a:cubicBezTo>
                      <a:pt x="57065" y="213551"/>
                      <a:pt x="57065" y="213551"/>
                      <a:pt x="200215" y="99991"/>
                    </a:cubicBezTo>
                    <a:cubicBezTo>
                      <a:pt x="203078" y="97848"/>
                      <a:pt x="206657" y="96419"/>
                      <a:pt x="210236" y="96419"/>
                    </a:cubicBezTo>
                    <a:cubicBezTo>
                      <a:pt x="212383" y="96419"/>
                      <a:pt x="215246" y="97134"/>
                      <a:pt x="217393" y="97848"/>
                    </a:cubicBezTo>
                    <a:cubicBezTo>
                      <a:pt x="222403" y="100705"/>
                      <a:pt x="225982" y="106419"/>
                      <a:pt x="225982" y="112132"/>
                    </a:cubicBezTo>
                    <a:cubicBezTo>
                      <a:pt x="225982" y="112132"/>
                      <a:pt x="225982" y="112132"/>
                      <a:pt x="225982" y="727075"/>
                    </a:cubicBezTo>
                    <a:cubicBezTo>
                      <a:pt x="220972" y="717790"/>
                      <a:pt x="215962" y="708505"/>
                      <a:pt x="210236" y="699935"/>
                    </a:cubicBezTo>
                    <a:cubicBezTo>
                      <a:pt x="205225" y="692078"/>
                      <a:pt x="200215" y="683508"/>
                      <a:pt x="194489" y="675651"/>
                    </a:cubicBezTo>
                    <a:cubicBezTo>
                      <a:pt x="194489" y="675651"/>
                      <a:pt x="194489" y="675651"/>
                      <a:pt x="194489" y="144272"/>
                    </a:cubicBezTo>
                    <a:cubicBezTo>
                      <a:pt x="194489" y="144272"/>
                      <a:pt x="194489" y="144272"/>
                      <a:pt x="76390" y="237835"/>
                    </a:cubicBezTo>
                    <a:cubicBezTo>
                      <a:pt x="67801" y="244263"/>
                      <a:pt x="57781" y="247834"/>
                      <a:pt x="47044" y="247834"/>
                    </a:cubicBezTo>
                    <a:cubicBezTo>
                      <a:pt x="32729" y="247834"/>
                      <a:pt x="19130" y="241406"/>
                      <a:pt x="9825" y="229978"/>
                    </a:cubicBezTo>
                    <a:cubicBezTo>
                      <a:pt x="-5921" y="209980"/>
                      <a:pt x="-2342" y="179983"/>
                      <a:pt x="17699" y="164270"/>
                    </a:cubicBezTo>
                    <a:cubicBezTo>
                      <a:pt x="17699" y="164270"/>
                      <a:pt x="17699" y="164270"/>
                      <a:pt x="212383" y="9999"/>
                    </a:cubicBezTo>
                    <a:cubicBezTo>
                      <a:pt x="213099" y="9999"/>
                      <a:pt x="213099" y="9285"/>
                      <a:pt x="213814" y="9285"/>
                    </a:cubicBezTo>
                    <a:cubicBezTo>
                      <a:pt x="214530" y="8571"/>
                      <a:pt x="214530" y="8571"/>
                      <a:pt x="215246" y="7856"/>
                    </a:cubicBezTo>
                    <a:cubicBezTo>
                      <a:pt x="215246" y="7856"/>
                      <a:pt x="215962" y="7856"/>
                      <a:pt x="215962" y="7856"/>
                    </a:cubicBezTo>
                    <a:cubicBezTo>
                      <a:pt x="216677" y="7142"/>
                      <a:pt x="216677" y="7142"/>
                      <a:pt x="217393" y="7142"/>
                    </a:cubicBezTo>
                    <a:cubicBezTo>
                      <a:pt x="217393" y="7142"/>
                      <a:pt x="217393" y="7142"/>
                      <a:pt x="217393" y="6428"/>
                    </a:cubicBezTo>
                    <a:cubicBezTo>
                      <a:pt x="218109" y="6428"/>
                      <a:pt x="218825" y="5714"/>
                      <a:pt x="218825" y="5714"/>
                    </a:cubicBezTo>
                    <a:cubicBezTo>
                      <a:pt x="219540" y="5714"/>
                      <a:pt x="219540" y="5714"/>
                      <a:pt x="220256" y="4999"/>
                    </a:cubicBezTo>
                    <a:cubicBezTo>
                      <a:pt x="220256" y="4999"/>
                      <a:pt x="220972" y="4999"/>
                      <a:pt x="221688" y="4285"/>
                    </a:cubicBezTo>
                    <a:cubicBezTo>
                      <a:pt x="222403" y="4285"/>
                      <a:pt x="222403" y="4285"/>
                      <a:pt x="223119" y="3571"/>
                    </a:cubicBezTo>
                    <a:cubicBezTo>
                      <a:pt x="223835" y="3571"/>
                      <a:pt x="223835" y="3571"/>
                      <a:pt x="224551" y="3571"/>
                    </a:cubicBezTo>
                    <a:cubicBezTo>
                      <a:pt x="225266" y="2857"/>
                      <a:pt x="225266" y="2857"/>
                      <a:pt x="225982" y="2857"/>
                    </a:cubicBezTo>
                    <a:cubicBezTo>
                      <a:pt x="226698" y="2857"/>
                      <a:pt x="226698" y="2143"/>
                      <a:pt x="227414" y="2143"/>
                    </a:cubicBezTo>
                    <a:cubicBezTo>
                      <a:pt x="228129" y="2143"/>
                      <a:pt x="228129" y="2143"/>
                      <a:pt x="228129" y="2143"/>
                    </a:cubicBezTo>
                    <a:cubicBezTo>
                      <a:pt x="228845" y="1428"/>
                      <a:pt x="230277" y="1428"/>
                      <a:pt x="230992" y="1428"/>
                    </a:cubicBezTo>
                    <a:cubicBezTo>
                      <a:pt x="230992" y="1428"/>
                      <a:pt x="231708" y="1428"/>
                      <a:pt x="231708" y="714"/>
                    </a:cubicBezTo>
                    <a:cubicBezTo>
                      <a:pt x="232424" y="714"/>
                      <a:pt x="232424" y="714"/>
                      <a:pt x="233140" y="714"/>
                    </a:cubicBezTo>
                    <a:cubicBezTo>
                      <a:pt x="233855" y="714"/>
                      <a:pt x="234571" y="714"/>
                      <a:pt x="235287" y="714"/>
                    </a:cubicBezTo>
                    <a:cubicBezTo>
                      <a:pt x="236003" y="714"/>
                      <a:pt x="236003" y="0"/>
                      <a:pt x="23671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4" name="Freeform 95">
                <a:extLst>
                  <a:ext uri="{FF2B5EF4-FFF2-40B4-BE49-F238E27FC236}">
                    <a16:creationId xmlns:a16="http://schemas.microsoft.com/office/drawing/2014/main" id="{1C0267C7-CD39-4E28-7E7A-ABF9B0614E17}"/>
                  </a:ext>
                </a:extLst>
              </p:cNvPr>
              <p:cNvSpPr>
                <a:spLocks/>
              </p:cNvSpPr>
              <p:nvPr/>
            </p:nvSpPr>
            <p:spPr bwMode="auto">
              <a:xfrm>
                <a:off x="5508625" y="3076575"/>
                <a:ext cx="620713" cy="806450"/>
              </a:xfrm>
              <a:custGeom>
                <a:avLst/>
                <a:gdLst>
                  <a:gd name="T0" fmla="*/ 845 w 870"/>
                  <a:gd name="T1" fmla="*/ 841 h 1130"/>
                  <a:gd name="T2" fmla="*/ 811 w 870"/>
                  <a:gd name="T3" fmla="*/ 725 h 1130"/>
                  <a:gd name="T4" fmla="*/ 799 w 870"/>
                  <a:gd name="T5" fmla="*/ 694 h 1130"/>
                  <a:gd name="T6" fmla="*/ 757 w 870"/>
                  <a:gd name="T7" fmla="*/ 607 h 1130"/>
                  <a:gd name="T8" fmla="*/ 171 w 870"/>
                  <a:gd name="T9" fmla="*/ 200 h 1130"/>
                  <a:gd name="T10" fmla="*/ 367 w 870"/>
                  <a:gd name="T11" fmla="*/ 22 h 1130"/>
                  <a:gd name="T12" fmla="*/ 302 w 870"/>
                  <a:gd name="T13" fmla="*/ 7 h 1130"/>
                  <a:gd name="T14" fmla="*/ 21 w 870"/>
                  <a:gd name="T15" fmla="*/ 183 h 1130"/>
                  <a:gd name="T16" fmla="*/ 19 w 870"/>
                  <a:gd name="T17" fmla="*/ 185 h 1130"/>
                  <a:gd name="T18" fmla="*/ 15 w 870"/>
                  <a:gd name="T19" fmla="*/ 188 h 1130"/>
                  <a:gd name="T20" fmla="*/ 13 w 870"/>
                  <a:gd name="T21" fmla="*/ 190 h 1130"/>
                  <a:gd name="T22" fmla="*/ 12 w 870"/>
                  <a:gd name="T23" fmla="*/ 191 h 1130"/>
                  <a:gd name="T24" fmla="*/ 10 w 870"/>
                  <a:gd name="T25" fmla="*/ 194 h 1130"/>
                  <a:gd name="T26" fmla="*/ 8 w 870"/>
                  <a:gd name="T27" fmla="*/ 196 h 1130"/>
                  <a:gd name="T28" fmla="*/ 6 w 870"/>
                  <a:gd name="T29" fmla="*/ 198 h 1130"/>
                  <a:gd name="T30" fmla="*/ 5 w 870"/>
                  <a:gd name="T31" fmla="*/ 202 h 1130"/>
                  <a:gd name="T32" fmla="*/ 3 w 870"/>
                  <a:gd name="T33" fmla="*/ 204 h 1130"/>
                  <a:gd name="T34" fmla="*/ 3 w 870"/>
                  <a:gd name="T35" fmla="*/ 207 h 1130"/>
                  <a:gd name="T36" fmla="*/ 2 w 870"/>
                  <a:gd name="T37" fmla="*/ 210 h 1130"/>
                  <a:gd name="T38" fmla="*/ 1 w 870"/>
                  <a:gd name="T39" fmla="*/ 211 h 1130"/>
                  <a:gd name="T40" fmla="*/ 1 w 870"/>
                  <a:gd name="T41" fmla="*/ 215 h 1130"/>
                  <a:gd name="T42" fmla="*/ 0 w 870"/>
                  <a:gd name="T43" fmla="*/ 215 h 1130"/>
                  <a:gd name="T44" fmla="*/ 0 w 870"/>
                  <a:gd name="T45" fmla="*/ 219 h 1130"/>
                  <a:gd name="T46" fmla="*/ 0 w 870"/>
                  <a:gd name="T47" fmla="*/ 222 h 1130"/>
                  <a:gd name="T48" fmla="*/ 0 w 870"/>
                  <a:gd name="T49" fmla="*/ 225 h 1130"/>
                  <a:gd name="T50" fmla="*/ 0 w 870"/>
                  <a:gd name="T51" fmla="*/ 228 h 1130"/>
                  <a:gd name="T52" fmla="*/ 1 w 870"/>
                  <a:gd name="T53" fmla="*/ 231 h 1130"/>
                  <a:gd name="T54" fmla="*/ 1 w 870"/>
                  <a:gd name="T55" fmla="*/ 234 h 1130"/>
                  <a:gd name="T56" fmla="*/ 2 w 870"/>
                  <a:gd name="T57" fmla="*/ 237 h 1130"/>
                  <a:gd name="T58" fmla="*/ 3 w 870"/>
                  <a:gd name="T59" fmla="*/ 240 h 1130"/>
                  <a:gd name="T60" fmla="*/ 4 w 870"/>
                  <a:gd name="T61" fmla="*/ 242 h 1130"/>
                  <a:gd name="T62" fmla="*/ 6 w 870"/>
                  <a:gd name="T63" fmla="*/ 246 h 1130"/>
                  <a:gd name="T64" fmla="*/ 211 w 870"/>
                  <a:gd name="T65" fmla="*/ 556 h 1130"/>
                  <a:gd name="T66" fmla="*/ 251 w 870"/>
                  <a:gd name="T67" fmla="*/ 486 h 1130"/>
                  <a:gd name="T68" fmla="*/ 752 w 870"/>
                  <a:gd name="T69" fmla="*/ 858 h 1130"/>
                  <a:gd name="T70" fmla="*/ 765 w 870"/>
                  <a:gd name="T71" fmla="*/ 922 h 1130"/>
                  <a:gd name="T72" fmla="*/ 819 w 870"/>
                  <a:gd name="T73" fmla="*/ 1130 h 1130"/>
                  <a:gd name="T74" fmla="*/ 827 w 870"/>
                  <a:gd name="T75" fmla="*/ 1130 h 1130"/>
                  <a:gd name="T76" fmla="*/ 867 w 870"/>
                  <a:gd name="T77" fmla="*/ 999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70" h="1130">
                    <a:moveTo>
                      <a:pt x="867" y="999"/>
                    </a:moveTo>
                    <a:cubicBezTo>
                      <a:pt x="863" y="944"/>
                      <a:pt x="856" y="891"/>
                      <a:pt x="845" y="841"/>
                    </a:cubicBezTo>
                    <a:cubicBezTo>
                      <a:pt x="839" y="813"/>
                      <a:pt x="831" y="786"/>
                      <a:pt x="823" y="759"/>
                    </a:cubicBezTo>
                    <a:cubicBezTo>
                      <a:pt x="819" y="748"/>
                      <a:pt x="815" y="736"/>
                      <a:pt x="811" y="725"/>
                    </a:cubicBezTo>
                    <a:cubicBezTo>
                      <a:pt x="808" y="716"/>
                      <a:pt x="805" y="707"/>
                      <a:pt x="801" y="698"/>
                    </a:cubicBezTo>
                    <a:cubicBezTo>
                      <a:pt x="800" y="697"/>
                      <a:pt x="800" y="696"/>
                      <a:pt x="799" y="694"/>
                    </a:cubicBezTo>
                    <a:cubicBezTo>
                      <a:pt x="793" y="679"/>
                      <a:pt x="786" y="664"/>
                      <a:pt x="779" y="649"/>
                    </a:cubicBezTo>
                    <a:cubicBezTo>
                      <a:pt x="772" y="635"/>
                      <a:pt x="765" y="621"/>
                      <a:pt x="757" y="607"/>
                    </a:cubicBezTo>
                    <a:cubicBezTo>
                      <a:pt x="724" y="548"/>
                      <a:pt x="683" y="495"/>
                      <a:pt x="635" y="447"/>
                    </a:cubicBezTo>
                    <a:cubicBezTo>
                      <a:pt x="520" y="330"/>
                      <a:pt x="364" y="248"/>
                      <a:pt x="171" y="200"/>
                    </a:cubicBezTo>
                    <a:cubicBezTo>
                      <a:pt x="352" y="87"/>
                      <a:pt x="352" y="87"/>
                      <a:pt x="352" y="87"/>
                    </a:cubicBezTo>
                    <a:cubicBezTo>
                      <a:pt x="374" y="73"/>
                      <a:pt x="380" y="44"/>
                      <a:pt x="367" y="22"/>
                    </a:cubicBezTo>
                    <a:cubicBezTo>
                      <a:pt x="358" y="8"/>
                      <a:pt x="343" y="0"/>
                      <a:pt x="327" y="0"/>
                    </a:cubicBezTo>
                    <a:cubicBezTo>
                      <a:pt x="319" y="0"/>
                      <a:pt x="310" y="2"/>
                      <a:pt x="302" y="7"/>
                    </a:cubicBezTo>
                    <a:cubicBezTo>
                      <a:pt x="22" y="183"/>
                      <a:pt x="22" y="183"/>
                      <a:pt x="22" y="183"/>
                    </a:cubicBezTo>
                    <a:cubicBezTo>
                      <a:pt x="21" y="183"/>
                      <a:pt x="21" y="183"/>
                      <a:pt x="21" y="183"/>
                    </a:cubicBezTo>
                    <a:cubicBezTo>
                      <a:pt x="21" y="183"/>
                      <a:pt x="21" y="183"/>
                      <a:pt x="21" y="184"/>
                    </a:cubicBezTo>
                    <a:cubicBezTo>
                      <a:pt x="20" y="184"/>
                      <a:pt x="19" y="184"/>
                      <a:pt x="19" y="185"/>
                    </a:cubicBezTo>
                    <a:cubicBezTo>
                      <a:pt x="18" y="185"/>
                      <a:pt x="17" y="186"/>
                      <a:pt x="17" y="186"/>
                    </a:cubicBezTo>
                    <a:cubicBezTo>
                      <a:pt x="16" y="187"/>
                      <a:pt x="16" y="187"/>
                      <a:pt x="15" y="188"/>
                    </a:cubicBezTo>
                    <a:cubicBezTo>
                      <a:pt x="14" y="188"/>
                      <a:pt x="14" y="189"/>
                      <a:pt x="13" y="189"/>
                    </a:cubicBezTo>
                    <a:cubicBezTo>
                      <a:pt x="13" y="189"/>
                      <a:pt x="13" y="190"/>
                      <a:pt x="13" y="190"/>
                    </a:cubicBezTo>
                    <a:cubicBezTo>
                      <a:pt x="13" y="190"/>
                      <a:pt x="13" y="190"/>
                      <a:pt x="13" y="190"/>
                    </a:cubicBezTo>
                    <a:cubicBezTo>
                      <a:pt x="12" y="191"/>
                      <a:pt x="12" y="191"/>
                      <a:pt x="12" y="191"/>
                    </a:cubicBezTo>
                    <a:cubicBezTo>
                      <a:pt x="11" y="192"/>
                      <a:pt x="11" y="192"/>
                      <a:pt x="10" y="193"/>
                    </a:cubicBezTo>
                    <a:cubicBezTo>
                      <a:pt x="10" y="193"/>
                      <a:pt x="10" y="193"/>
                      <a:pt x="10" y="194"/>
                    </a:cubicBezTo>
                    <a:cubicBezTo>
                      <a:pt x="9" y="194"/>
                      <a:pt x="9" y="194"/>
                      <a:pt x="9" y="195"/>
                    </a:cubicBezTo>
                    <a:cubicBezTo>
                      <a:pt x="9" y="195"/>
                      <a:pt x="8" y="196"/>
                      <a:pt x="8" y="196"/>
                    </a:cubicBezTo>
                    <a:cubicBezTo>
                      <a:pt x="7" y="197"/>
                      <a:pt x="7" y="197"/>
                      <a:pt x="7" y="198"/>
                    </a:cubicBezTo>
                    <a:cubicBezTo>
                      <a:pt x="7" y="198"/>
                      <a:pt x="7" y="198"/>
                      <a:pt x="6" y="198"/>
                    </a:cubicBezTo>
                    <a:cubicBezTo>
                      <a:pt x="6" y="199"/>
                      <a:pt x="6" y="200"/>
                      <a:pt x="5" y="200"/>
                    </a:cubicBezTo>
                    <a:cubicBezTo>
                      <a:pt x="5" y="201"/>
                      <a:pt x="5" y="201"/>
                      <a:pt x="5" y="202"/>
                    </a:cubicBezTo>
                    <a:cubicBezTo>
                      <a:pt x="5" y="202"/>
                      <a:pt x="4" y="202"/>
                      <a:pt x="4" y="202"/>
                    </a:cubicBezTo>
                    <a:cubicBezTo>
                      <a:pt x="4" y="203"/>
                      <a:pt x="4" y="204"/>
                      <a:pt x="3" y="204"/>
                    </a:cubicBezTo>
                    <a:cubicBezTo>
                      <a:pt x="3" y="205"/>
                      <a:pt x="3" y="205"/>
                      <a:pt x="3" y="206"/>
                    </a:cubicBezTo>
                    <a:cubicBezTo>
                      <a:pt x="3" y="206"/>
                      <a:pt x="3" y="206"/>
                      <a:pt x="3" y="207"/>
                    </a:cubicBezTo>
                    <a:cubicBezTo>
                      <a:pt x="2" y="207"/>
                      <a:pt x="2" y="208"/>
                      <a:pt x="2" y="209"/>
                    </a:cubicBezTo>
                    <a:cubicBezTo>
                      <a:pt x="2" y="209"/>
                      <a:pt x="2" y="210"/>
                      <a:pt x="2" y="210"/>
                    </a:cubicBezTo>
                    <a:cubicBezTo>
                      <a:pt x="1" y="210"/>
                      <a:pt x="1" y="210"/>
                      <a:pt x="1" y="210"/>
                    </a:cubicBezTo>
                    <a:cubicBezTo>
                      <a:pt x="1" y="211"/>
                      <a:pt x="1" y="211"/>
                      <a:pt x="1" y="211"/>
                    </a:cubicBezTo>
                    <a:cubicBezTo>
                      <a:pt x="1" y="212"/>
                      <a:pt x="1" y="212"/>
                      <a:pt x="1" y="213"/>
                    </a:cubicBezTo>
                    <a:cubicBezTo>
                      <a:pt x="1" y="214"/>
                      <a:pt x="1" y="214"/>
                      <a:pt x="1" y="215"/>
                    </a:cubicBezTo>
                    <a:cubicBezTo>
                      <a:pt x="1" y="215"/>
                      <a:pt x="1" y="215"/>
                      <a:pt x="1" y="215"/>
                    </a:cubicBezTo>
                    <a:cubicBezTo>
                      <a:pt x="0" y="215"/>
                      <a:pt x="0" y="215"/>
                      <a:pt x="0" y="215"/>
                    </a:cubicBezTo>
                    <a:cubicBezTo>
                      <a:pt x="0" y="216"/>
                      <a:pt x="0" y="217"/>
                      <a:pt x="0" y="218"/>
                    </a:cubicBezTo>
                    <a:cubicBezTo>
                      <a:pt x="0" y="218"/>
                      <a:pt x="0" y="219"/>
                      <a:pt x="0" y="219"/>
                    </a:cubicBezTo>
                    <a:cubicBezTo>
                      <a:pt x="0" y="220"/>
                      <a:pt x="0" y="220"/>
                      <a:pt x="0" y="220"/>
                    </a:cubicBezTo>
                    <a:cubicBezTo>
                      <a:pt x="0" y="221"/>
                      <a:pt x="0" y="221"/>
                      <a:pt x="0" y="222"/>
                    </a:cubicBezTo>
                    <a:cubicBezTo>
                      <a:pt x="0" y="223"/>
                      <a:pt x="0" y="223"/>
                      <a:pt x="0" y="224"/>
                    </a:cubicBezTo>
                    <a:cubicBezTo>
                      <a:pt x="0" y="224"/>
                      <a:pt x="0" y="224"/>
                      <a:pt x="0" y="225"/>
                    </a:cubicBezTo>
                    <a:cubicBezTo>
                      <a:pt x="0" y="225"/>
                      <a:pt x="0" y="226"/>
                      <a:pt x="0" y="227"/>
                    </a:cubicBezTo>
                    <a:cubicBezTo>
                      <a:pt x="0" y="227"/>
                      <a:pt x="0" y="228"/>
                      <a:pt x="0" y="228"/>
                    </a:cubicBezTo>
                    <a:cubicBezTo>
                      <a:pt x="0" y="229"/>
                      <a:pt x="0" y="229"/>
                      <a:pt x="0" y="229"/>
                    </a:cubicBezTo>
                    <a:cubicBezTo>
                      <a:pt x="0" y="230"/>
                      <a:pt x="1" y="230"/>
                      <a:pt x="1" y="231"/>
                    </a:cubicBezTo>
                    <a:cubicBezTo>
                      <a:pt x="1" y="232"/>
                      <a:pt x="1" y="232"/>
                      <a:pt x="1" y="233"/>
                    </a:cubicBezTo>
                    <a:cubicBezTo>
                      <a:pt x="1" y="233"/>
                      <a:pt x="1" y="233"/>
                      <a:pt x="1" y="234"/>
                    </a:cubicBezTo>
                    <a:cubicBezTo>
                      <a:pt x="1" y="234"/>
                      <a:pt x="2" y="235"/>
                      <a:pt x="2" y="236"/>
                    </a:cubicBezTo>
                    <a:cubicBezTo>
                      <a:pt x="2" y="236"/>
                      <a:pt x="2" y="237"/>
                      <a:pt x="2" y="237"/>
                    </a:cubicBezTo>
                    <a:cubicBezTo>
                      <a:pt x="2" y="238"/>
                      <a:pt x="3" y="238"/>
                      <a:pt x="3" y="238"/>
                    </a:cubicBezTo>
                    <a:cubicBezTo>
                      <a:pt x="3" y="239"/>
                      <a:pt x="3" y="239"/>
                      <a:pt x="3" y="240"/>
                    </a:cubicBezTo>
                    <a:cubicBezTo>
                      <a:pt x="4" y="241"/>
                      <a:pt x="4" y="241"/>
                      <a:pt x="4" y="242"/>
                    </a:cubicBezTo>
                    <a:cubicBezTo>
                      <a:pt x="4" y="242"/>
                      <a:pt x="4" y="242"/>
                      <a:pt x="4" y="242"/>
                    </a:cubicBezTo>
                    <a:cubicBezTo>
                      <a:pt x="5" y="243"/>
                      <a:pt x="5" y="244"/>
                      <a:pt x="5" y="244"/>
                    </a:cubicBezTo>
                    <a:cubicBezTo>
                      <a:pt x="6" y="245"/>
                      <a:pt x="6" y="245"/>
                      <a:pt x="6" y="246"/>
                    </a:cubicBezTo>
                    <a:cubicBezTo>
                      <a:pt x="170" y="533"/>
                      <a:pt x="170" y="533"/>
                      <a:pt x="170" y="533"/>
                    </a:cubicBezTo>
                    <a:cubicBezTo>
                      <a:pt x="179" y="548"/>
                      <a:pt x="195" y="556"/>
                      <a:pt x="211" y="556"/>
                    </a:cubicBezTo>
                    <a:cubicBezTo>
                      <a:pt x="219" y="556"/>
                      <a:pt x="227" y="554"/>
                      <a:pt x="234" y="550"/>
                    </a:cubicBezTo>
                    <a:cubicBezTo>
                      <a:pt x="256" y="537"/>
                      <a:pt x="264" y="509"/>
                      <a:pt x="251" y="486"/>
                    </a:cubicBezTo>
                    <a:cubicBezTo>
                      <a:pt x="138" y="289"/>
                      <a:pt x="138" y="289"/>
                      <a:pt x="138" y="289"/>
                    </a:cubicBezTo>
                    <a:cubicBezTo>
                      <a:pt x="400" y="352"/>
                      <a:pt x="672" y="504"/>
                      <a:pt x="752" y="858"/>
                    </a:cubicBezTo>
                    <a:cubicBezTo>
                      <a:pt x="754" y="865"/>
                      <a:pt x="756" y="872"/>
                      <a:pt x="757" y="879"/>
                    </a:cubicBezTo>
                    <a:cubicBezTo>
                      <a:pt x="760" y="893"/>
                      <a:pt x="762" y="908"/>
                      <a:pt x="765" y="922"/>
                    </a:cubicBezTo>
                    <a:cubicBezTo>
                      <a:pt x="772" y="972"/>
                      <a:pt x="776" y="1026"/>
                      <a:pt x="776" y="1083"/>
                    </a:cubicBezTo>
                    <a:cubicBezTo>
                      <a:pt x="776" y="1108"/>
                      <a:pt x="795" y="1128"/>
                      <a:pt x="819" y="1130"/>
                    </a:cubicBezTo>
                    <a:cubicBezTo>
                      <a:pt x="820" y="1130"/>
                      <a:pt x="821" y="1130"/>
                      <a:pt x="823" y="1130"/>
                    </a:cubicBezTo>
                    <a:cubicBezTo>
                      <a:pt x="825" y="1130"/>
                      <a:pt x="826" y="1130"/>
                      <a:pt x="827" y="1130"/>
                    </a:cubicBezTo>
                    <a:cubicBezTo>
                      <a:pt x="851" y="1128"/>
                      <a:pt x="870" y="1108"/>
                      <a:pt x="870" y="1083"/>
                    </a:cubicBezTo>
                    <a:cubicBezTo>
                      <a:pt x="870" y="1054"/>
                      <a:pt x="869" y="1026"/>
                      <a:pt x="867" y="99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0" name="bcgIcons_Change position ">
            <a:extLst>
              <a:ext uri="{FF2B5EF4-FFF2-40B4-BE49-F238E27FC236}">
                <a16:creationId xmlns:a16="http://schemas.microsoft.com/office/drawing/2014/main" id="{5BAD38BD-7A8B-45A0-236B-98A77D588750}"/>
              </a:ext>
            </a:extLst>
          </p:cNvPr>
          <p:cNvGrpSpPr>
            <a:grpSpLocks noChangeAspect="1"/>
          </p:cNvGrpSpPr>
          <p:nvPr/>
        </p:nvGrpSpPr>
        <p:grpSpPr>
          <a:xfrm>
            <a:off x="629999" y="2152966"/>
            <a:ext cx="548640" cy="548640"/>
            <a:chOff x="2663826" y="-3175"/>
            <a:chExt cx="6858000" cy="6858000"/>
          </a:xfrm>
        </p:grpSpPr>
        <p:sp>
          <p:nvSpPr>
            <p:cNvPr id="21" name="AutoShape 21">
              <a:extLst>
                <a:ext uri="{FF2B5EF4-FFF2-40B4-BE49-F238E27FC236}">
                  <a16:creationId xmlns:a16="http://schemas.microsoft.com/office/drawing/2014/main" id="{1B50BC08-B618-5D8B-2D99-4B47DD8496E9}"/>
                </a:ext>
              </a:extLst>
            </p:cNvPr>
            <p:cNvSpPr>
              <a:spLocks noChangeAspect="1" noChangeArrowheads="1" noTextEdit="1"/>
            </p:cNvSpPr>
            <p:nvPr/>
          </p:nvSpPr>
          <p:spPr bwMode="auto">
            <a:xfrm>
              <a:off x="2663826" y="-3175"/>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2" name="Group 21">
              <a:extLst>
                <a:ext uri="{FF2B5EF4-FFF2-40B4-BE49-F238E27FC236}">
                  <a16:creationId xmlns:a16="http://schemas.microsoft.com/office/drawing/2014/main" id="{70194D19-4584-9F04-B36F-78A916A1579B}"/>
                </a:ext>
              </a:extLst>
            </p:cNvPr>
            <p:cNvGrpSpPr/>
            <p:nvPr/>
          </p:nvGrpSpPr>
          <p:grpSpPr>
            <a:xfrm>
              <a:off x="3797301" y="1143000"/>
              <a:ext cx="4591050" cy="4565650"/>
              <a:chOff x="3797300" y="1143000"/>
              <a:chExt cx="4591051" cy="4565650"/>
            </a:xfrm>
          </p:grpSpPr>
          <p:sp>
            <p:nvSpPr>
              <p:cNvPr id="23" name="Freeform 67">
                <a:extLst>
                  <a:ext uri="{FF2B5EF4-FFF2-40B4-BE49-F238E27FC236}">
                    <a16:creationId xmlns:a16="http://schemas.microsoft.com/office/drawing/2014/main" id="{9297E10D-5C4C-61B5-D160-6B3C88AFCD4D}"/>
                  </a:ext>
                </a:extLst>
              </p:cNvPr>
              <p:cNvSpPr>
                <a:spLocks/>
              </p:cNvSpPr>
              <p:nvPr/>
            </p:nvSpPr>
            <p:spPr bwMode="auto">
              <a:xfrm>
                <a:off x="3797300" y="1143000"/>
                <a:ext cx="4591051" cy="4565650"/>
              </a:xfrm>
              <a:custGeom>
                <a:avLst/>
                <a:gdLst>
                  <a:gd name="connsiteX0" fmla="*/ 4164807 w 4591051"/>
                  <a:gd name="connsiteY0" fmla="*/ 3848100 h 4565650"/>
                  <a:gd name="connsiteX1" fmla="*/ 3873500 w 4591051"/>
                  <a:gd name="connsiteY1" fmla="*/ 4143375 h 4565650"/>
                  <a:gd name="connsiteX2" fmla="*/ 4164807 w 4591051"/>
                  <a:gd name="connsiteY2" fmla="*/ 4438650 h 4565650"/>
                  <a:gd name="connsiteX3" fmla="*/ 4456114 w 4591051"/>
                  <a:gd name="connsiteY3" fmla="*/ 4143375 h 4565650"/>
                  <a:gd name="connsiteX4" fmla="*/ 4164807 w 4591051"/>
                  <a:gd name="connsiteY4" fmla="*/ 3848100 h 4565650"/>
                  <a:gd name="connsiteX5" fmla="*/ 419895 w 4591051"/>
                  <a:gd name="connsiteY5" fmla="*/ 3848100 h 4565650"/>
                  <a:gd name="connsiteX6" fmla="*/ 122238 w 4591051"/>
                  <a:gd name="connsiteY6" fmla="*/ 4143375 h 4565650"/>
                  <a:gd name="connsiteX7" fmla="*/ 419895 w 4591051"/>
                  <a:gd name="connsiteY7" fmla="*/ 4438650 h 4565650"/>
                  <a:gd name="connsiteX8" fmla="*/ 717552 w 4591051"/>
                  <a:gd name="connsiteY8" fmla="*/ 4143375 h 4565650"/>
                  <a:gd name="connsiteX9" fmla="*/ 419895 w 4591051"/>
                  <a:gd name="connsiteY9" fmla="*/ 3848100 h 4565650"/>
                  <a:gd name="connsiteX10" fmla="*/ 4168378 w 4591051"/>
                  <a:gd name="connsiteY10" fmla="*/ 3721100 h 4565650"/>
                  <a:gd name="connsiteX11" fmla="*/ 4591050 w 4591051"/>
                  <a:gd name="connsiteY11" fmla="*/ 4143375 h 4565650"/>
                  <a:gd name="connsiteX12" fmla="*/ 4168378 w 4591051"/>
                  <a:gd name="connsiteY12" fmla="*/ 4565650 h 4565650"/>
                  <a:gd name="connsiteX13" fmla="*/ 3751660 w 4591051"/>
                  <a:gd name="connsiteY13" fmla="*/ 4211772 h 4565650"/>
                  <a:gd name="connsiteX14" fmla="*/ 1230511 w 4591051"/>
                  <a:gd name="connsiteY14" fmla="*/ 4211772 h 4565650"/>
                  <a:gd name="connsiteX15" fmla="*/ 1441847 w 4591051"/>
                  <a:gd name="connsiteY15" fmla="*/ 4366408 h 4565650"/>
                  <a:gd name="connsiteX16" fmla="*/ 1456730 w 4591051"/>
                  <a:gd name="connsiteY16" fmla="*/ 4458595 h 4565650"/>
                  <a:gd name="connsiteX17" fmla="*/ 1403152 w 4591051"/>
                  <a:gd name="connsiteY17" fmla="*/ 4485358 h 4565650"/>
                  <a:gd name="connsiteX18" fmla="*/ 1364456 w 4591051"/>
                  <a:gd name="connsiteY18" fmla="*/ 4473463 h 4565650"/>
                  <a:gd name="connsiteX19" fmla="*/ 1007269 w 4591051"/>
                  <a:gd name="connsiteY19" fmla="*/ 4211772 h 4565650"/>
                  <a:gd name="connsiteX20" fmla="*/ 980480 w 4591051"/>
                  <a:gd name="connsiteY20" fmla="*/ 4170139 h 4565650"/>
                  <a:gd name="connsiteX21" fmla="*/ 1001316 w 4591051"/>
                  <a:gd name="connsiteY21" fmla="*/ 4098769 h 4565650"/>
                  <a:gd name="connsiteX22" fmla="*/ 1340644 w 4591051"/>
                  <a:gd name="connsiteY22" fmla="*/ 3813287 h 4565650"/>
                  <a:gd name="connsiteX23" fmla="*/ 1432917 w 4591051"/>
                  <a:gd name="connsiteY23" fmla="*/ 3822208 h 4565650"/>
                  <a:gd name="connsiteX24" fmla="*/ 1423988 w 4591051"/>
                  <a:gd name="connsiteY24" fmla="*/ 3914395 h 4565650"/>
                  <a:gd name="connsiteX25" fmla="*/ 1224558 w 4591051"/>
                  <a:gd name="connsiteY25" fmla="*/ 4080926 h 4565650"/>
                  <a:gd name="connsiteX26" fmla="*/ 3748683 w 4591051"/>
                  <a:gd name="connsiteY26" fmla="*/ 4080926 h 4565650"/>
                  <a:gd name="connsiteX27" fmla="*/ 4168378 w 4591051"/>
                  <a:gd name="connsiteY27" fmla="*/ 3721100 h 4565650"/>
                  <a:gd name="connsiteX28" fmla="*/ 2313782 w 4591051"/>
                  <a:gd name="connsiteY28" fmla="*/ 1339849 h 4565650"/>
                  <a:gd name="connsiteX29" fmla="*/ 1352550 w 4591051"/>
                  <a:gd name="connsiteY29" fmla="*/ 2294731 h 4565650"/>
                  <a:gd name="connsiteX30" fmla="*/ 2313782 w 4591051"/>
                  <a:gd name="connsiteY30" fmla="*/ 3249613 h 4565650"/>
                  <a:gd name="connsiteX31" fmla="*/ 3275014 w 4591051"/>
                  <a:gd name="connsiteY31" fmla="*/ 2294731 h 4565650"/>
                  <a:gd name="connsiteX32" fmla="*/ 2313782 w 4591051"/>
                  <a:gd name="connsiteY32" fmla="*/ 1339849 h 4565650"/>
                  <a:gd name="connsiteX33" fmla="*/ 2314575 w 4591051"/>
                  <a:gd name="connsiteY33" fmla="*/ 1220787 h 4565650"/>
                  <a:gd name="connsiteX34" fmla="*/ 3390900 w 4591051"/>
                  <a:gd name="connsiteY34" fmla="*/ 2296319 h 4565650"/>
                  <a:gd name="connsiteX35" fmla="*/ 2314575 w 4591051"/>
                  <a:gd name="connsiteY35" fmla="*/ 3371851 h 4565650"/>
                  <a:gd name="connsiteX36" fmla="*/ 1238250 w 4591051"/>
                  <a:gd name="connsiteY36" fmla="*/ 2296319 h 4565650"/>
                  <a:gd name="connsiteX37" fmla="*/ 2314575 w 4591051"/>
                  <a:gd name="connsiteY37" fmla="*/ 1220787 h 4565650"/>
                  <a:gd name="connsiteX38" fmla="*/ 433869 w 4591051"/>
                  <a:gd name="connsiteY38" fmla="*/ 959569 h 4565650"/>
                  <a:gd name="connsiteX39" fmla="*/ 467760 w 4591051"/>
                  <a:gd name="connsiteY39" fmla="*/ 982262 h 4565650"/>
                  <a:gd name="connsiteX40" fmla="*/ 750799 w 4591051"/>
                  <a:gd name="connsiteY40" fmla="*/ 1321553 h 4565650"/>
                  <a:gd name="connsiteX41" fmla="*/ 741861 w 4591051"/>
                  <a:gd name="connsiteY41" fmla="*/ 1413817 h 4565650"/>
                  <a:gd name="connsiteX42" fmla="*/ 649501 w 4591051"/>
                  <a:gd name="connsiteY42" fmla="*/ 1404888 h 4565650"/>
                  <a:gd name="connsiteX43" fmla="*/ 482656 w 4591051"/>
                  <a:gd name="connsiteY43" fmla="*/ 1205480 h 4565650"/>
                  <a:gd name="connsiteX44" fmla="*/ 482656 w 4591051"/>
                  <a:gd name="connsiteY44" fmla="*/ 3723375 h 4565650"/>
                  <a:gd name="connsiteX45" fmla="*/ 846138 w 4591051"/>
                  <a:gd name="connsiteY45" fmla="*/ 4143025 h 4565650"/>
                  <a:gd name="connsiteX46" fmla="*/ 423069 w 4591051"/>
                  <a:gd name="connsiteY46" fmla="*/ 4565650 h 4565650"/>
                  <a:gd name="connsiteX47" fmla="*/ 0 w 4591051"/>
                  <a:gd name="connsiteY47" fmla="*/ 4143025 h 4565650"/>
                  <a:gd name="connsiteX48" fmla="*/ 351565 w 4591051"/>
                  <a:gd name="connsiteY48" fmla="*/ 3726352 h 4565650"/>
                  <a:gd name="connsiteX49" fmla="*/ 351565 w 4591051"/>
                  <a:gd name="connsiteY49" fmla="*/ 1211433 h 4565650"/>
                  <a:gd name="connsiteX50" fmla="*/ 196638 w 4591051"/>
                  <a:gd name="connsiteY50" fmla="*/ 1422745 h 4565650"/>
                  <a:gd name="connsiteX51" fmla="*/ 107257 w 4591051"/>
                  <a:gd name="connsiteY51" fmla="*/ 1437627 h 4565650"/>
                  <a:gd name="connsiteX52" fmla="*/ 77463 w 4591051"/>
                  <a:gd name="connsiteY52" fmla="*/ 1384054 h 4565650"/>
                  <a:gd name="connsiteX53" fmla="*/ 92360 w 4591051"/>
                  <a:gd name="connsiteY53" fmla="*/ 1345363 h 4565650"/>
                  <a:gd name="connsiteX54" fmla="*/ 351565 w 4591051"/>
                  <a:gd name="connsiteY54" fmla="*/ 988215 h 4565650"/>
                  <a:gd name="connsiteX55" fmla="*/ 393276 w 4591051"/>
                  <a:gd name="connsiteY55" fmla="*/ 961429 h 4565650"/>
                  <a:gd name="connsiteX56" fmla="*/ 433869 w 4591051"/>
                  <a:gd name="connsiteY56" fmla="*/ 959569 h 4565650"/>
                  <a:gd name="connsiteX57" fmla="*/ 419895 w 4591051"/>
                  <a:gd name="connsiteY57" fmla="*/ 128588 h 4565650"/>
                  <a:gd name="connsiteX58" fmla="*/ 122238 w 4591051"/>
                  <a:gd name="connsiteY58" fmla="*/ 419896 h 4565650"/>
                  <a:gd name="connsiteX59" fmla="*/ 419895 w 4591051"/>
                  <a:gd name="connsiteY59" fmla="*/ 711202 h 4565650"/>
                  <a:gd name="connsiteX60" fmla="*/ 717552 w 4591051"/>
                  <a:gd name="connsiteY60" fmla="*/ 419896 h 4565650"/>
                  <a:gd name="connsiteX61" fmla="*/ 419895 w 4591051"/>
                  <a:gd name="connsiteY61" fmla="*/ 128588 h 4565650"/>
                  <a:gd name="connsiteX62" fmla="*/ 4164807 w 4591051"/>
                  <a:gd name="connsiteY62" fmla="*/ 128588 h 4565650"/>
                  <a:gd name="connsiteX63" fmla="*/ 3873500 w 4591051"/>
                  <a:gd name="connsiteY63" fmla="*/ 419895 h 4565650"/>
                  <a:gd name="connsiteX64" fmla="*/ 4164807 w 4591051"/>
                  <a:gd name="connsiteY64" fmla="*/ 711202 h 4565650"/>
                  <a:gd name="connsiteX65" fmla="*/ 4456114 w 4591051"/>
                  <a:gd name="connsiteY65" fmla="*/ 419895 h 4565650"/>
                  <a:gd name="connsiteX66" fmla="*/ 4164807 w 4591051"/>
                  <a:gd name="connsiteY66" fmla="*/ 128588 h 4565650"/>
                  <a:gd name="connsiteX67" fmla="*/ 422672 w 4591051"/>
                  <a:gd name="connsiteY67" fmla="*/ 0 h 4565650"/>
                  <a:gd name="connsiteX68" fmla="*/ 839391 w 4591051"/>
                  <a:gd name="connsiteY68" fmla="*/ 356852 h 4565650"/>
                  <a:gd name="connsiteX69" fmla="*/ 3369469 w 4591051"/>
                  <a:gd name="connsiteY69" fmla="*/ 356852 h 4565650"/>
                  <a:gd name="connsiteX70" fmla="*/ 3167063 w 4591051"/>
                  <a:gd name="connsiteY70" fmla="*/ 190321 h 4565650"/>
                  <a:gd name="connsiteX71" fmla="*/ 3158133 w 4591051"/>
                  <a:gd name="connsiteY71" fmla="*/ 98134 h 4565650"/>
                  <a:gd name="connsiteX72" fmla="*/ 3250406 w 4591051"/>
                  <a:gd name="connsiteY72" fmla="*/ 89213 h 4565650"/>
                  <a:gd name="connsiteX73" fmla="*/ 3592711 w 4591051"/>
                  <a:gd name="connsiteY73" fmla="*/ 371721 h 4565650"/>
                  <a:gd name="connsiteX74" fmla="*/ 3610570 w 4591051"/>
                  <a:gd name="connsiteY74" fmla="*/ 446065 h 4565650"/>
                  <a:gd name="connsiteX75" fmla="*/ 3586758 w 4591051"/>
                  <a:gd name="connsiteY75" fmla="*/ 487698 h 4565650"/>
                  <a:gd name="connsiteX76" fmla="*/ 3226594 w 4591051"/>
                  <a:gd name="connsiteY76" fmla="*/ 749390 h 4565650"/>
                  <a:gd name="connsiteX77" fmla="*/ 3187899 w 4591051"/>
                  <a:gd name="connsiteY77" fmla="*/ 761285 h 4565650"/>
                  <a:gd name="connsiteX78" fmla="*/ 3134320 w 4591051"/>
                  <a:gd name="connsiteY78" fmla="*/ 734521 h 4565650"/>
                  <a:gd name="connsiteX79" fmla="*/ 3149203 w 4591051"/>
                  <a:gd name="connsiteY79" fmla="*/ 642334 h 4565650"/>
                  <a:gd name="connsiteX80" fmla="*/ 3360539 w 4591051"/>
                  <a:gd name="connsiteY80" fmla="*/ 487698 h 4565650"/>
                  <a:gd name="connsiteX81" fmla="*/ 839391 w 4591051"/>
                  <a:gd name="connsiteY81" fmla="*/ 487698 h 4565650"/>
                  <a:gd name="connsiteX82" fmla="*/ 422672 w 4591051"/>
                  <a:gd name="connsiteY82" fmla="*/ 844550 h 4565650"/>
                  <a:gd name="connsiteX83" fmla="*/ 0 w 4591051"/>
                  <a:gd name="connsiteY83" fmla="*/ 422275 h 4565650"/>
                  <a:gd name="connsiteX84" fmla="*/ 422672 w 4591051"/>
                  <a:gd name="connsiteY84" fmla="*/ 0 h 4565650"/>
                  <a:gd name="connsiteX85" fmla="*/ 4164807 w 4591051"/>
                  <a:gd name="connsiteY85" fmla="*/ 0 h 4565650"/>
                  <a:gd name="connsiteX86" fmla="*/ 4591051 w 4591051"/>
                  <a:gd name="connsiteY86" fmla="*/ 422626 h 4565650"/>
                  <a:gd name="connsiteX87" fmla="*/ 4224422 w 4591051"/>
                  <a:gd name="connsiteY87" fmla="*/ 842275 h 4565650"/>
                  <a:gd name="connsiteX88" fmla="*/ 4224422 w 4591051"/>
                  <a:gd name="connsiteY88" fmla="*/ 3360170 h 4565650"/>
                  <a:gd name="connsiteX89" fmla="*/ 4394323 w 4591051"/>
                  <a:gd name="connsiteY89" fmla="*/ 3160762 h 4565650"/>
                  <a:gd name="connsiteX90" fmla="*/ 4486726 w 4591051"/>
                  <a:gd name="connsiteY90" fmla="*/ 3151834 h 4565650"/>
                  <a:gd name="connsiteX91" fmla="*/ 4495668 w 4591051"/>
                  <a:gd name="connsiteY91" fmla="*/ 3244097 h 4565650"/>
                  <a:gd name="connsiteX92" fmla="*/ 4209518 w 4591051"/>
                  <a:gd name="connsiteY92" fmla="*/ 3583388 h 4565650"/>
                  <a:gd name="connsiteX93" fmla="*/ 4135000 w 4591051"/>
                  <a:gd name="connsiteY93" fmla="*/ 3604221 h 4565650"/>
                  <a:gd name="connsiteX94" fmla="*/ 4093270 w 4591051"/>
                  <a:gd name="connsiteY94" fmla="*/ 3577435 h 4565650"/>
                  <a:gd name="connsiteX95" fmla="*/ 3830966 w 4591051"/>
                  <a:gd name="connsiteY95" fmla="*/ 3220287 h 4565650"/>
                  <a:gd name="connsiteX96" fmla="*/ 3819043 w 4591051"/>
                  <a:gd name="connsiteY96" fmla="*/ 3181596 h 4565650"/>
                  <a:gd name="connsiteX97" fmla="*/ 3845869 w 4591051"/>
                  <a:gd name="connsiteY97" fmla="*/ 3128024 h 4565650"/>
                  <a:gd name="connsiteX98" fmla="*/ 3938272 w 4591051"/>
                  <a:gd name="connsiteY98" fmla="*/ 3142905 h 4565650"/>
                  <a:gd name="connsiteX99" fmla="*/ 4093270 w 4591051"/>
                  <a:gd name="connsiteY99" fmla="*/ 3354218 h 4565650"/>
                  <a:gd name="connsiteX100" fmla="*/ 4093270 w 4591051"/>
                  <a:gd name="connsiteY100" fmla="*/ 839299 h 4565650"/>
                  <a:gd name="connsiteX101" fmla="*/ 3738563 w 4591051"/>
                  <a:gd name="connsiteY101" fmla="*/ 422626 h 4565650"/>
                  <a:gd name="connsiteX102" fmla="*/ 4164807 w 4591051"/>
                  <a:gd name="connsiteY102" fmla="*/ 0 h 456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591051" h="4565650">
                    <a:moveTo>
                      <a:pt x="4164807" y="3848100"/>
                    </a:moveTo>
                    <a:cubicBezTo>
                      <a:pt x="4003923" y="3848100"/>
                      <a:pt x="3873500" y="3980299"/>
                      <a:pt x="3873500" y="4143375"/>
                    </a:cubicBezTo>
                    <a:cubicBezTo>
                      <a:pt x="3873500" y="4306451"/>
                      <a:pt x="4003923" y="4438650"/>
                      <a:pt x="4164807" y="4438650"/>
                    </a:cubicBezTo>
                    <a:cubicBezTo>
                      <a:pt x="4325691" y="4438650"/>
                      <a:pt x="4456114" y="4306451"/>
                      <a:pt x="4456114" y="4143375"/>
                    </a:cubicBezTo>
                    <a:cubicBezTo>
                      <a:pt x="4456114" y="3980299"/>
                      <a:pt x="4325691" y="3848100"/>
                      <a:pt x="4164807" y="3848100"/>
                    </a:cubicBezTo>
                    <a:close/>
                    <a:moveTo>
                      <a:pt x="419895" y="3848100"/>
                    </a:moveTo>
                    <a:cubicBezTo>
                      <a:pt x="255504" y="3848100"/>
                      <a:pt x="122238" y="3980299"/>
                      <a:pt x="122238" y="4143375"/>
                    </a:cubicBezTo>
                    <a:cubicBezTo>
                      <a:pt x="122238" y="4306451"/>
                      <a:pt x="255504" y="4438650"/>
                      <a:pt x="419895" y="4438650"/>
                    </a:cubicBezTo>
                    <a:cubicBezTo>
                      <a:pt x="584286" y="4438650"/>
                      <a:pt x="717552" y="4306451"/>
                      <a:pt x="717552" y="4143375"/>
                    </a:cubicBezTo>
                    <a:cubicBezTo>
                      <a:pt x="717552" y="3980299"/>
                      <a:pt x="584286" y="3848100"/>
                      <a:pt x="419895" y="3848100"/>
                    </a:cubicBezTo>
                    <a:close/>
                    <a:moveTo>
                      <a:pt x="4168378" y="3721100"/>
                    </a:moveTo>
                    <a:cubicBezTo>
                      <a:pt x="4400550" y="3721100"/>
                      <a:pt x="4591050" y="3908448"/>
                      <a:pt x="4591050" y="4143375"/>
                    </a:cubicBezTo>
                    <a:cubicBezTo>
                      <a:pt x="4591050" y="4375329"/>
                      <a:pt x="4400550" y="4565650"/>
                      <a:pt x="4168378" y="4565650"/>
                    </a:cubicBezTo>
                    <a:cubicBezTo>
                      <a:pt x="3957042" y="4565650"/>
                      <a:pt x="3784402" y="4411014"/>
                      <a:pt x="3751660" y="4211772"/>
                    </a:cubicBezTo>
                    <a:cubicBezTo>
                      <a:pt x="3751660" y="4211772"/>
                      <a:pt x="3751660" y="4211772"/>
                      <a:pt x="1230511" y="4211772"/>
                    </a:cubicBezTo>
                    <a:cubicBezTo>
                      <a:pt x="1230511" y="4211772"/>
                      <a:pt x="1230511" y="4211772"/>
                      <a:pt x="1441847" y="4366408"/>
                    </a:cubicBezTo>
                    <a:cubicBezTo>
                      <a:pt x="1471613" y="4387224"/>
                      <a:pt x="1477566" y="4428857"/>
                      <a:pt x="1456730" y="4458595"/>
                    </a:cubicBezTo>
                    <a:cubicBezTo>
                      <a:pt x="1444824" y="4476437"/>
                      <a:pt x="1423988" y="4485358"/>
                      <a:pt x="1403152" y="4485358"/>
                    </a:cubicBezTo>
                    <a:cubicBezTo>
                      <a:pt x="1391246" y="4485358"/>
                      <a:pt x="1376363" y="4482385"/>
                      <a:pt x="1364456" y="4473463"/>
                    </a:cubicBezTo>
                    <a:cubicBezTo>
                      <a:pt x="1364456" y="4473463"/>
                      <a:pt x="1364456" y="4473463"/>
                      <a:pt x="1007269" y="4211772"/>
                    </a:cubicBezTo>
                    <a:cubicBezTo>
                      <a:pt x="992386" y="4202851"/>
                      <a:pt x="983456" y="4187982"/>
                      <a:pt x="980480" y="4170139"/>
                    </a:cubicBezTo>
                    <a:cubicBezTo>
                      <a:pt x="971550" y="4146349"/>
                      <a:pt x="977503" y="4116611"/>
                      <a:pt x="1001316" y="4098769"/>
                    </a:cubicBezTo>
                    <a:cubicBezTo>
                      <a:pt x="1001316" y="4098769"/>
                      <a:pt x="1001316" y="4098769"/>
                      <a:pt x="1340644" y="3813287"/>
                    </a:cubicBezTo>
                    <a:cubicBezTo>
                      <a:pt x="1367433" y="3789497"/>
                      <a:pt x="1409105" y="3795444"/>
                      <a:pt x="1432917" y="3822208"/>
                    </a:cubicBezTo>
                    <a:cubicBezTo>
                      <a:pt x="1456730" y="3848972"/>
                      <a:pt x="1453753" y="3890605"/>
                      <a:pt x="1423988" y="3914395"/>
                    </a:cubicBezTo>
                    <a:cubicBezTo>
                      <a:pt x="1423988" y="3914395"/>
                      <a:pt x="1423988" y="3914395"/>
                      <a:pt x="1224558" y="4080926"/>
                    </a:cubicBezTo>
                    <a:cubicBezTo>
                      <a:pt x="1224558" y="4080926"/>
                      <a:pt x="1224558" y="4080926"/>
                      <a:pt x="3748683" y="4080926"/>
                    </a:cubicBezTo>
                    <a:cubicBezTo>
                      <a:pt x="3778449" y="3878710"/>
                      <a:pt x="3954066" y="3721100"/>
                      <a:pt x="4168378" y="3721100"/>
                    </a:cubicBezTo>
                    <a:close/>
                    <a:moveTo>
                      <a:pt x="2313782" y="1339849"/>
                    </a:moveTo>
                    <a:cubicBezTo>
                      <a:pt x="1782908" y="1339849"/>
                      <a:pt x="1352550" y="1767364"/>
                      <a:pt x="1352550" y="2294731"/>
                    </a:cubicBezTo>
                    <a:cubicBezTo>
                      <a:pt x="1352550" y="2822098"/>
                      <a:pt x="1782908" y="3249613"/>
                      <a:pt x="2313782" y="3249613"/>
                    </a:cubicBezTo>
                    <a:cubicBezTo>
                      <a:pt x="2844656" y="3249613"/>
                      <a:pt x="3275014" y="2822098"/>
                      <a:pt x="3275014" y="2294731"/>
                    </a:cubicBezTo>
                    <a:cubicBezTo>
                      <a:pt x="3275014" y="1767364"/>
                      <a:pt x="2844656" y="1339849"/>
                      <a:pt x="2313782" y="1339849"/>
                    </a:cubicBezTo>
                    <a:close/>
                    <a:moveTo>
                      <a:pt x="2314575" y="1220787"/>
                    </a:moveTo>
                    <a:cubicBezTo>
                      <a:pt x="2909013" y="1220787"/>
                      <a:pt x="3390900" y="1702319"/>
                      <a:pt x="3390900" y="2296319"/>
                    </a:cubicBezTo>
                    <a:cubicBezTo>
                      <a:pt x="3390900" y="2890319"/>
                      <a:pt x="2909013" y="3371851"/>
                      <a:pt x="2314575" y="3371851"/>
                    </a:cubicBezTo>
                    <a:cubicBezTo>
                      <a:pt x="1720137" y="3371851"/>
                      <a:pt x="1238250" y="2890319"/>
                      <a:pt x="1238250" y="2296319"/>
                    </a:cubicBezTo>
                    <a:cubicBezTo>
                      <a:pt x="1238250" y="1702319"/>
                      <a:pt x="1720137" y="1220787"/>
                      <a:pt x="2314575" y="1220787"/>
                    </a:cubicBezTo>
                    <a:close/>
                    <a:moveTo>
                      <a:pt x="433869" y="959569"/>
                    </a:moveTo>
                    <a:cubicBezTo>
                      <a:pt x="446904" y="962917"/>
                      <a:pt x="458821" y="970358"/>
                      <a:pt x="467760" y="982262"/>
                    </a:cubicBezTo>
                    <a:cubicBezTo>
                      <a:pt x="467760" y="982262"/>
                      <a:pt x="467760" y="982262"/>
                      <a:pt x="750799" y="1321553"/>
                    </a:cubicBezTo>
                    <a:cubicBezTo>
                      <a:pt x="774634" y="1348339"/>
                      <a:pt x="771654" y="1390007"/>
                      <a:pt x="741861" y="1413817"/>
                    </a:cubicBezTo>
                    <a:cubicBezTo>
                      <a:pt x="715046" y="1437627"/>
                      <a:pt x="673335" y="1434650"/>
                      <a:pt x="649501" y="1404888"/>
                    </a:cubicBezTo>
                    <a:cubicBezTo>
                      <a:pt x="649501" y="1404888"/>
                      <a:pt x="649501" y="1404888"/>
                      <a:pt x="482656" y="1205480"/>
                    </a:cubicBezTo>
                    <a:cubicBezTo>
                      <a:pt x="482656" y="1205480"/>
                      <a:pt x="482656" y="1205480"/>
                      <a:pt x="482656" y="3723375"/>
                    </a:cubicBezTo>
                    <a:cubicBezTo>
                      <a:pt x="688232" y="3753138"/>
                      <a:pt x="846138" y="3928736"/>
                      <a:pt x="846138" y="4143025"/>
                    </a:cubicBezTo>
                    <a:cubicBezTo>
                      <a:pt x="846138" y="4375171"/>
                      <a:pt x="655459" y="4565650"/>
                      <a:pt x="423069" y="4565650"/>
                    </a:cubicBezTo>
                    <a:cubicBezTo>
                      <a:pt x="190679" y="4565650"/>
                      <a:pt x="0" y="4375171"/>
                      <a:pt x="0" y="4143025"/>
                    </a:cubicBezTo>
                    <a:cubicBezTo>
                      <a:pt x="0" y="3931712"/>
                      <a:pt x="151947" y="3759090"/>
                      <a:pt x="351565" y="3726352"/>
                    </a:cubicBezTo>
                    <a:cubicBezTo>
                      <a:pt x="351565" y="3726352"/>
                      <a:pt x="351565" y="3726352"/>
                      <a:pt x="351565" y="1211433"/>
                    </a:cubicBezTo>
                    <a:cubicBezTo>
                      <a:pt x="351565" y="1211433"/>
                      <a:pt x="351565" y="1211433"/>
                      <a:pt x="196638" y="1422745"/>
                    </a:cubicBezTo>
                    <a:cubicBezTo>
                      <a:pt x="175782" y="1452508"/>
                      <a:pt x="134071" y="1458460"/>
                      <a:pt x="107257" y="1437627"/>
                    </a:cubicBezTo>
                    <a:cubicBezTo>
                      <a:pt x="89381" y="1425722"/>
                      <a:pt x="77463" y="1404888"/>
                      <a:pt x="77463" y="1384054"/>
                    </a:cubicBezTo>
                    <a:cubicBezTo>
                      <a:pt x="77463" y="1372149"/>
                      <a:pt x="83422" y="1357268"/>
                      <a:pt x="92360" y="1345363"/>
                    </a:cubicBezTo>
                    <a:cubicBezTo>
                      <a:pt x="92360" y="1345363"/>
                      <a:pt x="92360" y="1345363"/>
                      <a:pt x="351565" y="988215"/>
                    </a:cubicBezTo>
                    <a:cubicBezTo>
                      <a:pt x="363482" y="973334"/>
                      <a:pt x="378379" y="964405"/>
                      <a:pt x="393276" y="961429"/>
                    </a:cubicBezTo>
                    <a:cubicBezTo>
                      <a:pt x="406683" y="956965"/>
                      <a:pt x="420835" y="956221"/>
                      <a:pt x="433869" y="959569"/>
                    </a:cubicBezTo>
                    <a:close/>
                    <a:moveTo>
                      <a:pt x="419895" y="128588"/>
                    </a:moveTo>
                    <a:cubicBezTo>
                      <a:pt x="255504" y="128588"/>
                      <a:pt x="122238" y="259011"/>
                      <a:pt x="122238" y="419896"/>
                    </a:cubicBezTo>
                    <a:cubicBezTo>
                      <a:pt x="122238" y="580779"/>
                      <a:pt x="255504" y="711202"/>
                      <a:pt x="419895" y="711202"/>
                    </a:cubicBezTo>
                    <a:cubicBezTo>
                      <a:pt x="584286" y="711202"/>
                      <a:pt x="717552" y="580779"/>
                      <a:pt x="717552" y="419896"/>
                    </a:cubicBezTo>
                    <a:cubicBezTo>
                      <a:pt x="717552" y="259011"/>
                      <a:pt x="584286" y="128588"/>
                      <a:pt x="419895" y="128588"/>
                    </a:cubicBezTo>
                    <a:close/>
                    <a:moveTo>
                      <a:pt x="4164807" y="128588"/>
                    </a:moveTo>
                    <a:cubicBezTo>
                      <a:pt x="4003923" y="128588"/>
                      <a:pt x="3873500" y="259011"/>
                      <a:pt x="3873500" y="419895"/>
                    </a:cubicBezTo>
                    <a:cubicBezTo>
                      <a:pt x="3873500" y="580779"/>
                      <a:pt x="4003923" y="711202"/>
                      <a:pt x="4164807" y="711202"/>
                    </a:cubicBezTo>
                    <a:cubicBezTo>
                      <a:pt x="4325691" y="711202"/>
                      <a:pt x="4456114" y="580779"/>
                      <a:pt x="4456114" y="419895"/>
                    </a:cubicBezTo>
                    <a:cubicBezTo>
                      <a:pt x="4456114" y="259011"/>
                      <a:pt x="4325691" y="128588"/>
                      <a:pt x="4164807" y="128588"/>
                    </a:cubicBezTo>
                    <a:close/>
                    <a:moveTo>
                      <a:pt x="422672" y="0"/>
                    </a:moveTo>
                    <a:cubicBezTo>
                      <a:pt x="634008" y="0"/>
                      <a:pt x="809625" y="154636"/>
                      <a:pt x="839391" y="356852"/>
                    </a:cubicBezTo>
                    <a:cubicBezTo>
                      <a:pt x="839391" y="356852"/>
                      <a:pt x="839391" y="356852"/>
                      <a:pt x="3369469" y="356852"/>
                    </a:cubicBezTo>
                    <a:cubicBezTo>
                      <a:pt x="3369469" y="356852"/>
                      <a:pt x="3369469" y="356852"/>
                      <a:pt x="3167063" y="190321"/>
                    </a:cubicBezTo>
                    <a:cubicBezTo>
                      <a:pt x="3140274" y="166531"/>
                      <a:pt x="3137297" y="124898"/>
                      <a:pt x="3158133" y="98134"/>
                    </a:cubicBezTo>
                    <a:cubicBezTo>
                      <a:pt x="3181945" y="71370"/>
                      <a:pt x="3223617" y="65424"/>
                      <a:pt x="3250406" y="89213"/>
                    </a:cubicBezTo>
                    <a:cubicBezTo>
                      <a:pt x="3250406" y="89213"/>
                      <a:pt x="3250406" y="89213"/>
                      <a:pt x="3592711" y="371721"/>
                    </a:cubicBezTo>
                    <a:cubicBezTo>
                      <a:pt x="3613547" y="392537"/>
                      <a:pt x="3619500" y="422275"/>
                      <a:pt x="3610570" y="446065"/>
                    </a:cubicBezTo>
                    <a:cubicBezTo>
                      <a:pt x="3607594" y="460934"/>
                      <a:pt x="3598664" y="475803"/>
                      <a:pt x="3586758" y="487698"/>
                    </a:cubicBezTo>
                    <a:cubicBezTo>
                      <a:pt x="3586758" y="487698"/>
                      <a:pt x="3586758" y="487698"/>
                      <a:pt x="3226594" y="749390"/>
                    </a:cubicBezTo>
                    <a:cubicBezTo>
                      <a:pt x="3214688" y="755337"/>
                      <a:pt x="3202781" y="761285"/>
                      <a:pt x="3187899" y="761285"/>
                    </a:cubicBezTo>
                    <a:cubicBezTo>
                      <a:pt x="3167063" y="761285"/>
                      <a:pt x="3149203" y="752363"/>
                      <a:pt x="3134320" y="734521"/>
                    </a:cubicBezTo>
                    <a:cubicBezTo>
                      <a:pt x="3113485" y="704783"/>
                      <a:pt x="3119438" y="663150"/>
                      <a:pt x="3149203" y="642334"/>
                    </a:cubicBezTo>
                    <a:cubicBezTo>
                      <a:pt x="3149203" y="642334"/>
                      <a:pt x="3149203" y="642334"/>
                      <a:pt x="3360539" y="487698"/>
                    </a:cubicBezTo>
                    <a:cubicBezTo>
                      <a:pt x="3360539" y="487698"/>
                      <a:pt x="3360539" y="487698"/>
                      <a:pt x="839391" y="487698"/>
                    </a:cubicBezTo>
                    <a:cubicBezTo>
                      <a:pt x="809625" y="689915"/>
                      <a:pt x="634008" y="844550"/>
                      <a:pt x="422672" y="844550"/>
                    </a:cubicBezTo>
                    <a:cubicBezTo>
                      <a:pt x="190500" y="844550"/>
                      <a:pt x="0" y="657203"/>
                      <a:pt x="0" y="422275"/>
                    </a:cubicBezTo>
                    <a:cubicBezTo>
                      <a:pt x="0" y="190321"/>
                      <a:pt x="190500" y="0"/>
                      <a:pt x="422672" y="0"/>
                    </a:cubicBezTo>
                    <a:close/>
                    <a:moveTo>
                      <a:pt x="4164807" y="0"/>
                    </a:moveTo>
                    <a:cubicBezTo>
                      <a:pt x="4400285" y="0"/>
                      <a:pt x="4591051" y="190479"/>
                      <a:pt x="4591051" y="422626"/>
                    </a:cubicBezTo>
                    <a:cubicBezTo>
                      <a:pt x="4591051" y="636915"/>
                      <a:pt x="4430092" y="812512"/>
                      <a:pt x="4224422" y="842275"/>
                    </a:cubicBezTo>
                    <a:cubicBezTo>
                      <a:pt x="4224422" y="842275"/>
                      <a:pt x="4224422" y="842275"/>
                      <a:pt x="4224422" y="3360170"/>
                    </a:cubicBezTo>
                    <a:cubicBezTo>
                      <a:pt x="4224422" y="3360170"/>
                      <a:pt x="4224422" y="3360170"/>
                      <a:pt x="4394323" y="3160762"/>
                    </a:cubicBezTo>
                    <a:cubicBezTo>
                      <a:pt x="4418169" y="3131000"/>
                      <a:pt x="4459899" y="3128024"/>
                      <a:pt x="4486726" y="3151834"/>
                    </a:cubicBezTo>
                    <a:cubicBezTo>
                      <a:pt x="4513552" y="3175643"/>
                      <a:pt x="4519514" y="3214335"/>
                      <a:pt x="4495668" y="3244097"/>
                    </a:cubicBezTo>
                    <a:cubicBezTo>
                      <a:pt x="4495668" y="3244097"/>
                      <a:pt x="4495668" y="3244097"/>
                      <a:pt x="4209518" y="3583388"/>
                    </a:cubicBezTo>
                    <a:cubicBezTo>
                      <a:pt x="4188653" y="3607198"/>
                      <a:pt x="4158846" y="3613150"/>
                      <a:pt x="4135000" y="3604221"/>
                    </a:cubicBezTo>
                    <a:cubicBezTo>
                      <a:pt x="4120096" y="3601245"/>
                      <a:pt x="4105193" y="3592316"/>
                      <a:pt x="4093270" y="3577435"/>
                    </a:cubicBezTo>
                    <a:cubicBezTo>
                      <a:pt x="4093270" y="3577435"/>
                      <a:pt x="4093270" y="3577435"/>
                      <a:pt x="3830966" y="3220287"/>
                    </a:cubicBezTo>
                    <a:cubicBezTo>
                      <a:pt x="3825004" y="3208382"/>
                      <a:pt x="3819043" y="3193501"/>
                      <a:pt x="3819043" y="3181596"/>
                    </a:cubicBezTo>
                    <a:cubicBezTo>
                      <a:pt x="3819043" y="3160762"/>
                      <a:pt x="3827985" y="3139929"/>
                      <a:pt x="3845869" y="3128024"/>
                    </a:cubicBezTo>
                    <a:cubicBezTo>
                      <a:pt x="3875677" y="3107190"/>
                      <a:pt x="3917407" y="3113143"/>
                      <a:pt x="3938272" y="3142905"/>
                    </a:cubicBezTo>
                    <a:cubicBezTo>
                      <a:pt x="3938272" y="3142905"/>
                      <a:pt x="3938272" y="3142905"/>
                      <a:pt x="4093270" y="3354218"/>
                    </a:cubicBezTo>
                    <a:cubicBezTo>
                      <a:pt x="4093270" y="3354218"/>
                      <a:pt x="4093270" y="3354218"/>
                      <a:pt x="4093270" y="839299"/>
                    </a:cubicBezTo>
                    <a:cubicBezTo>
                      <a:pt x="3893561" y="806560"/>
                      <a:pt x="3738563" y="630962"/>
                      <a:pt x="3738563" y="422626"/>
                    </a:cubicBezTo>
                    <a:cubicBezTo>
                      <a:pt x="3738563" y="190479"/>
                      <a:pt x="3929330" y="0"/>
                      <a:pt x="4164807"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4" name="Freeform 68">
                <a:extLst>
                  <a:ext uri="{FF2B5EF4-FFF2-40B4-BE49-F238E27FC236}">
                    <a16:creationId xmlns:a16="http://schemas.microsoft.com/office/drawing/2014/main" id="{3C5D2A8A-4584-7816-EEE8-F259A8F24C89}"/>
                  </a:ext>
                </a:extLst>
              </p:cNvPr>
              <p:cNvSpPr>
                <a:spLocks noChangeArrowheads="1"/>
              </p:cNvSpPr>
              <p:nvPr/>
            </p:nvSpPr>
            <p:spPr bwMode="auto">
              <a:xfrm>
                <a:off x="4027488" y="1377950"/>
                <a:ext cx="4119563" cy="4095750"/>
              </a:xfrm>
              <a:custGeom>
                <a:avLst/>
                <a:gdLst>
                  <a:gd name="connsiteX0" fmla="*/ 3934619 w 4119563"/>
                  <a:gd name="connsiteY0" fmla="*/ 3721100 h 4095750"/>
                  <a:gd name="connsiteX1" fmla="*/ 4119563 w 4119563"/>
                  <a:gd name="connsiteY1" fmla="*/ 3908425 h 4095750"/>
                  <a:gd name="connsiteX2" fmla="*/ 3934619 w 4119563"/>
                  <a:gd name="connsiteY2" fmla="*/ 4095750 h 4095750"/>
                  <a:gd name="connsiteX3" fmla="*/ 3749675 w 4119563"/>
                  <a:gd name="connsiteY3" fmla="*/ 3908425 h 4095750"/>
                  <a:gd name="connsiteX4" fmla="*/ 3934619 w 4119563"/>
                  <a:gd name="connsiteY4" fmla="*/ 3721100 h 4095750"/>
                  <a:gd name="connsiteX5" fmla="*/ 190500 w 4119563"/>
                  <a:gd name="connsiteY5" fmla="*/ 3721100 h 4095750"/>
                  <a:gd name="connsiteX6" fmla="*/ 381000 w 4119563"/>
                  <a:gd name="connsiteY6" fmla="*/ 3908425 h 4095750"/>
                  <a:gd name="connsiteX7" fmla="*/ 190500 w 4119563"/>
                  <a:gd name="connsiteY7" fmla="*/ 4095750 h 4095750"/>
                  <a:gd name="connsiteX8" fmla="*/ 0 w 4119563"/>
                  <a:gd name="connsiteY8" fmla="*/ 3908425 h 4095750"/>
                  <a:gd name="connsiteX9" fmla="*/ 190500 w 4119563"/>
                  <a:gd name="connsiteY9" fmla="*/ 3721100 h 4095750"/>
                  <a:gd name="connsiteX10" fmla="*/ 2082800 w 4119563"/>
                  <a:gd name="connsiteY10" fmla="*/ 1211263 h 4095750"/>
                  <a:gd name="connsiteX11" fmla="*/ 2936875 w 4119563"/>
                  <a:gd name="connsiteY11" fmla="*/ 2059782 h 4095750"/>
                  <a:gd name="connsiteX12" fmla="*/ 2082800 w 4119563"/>
                  <a:gd name="connsiteY12" fmla="*/ 2908301 h 4095750"/>
                  <a:gd name="connsiteX13" fmla="*/ 1228725 w 4119563"/>
                  <a:gd name="connsiteY13" fmla="*/ 2059782 h 4095750"/>
                  <a:gd name="connsiteX14" fmla="*/ 2082800 w 4119563"/>
                  <a:gd name="connsiteY14" fmla="*/ 1211263 h 4095750"/>
                  <a:gd name="connsiteX15" fmla="*/ 3934619 w 4119563"/>
                  <a:gd name="connsiteY15" fmla="*/ 0 h 4095750"/>
                  <a:gd name="connsiteX16" fmla="*/ 4119563 w 4119563"/>
                  <a:gd name="connsiteY16" fmla="*/ 184944 h 4095750"/>
                  <a:gd name="connsiteX17" fmla="*/ 3934619 w 4119563"/>
                  <a:gd name="connsiteY17" fmla="*/ 369888 h 4095750"/>
                  <a:gd name="connsiteX18" fmla="*/ 3749675 w 4119563"/>
                  <a:gd name="connsiteY18" fmla="*/ 184944 h 4095750"/>
                  <a:gd name="connsiteX19" fmla="*/ 3934619 w 4119563"/>
                  <a:gd name="connsiteY19" fmla="*/ 0 h 4095750"/>
                  <a:gd name="connsiteX20" fmla="*/ 190500 w 4119563"/>
                  <a:gd name="connsiteY20" fmla="*/ 0 h 4095750"/>
                  <a:gd name="connsiteX21" fmla="*/ 381000 w 4119563"/>
                  <a:gd name="connsiteY21" fmla="*/ 184944 h 4095750"/>
                  <a:gd name="connsiteX22" fmla="*/ 190500 w 4119563"/>
                  <a:gd name="connsiteY22" fmla="*/ 369888 h 4095750"/>
                  <a:gd name="connsiteX23" fmla="*/ 0 w 4119563"/>
                  <a:gd name="connsiteY23" fmla="*/ 184944 h 4095750"/>
                  <a:gd name="connsiteX24" fmla="*/ 190500 w 4119563"/>
                  <a:gd name="connsiteY24" fmla="*/ 0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19563" h="4095750">
                    <a:moveTo>
                      <a:pt x="3934619" y="3721100"/>
                    </a:moveTo>
                    <a:cubicBezTo>
                      <a:pt x="4036761" y="3721100"/>
                      <a:pt x="4119563" y="3804968"/>
                      <a:pt x="4119563" y="3908425"/>
                    </a:cubicBezTo>
                    <a:cubicBezTo>
                      <a:pt x="4119563" y="4011882"/>
                      <a:pt x="4036761" y="4095750"/>
                      <a:pt x="3934619" y="4095750"/>
                    </a:cubicBezTo>
                    <a:cubicBezTo>
                      <a:pt x="3832477" y="4095750"/>
                      <a:pt x="3749675" y="4011882"/>
                      <a:pt x="3749675" y="3908425"/>
                    </a:cubicBezTo>
                    <a:cubicBezTo>
                      <a:pt x="3749675" y="3804968"/>
                      <a:pt x="3832477" y="3721100"/>
                      <a:pt x="3934619" y="3721100"/>
                    </a:cubicBezTo>
                    <a:close/>
                    <a:moveTo>
                      <a:pt x="190500" y="3721100"/>
                    </a:moveTo>
                    <a:cubicBezTo>
                      <a:pt x="295710" y="3721100"/>
                      <a:pt x="381000" y="3804968"/>
                      <a:pt x="381000" y="3908425"/>
                    </a:cubicBezTo>
                    <a:cubicBezTo>
                      <a:pt x="381000" y="4011882"/>
                      <a:pt x="295710" y="4095750"/>
                      <a:pt x="190500" y="4095750"/>
                    </a:cubicBezTo>
                    <a:cubicBezTo>
                      <a:pt x="85290" y="4095750"/>
                      <a:pt x="0" y="4011882"/>
                      <a:pt x="0" y="3908425"/>
                    </a:cubicBezTo>
                    <a:cubicBezTo>
                      <a:pt x="0" y="3804968"/>
                      <a:pt x="85290" y="3721100"/>
                      <a:pt x="190500" y="3721100"/>
                    </a:cubicBezTo>
                    <a:close/>
                    <a:moveTo>
                      <a:pt x="2082800" y="1211263"/>
                    </a:moveTo>
                    <a:cubicBezTo>
                      <a:pt x="2554493" y="1211263"/>
                      <a:pt x="2936875" y="1591158"/>
                      <a:pt x="2936875" y="2059782"/>
                    </a:cubicBezTo>
                    <a:cubicBezTo>
                      <a:pt x="2936875" y="2528406"/>
                      <a:pt x="2554493" y="2908301"/>
                      <a:pt x="2082800" y="2908301"/>
                    </a:cubicBezTo>
                    <a:cubicBezTo>
                      <a:pt x="1611107" y="2908301"/>
                      <a:pt x="1228725" y="2528406"/>
                      <a:pt x="1228725" y="2059782"/>
                    </a:cubicBezTo>
                    <a:cubicBezTo>
                      <a:pt x="1228725" y="1591158"/>
                      <a:pt x="1611107" y="1211263"/>
                      <a:pt x="2082800" y="1211263"/>
                    </a:cubicBezTo>
                    <a:close/>
                    <a:moveTo>
                      <a:pt x="3934619" y="0"/>
                    </a:moveTo>
                    <a:cubicBezTo>
                      <a:pt x="4036761" y="0"/>
                      <a:pt x="4119563" y="82802"/>
                      <a:pt x="4119563" y="184944"/>
                    </a:cubicBezTo>
                    <a:cubicBezTo>
                      <a:pt x="4119563" y="287086"/>
                      <a:pt x="4036761" y="369888"/>
                      <a:pt x="3934619" y="369888"/>
                    </a:cubicBezTo>
                    <a:cubicBezTo>
                      <a:pt x="3832477" y="369888"/>
                      <a:pt x="3749675" y="287086"/>
                      <a:pt x="3749675" y="184944"/>
                    </a:cubicBezTo>
                    <a:cubicBezTo>
                      <a:pt x="3749675" y="82802"/>
                      <a:pt x="3832477" y="0"/>
                      <a:pt x="3934619" y="0"/>
                    </a:cubicBezTo>
                    <a:close/>
                    <a:moveTo>
                      <a:pt x="190500" y="0"/>
                    </a:moveTo>
                    <a:cubicBezTo>
                      <a:pt x="295710" y="0"/>
                      <a:pt x="381000" y="82802"/>
                      <a:pt x="381000" y="184944"/>
                    </a:cubicBezTo>
                    <a:cubicBezTo>
                      <a:pt x="381000" y="287086"/>
                      <a:pt x="295710" y="369888"/>
                      <a:pt x="190500" y="369888"/>
                    </a:cubicBezTo>
                    <a:cubicBezTo>
                      <a:pt x="85290" y="369888"/>
                      <a:pt x="0" y="287086"/>
                      <a:pt x="0" y="184944"/>
                    </a:cubicBezTo>
                    <a:cubicBezTo>
                      <a:pt x="0" y="82802"/>
                      <a:pt x="85290" y="0"/>
                      <a:pt x="190500"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 name="Group 2">
            <a:extLst>
              <a:ext uri="{FF2B5EF4-FFF2-40B4-BE49-F238E27FC236}">
                <a16:creationId xmlns:a16="http://schemas.microsoft.com/office/drawing/2014/main" id="{3FA828F1-0261-8B35-A5BB-1805AF65FB6C}"/>
              </a:ext>
            </a:extLst>
          </p:cNvPr>
          <p:cNvGrpSpPr>
            <a:grpSpLocks noChangeAspect="1"/>
          </p:cNvGrpSpPr>
          <p:nvPr/>
        </p:nvGrpSpPr>
        <p:grpSpPr>
          <a:xfrm>
            <a:off x="6496839" y="1777969"/>
            <a:ext cx="306910" cy="306910"/>
            <a:chOff x="628650" y="3463925"/>
            <a:chExt cx="269875" cy="269875"/>
          </a:xfrm>
        </p:grpSpPr>
        <p:sp>
          <p:nvSpPr>
            <p:cNvPr id="4" name="Oval 3">
              <a:extLst>
                <a:ext uri="{FF2B5EF4-FFF2-40B4-BE49-F238E27FC236}">
                  <a16:creationId xmlns:a16="http://schemas.microsoft.com/office/drawing/2014/main" id="{8980F65E-25AE-9D7B-4C08-7907B58EF7A2}"/>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 name="Freeform 47">
              <a:extLst>
                <a:ext uri="{FF2B5EF4-FFF2-40B4-BE49-F238E27FC236}">
                  <a16:creationId xmlns:a16="http://schemas.microsoft.com/office/drawing/2014/main" id="{7BFD2ACB-5E3C-2E46-D0F8-3A1F2F218D16}"/>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6" name="Group 5">
            <a:extLst>
              <a:ext uri="{FF2B5EF4-FFF2-40B4-BE49-F238E27FC236}">
                <a16:creationId xmlns:a16="http://schemas.microsoft.com/office/drawing/2014/main" id="{B66704F8-7053-F76E-33B1-B60ED45DCB91}"/>
              </a:ext>
            </a:extLst>
          </p:cNvPr>
          <p:cNvGrpSpPr>
            <a:grpSpLocks noChangeAspect="1"/>
          </p:cNvGrpSpPr>
          <p:nvPr/>
        </p:nvGrpSpPr>
        <p:grpSpPr>
          <a:xfrm>
            <a:off x="6496839" y="3289608"/>
            <a:ext cx="306910" cy="306910"/>
            <a:chOff x="628650" y="3463925"/>
            <a:chExt cx="269875" cy="269875"/>
          </a:xfrm>
        </p:grpSpPr>
        <p:sp>
          <p:nvSpPr>
            <p:cNvPr id="7" name="Oval 6">
              <a:extLst>
                <a:ext uri="{FF2B5EF4-FFF2-40B4-BE49-F238E27FC236}">
                  <a16:creationId xmlns:a16="http://schemas.microsoft.com/office/drawing/2014/main" id="{168301A5-A8CF-D7CA-FDCB-E16D9B9AC8EB}"/>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Freeform 47">
              <a:extLst>
                <a:ext uri="{FF2B5EF4-FFF2-40B4-BE49-F238E27FC236}">
                  <a16:creationId xmlns:a16="http://schemas.microsoft.com/office/drawing/2014/main" id="{D1ED1F31-3285-80AF-FEEA-A2A4B8BFEA4B}"/>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9" name="Group 8">
            <a:extLst>
              <a:ext uri="{FF2B5EF4-FFF2-40B4-BE49-F238E27FC236}">
                <a16:creationId xmlns:a16="http://schemas.microsoft.com/office/drawing/2014/main" id="{073727D0-45F4-74E2-C2FD-DC4A6EF569C3}"/>
              </a:ext>
            </a:extLst>
          </p:cNvPr>
          <p:cNvGrpSpPr>
            <a:grpSpLocks noChangeAspect="1"/>
          </p:cNvGrpSpPr>
          <p:nvPr/>
        </p:nvGrpSpPr>
        <p:grpSpPr>
          <a:xfrm>
            <a:off x="6496839" y="4873231"/>
            <a:ext cx="306910" cy="306910"/>
            <a:chOff x="628650" y="3463925"/>
            <a:chExt cx="269875" cy="269875"/>
          </a:xfrm>
        </p:grpSpPr>
        <p:sp>
          <p:nvSpPr>
            <p:cNvPr id="11" name="Oval 10">
              <a:extLst>
                <a:ext uri="{FF2B5EF4-FFF2-40B4-BE49-F238E27FC236}">
                  <a16:creationId xmlns:a16="http://schemas.microsoft.com/office/drawing/2014/main" id="{B7B09C6C-0E17-6206-9AAC-879BC793DBAD}"/>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47">
              <a:extLst>
                <a:ext uri="{FF2B5EF4-FFF2-40B4-BE49-F238E27FC236}">
                  <a16:creationId xmlns:a16="http://schemas.microsoft.com/office/drawing/2014/main" id="{503DD93A-6F9F-4005-B08C-DACA23648CE4}"/>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cxnSp>
        <p:nvCxnSpPr>
          <p:cNvPr id="14" name="Straight Connector 13">
            <a:extLst>
              <a:ext uri="{FF2B5EF4-FFF2-40B4-BE49-F238E27FC236}">
                <a16:creationId xmlns:a16="http://schemas.microsoft.com/office/drawing/2014/main" id="{2E392B8A-C300-0E2E-87AF-79A74F4D581E}"/>
              </a:ext>
            </a:extLst>
          </p:cNvPr>
          <p:cNvCxnSpPr/>
          <p:nvPr/>
        </p:nvCxnSpPr>
        <p:spPr>
          <a:xfrm>
            <a:off x="513347" y="3156286"/>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27D78D-FE20-DDFB-EA85-FCE7A711DBE2}"/>
              </a:ext>
            </a:extLst>
          </p:cNvPr>
          <p:cNvCxnSpPr/>
          <p:nvPr/>
        </p:nvCxnSpPr>
        <p:spPr>
          <a:xfrm>
            <a:off x="513347" y="4728411"/>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844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64AE6FF-8DC6-4842-8BA9-EB80A27CC3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10" name="Object 9" hidden="1">
                        <a:extLst>
                          <a:ext uri="{FF2B5EF4-FFF2-40B4-BE49-F238E27FC236}">
                            <a16:creationId xmlns:a16="http://schemas.microsoft.com/office/drawing/2014/main" id="{264AE6FF-8DC6-4842-8BA9-EB80A27CC3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7B801D5-C44E-466F-AF7C-3F683527DAB6}"/>
              </a:ext>
            </a:extLst>
          </p:cNvPr>
          <p:cNvSpPr>
            <a:spLocks noGrp="1"/>
          </p:cNvSpPr>
          <p:nvPr>
            <p:ph type="title"/>
          </p:nvPr>
        </p:nvSpPr>
        <p:spPr>
          <a:xfrm>
            <a:off x="630000" y="622800"/>
            <a:ext cx="10933350" cy="332399"/>
          </a:xfrm>
        </p:spPr>
        <p:txBody>
          <a:bodyPr vert="horz"/>
          <a:lstStyle/>
          <a:p>
            <a:r>
              <a:rPr lang="en-US">
                <a:solidFill>
                  <a:schemeClr val="accent2"/>
                </a:solidFill>
              </a:rPr>
              <a:t>Key theme | </a:t>
            </a:r>
            <a:r>
              <a:rPr lang="en-US"/>
              <a:t>Program Support</a:t>
            </a:r>
          </a:p>
        </p:txBody>
      </p:sp>
      <p:sp>
        <p:nvSpPr>
          <p:cNvPr id="36" name="TextBox 35">
            <a:extLst>
              <a:ext uri="{FF2B5EF4-FFF2-40B4-BE49-F238E27FC236}">
                <a16:creationId xmlns:a16="http://schemas.microsoft.com/office/drawing/2014/main" id="{7A4BA526-71BF-40FC-91D8-965A27C31A7A}"/>
              </a:ext>
            </a:extLst>
          </p:cNvPr>
          <p:cNvSpPr txBox="1"/>
          <p:nvPr/>
        </p:nvSpPr>
        <p:spPr>
          <a:xfrm>
            <a:off x="1187615" y="3389460"/>
            <a:ext cx="4917910"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Need for translation management capabilities</a:t>
            </a:r>
          </a:p>
          <a:p>
            <a:pPr marL="324000" lvl="1" indent="-216000">
              <a:buClr>
                <a:schemeClr val="tx2"/>
              </a:buClr>
              <a:buFont typeface="Trebuchet MS" panose="020B0603020202020204" pitchFamily="34" charset="0"/>
              <a:buChar char="•"/>
            </a:pPr>
            <a:r>
              <a:rPr lang="en-US" sz="1400">
                <a:solidFill>
                  <a:schemeClr val="tx1"/>
                </a:solidFill>
              </a:rPr>
              <a:t>Latest digital platforms and fidelity protocols are comprehensive, though mostly offered in English </a:t>
            </a:r>
          </a:p>
          <a:p>
            <a:pPr marL="324000" lvl="1" indent="-216000">
              <a:buClr>
                <a:schemeClr val="tx2"/>
              </a:buClr>
              <a:buFont typeface="Trebuchet MS" panose="020B0603020202020204" pitchFamily="34" charset="0"/>
              <a:buChar char="•"/>
            </a:pPr>
            <a:r>
              <a:rPr lang="en-US" sz="1400">
                <a:solidFill>
                  <a:schemeClr val="tx1"/>
                </a:solidFill>
              </a:rPr>
              <a:t>Additional languages would enhance accessibility and comfort for </a:t>
            </a:r>
            <a:r>
              <a:rPr lang="en-US" sz="1400" err="1">
                <a:solidFill>
                  <a:schemeClr val="tx1"/>
                </a:solidFill>
              </a:rPr>
              <a:t>ELSs</a:t>
            </a:r>
            <a:r>
              <a:rPr lang="en-US" sz="1400">
                <a:solidFill>
                  <a:schemeClr val="tx1"/>
                </a:solidFill>
              </a:rPr>
              <a:t> from diverse backgrounds </a:t>
            </a:r>
          </a:p>
        </p:txBody>
      </p:sp>
      <p:sp>
        <p:nvSpPr>
          <p:cNvPr id="39" name="TextBox 38">
            <a:extLst>
              <a:ext uri="{FF2B5EF4-FFF2-40B4-BE49-F238E27FC236}">
                <a16:creationId xmlns:a16="http://schemas.microsoft.com/office/drawing/2014/main" id="{CD793589-82E0-42BA-8CA0-30A4DF562D39}"/>
              </a:ext>
            </a:extLst>
          </p:cNvPr>
          <p:cNvSpPr txBox="1"/>
          <p:nvPr/>
        </p:nvSpPr>
        <p:spPr>
          <a:xfrm>
            <a:off x="1187615" y="1827121"/>
            <a:ext cx="4917910"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2"/>
                </a:solidFill>
              </a:rPr>
              <a:t>Guidelines to help navigate training materials </a:t>
            </a:r>
          </a:p>
          <a:p>
            <a:pPr marL="324000" lvl="1" indent="-216000">
              <a:buClr>
                <a:schemeClr val="tx2"/>
              </a:buClr>
              <a:buFont typeface="Trebuchet MS" panose="020B0603020202020204" pitchFamily="34" charset="0"/>
              <a:buChar char="•"/>
            </a:pPr>
            <a:r>
              <a:rPr lang="en-US" sz="1400">
                <a:solidFill>
                  <a:schemeClr val="tx1"/>
                </a:solidFill>
              </a:rPr>
              <a:t>Wealth of training materials sometimes come across as daunting for new </a:t>
            </a:r>
            <a:r>
              <a:rPr lang="en-US" sz="1400" err="1">
                <a:solidFill>
                  <a:schemeClr val="tx1"/>
                </a:solidFill>
              </a:rPr>
              <a:t>ELSs</a:t>
            </a:r>
            <a:endParaRPr lang="en-US" sz="1400">
              <a:solidFill>
                <a:schemeClr val="tx1"/>
              </a:solidFill>
            </a:endParaRPr>
          </a:p>
          <a:p>
            <a:pPr marL="324000" lvl="1" indent="-216000">
              <a:buClr>
                <a:schemeClr val="tx2"/>
              </a:buClr>
              <a:buFont typeface="Trebuchet MS" panose="020B0603020202020204" pitchFamily="34" charset="0"/>
              <a:buChar char="•"/>
            </a:pPr>
            <a:r>
              <a:rPr lang="en-US" sz="1400">
                <a:solidFill>
                  <a:schemeClr val="tx1"/>
                </a:solidFill>
              </a:rPr>
              <a:t>Shortlists or "cheat sheets" helpful for sites of various sizes and formats to quickly commence operations</a:t>
            </a:r>
            <a:endParaRPr lang="en-US" sz="1400">
              <a:solidFill>
                <a:srgbClr val="575757"/>
              </a:solidFill>
            </a:endParaRPr>
          </a:p>
        </p:txBody>
      </p:sp>
      <p:sp>
        <p:nvSpPr>
          <p:cNvPr id="40" name="TextBox 39">
            <a:extLst>
              <a:ext uri="{FF2B5EF4-FFF2-40B4-BE49-F238E27FC236}">
                <a16:creationId xmlns:a16="http://schemas.microsoft.com/office/drawing/2014/main" id="{24DCADFB-648F-49C3-8142-E04A246C545C}"/>
              </a:ext>
            </a:extLst>
          </p:cNvPr>
          <p:cNvSpPr txBox="1"/>
          <p:nvPr/>
        </p:nvSpPr>
        <p:spPr>
          <a:xfrm>
            <a:off x="1187615" y="4887766"/>
            <a:ext cx="4917910" cy="144655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Digital infrastructure update crucial to streamline site-specific data entry</a:t>
            </a:r>
          </a:p>
          <a:p>
            <a:pPr marL="324000" lvl="1" indent="-216000">
              <a:buClr>
                <a:schemeClr val="tx2"/>
              </a:buClr>
              <a:buFont typeface="Trebuchet MS" panose="020B0603020202020204" pitchFamily="34" charset="0"/>
              <a:buChar char="•"/>
            </a:pPr>
            <a:r>
              <a:rPr lang="en-US" sz="1400">
                <a:solidFill>
                  <a:schemeClr val="tx1"/>
                </a:solidFill>
              </a:rPr>
              <a:t>Sites with rolling enrollment struggle with data entry via DAISY, which caters to calendar-year-based sites</a:t>
            </a:r>
          </a:p>
          <a:p>
            <a:pPr marL="324000" lvl="1" indent="-216000">
              <a:buClr>
                <a:schemeClr val="tx2"/>
              </a:buClr>
              <a:buFont typeface="Trebuchet MS" panose="020B0603020202020204" pitchFamily="34" charset="0"/>
              <a:buChar char="•"/>
            </a:pPr>
            <a:r>
              <a:rPr lang="en-US" sz="1400">
                <a:solidFill>
                  <a:schemeClr val="tx1"/>
                </a:solidFill>
              </a:rPr>
              <a:t>Data-savvy sites are often backed by additional MIS (e.g., county data collection mandate)</a:t>
            </a:r>
          </a:p>
        </p:txBody>
      </p:sp>
      <p:sp>
        <p:nvSpPr>
          <p:cNvPr id="42" name="clipart_symbols_newspaperclippings">
            <a:extLst>
              <a:ext uri="{FF2B5EF4-FFF2-40B4-BE49-F238E27FC236}">
                <a16:creationId xmlns:a16="http://schemas.microsoft.com/office/drawing/2014/main" id="{C5D22439-BEEF-4673-8C46-62F85807DCC3}"/>
              </a:ext>
            </a:extLst>
          </p:cNvPr>
          <p:cNvSpPr>
            <a:spLocks/>
          </p:cNvSpPr>
          <p:nvPr/>
        </p:nvSpPr>
        <p:spPr bwMode="auto">
          <a:xfrm>
            <a:off x="6602168" y="3389460"/>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"A lot of our </a:t>
            </a:r>
            <a:r>
              <a:rPr lang="en-US" sz="1400" err="1"/>
              <a:t>ELSs</a:t>
            </a:r>
            <a:r>
              <a:rPr lang="en-US" sz="1400"/>
              <a:t> struggle with Elevate because the training materials are only offered in English"</a:t>
            </a:r>
          </a:p>
          <a:p>
            <a:pPr marL="0" lvl="1" algn="r"/>
            <a:r>
              <a:rPr lang="en-US" sz="1400" i="1"/>
              <a:t>- Program Coordinator</a:t>
            </a:r>
          </a:p>
        </p:txBody>
      </p:sp>
      <p:sp>
        <p:nvSpPr>
          <p:cNvPr id="43" name="clipart_symbols_newspaperclippings">
            <a:extLst>
              <a:ext uri="{FF2B5EF4-FFF2-40B4-BE49-F238E27FC236}">
                <a16:creationId xmlns:a16="http://schemas.microsoft.com/office/drawing/2014/main" id="{DF5755A7-95D8-4718-8C34-0349664B56DA}"/>
              </a:ext>
            </a:extLst>
          </p:cNvPr>
          <p:cNvSpPr>
            <a:spLocks/>
          </p:cNvSpPr>
          <p:nvPr/>
        </p:nvSpPr>
        <p:spPr bwMode="auto">
          <a:xfrm>
            <a:off x="6602168" y="4986883"/>
            <a:ext cx="4479878" cy="1248315"/>
          </a:xfrm>
          <a:prstGeom prst="roundRect">
            <a:avLst/>
          </a:prstGeom>
          <a:noFill/>
          <a:ln w="9525">
            <a:solidFill>
              <a:schemeClr val="tx2"/>
            </a:solidFill>
            <a:round/>
            <a:headEnd/>
            <a:tailEnd/>
          </a:ln>
        </p:spPr>
        <p:txBody>
          <a:bodyPr lIns="45720" rIns="45720" anchor="ctr" anchorCtr="1"/>
          <a:lstStyle/>
          <a:p>
            <a:pPr marL="112713" lvl="1"/>
            <a:r>
              <a:rPr lang="en-US" sz="1400"/>
              <a:t>"DAISY is more user-friendly for sites that operate on calendar year basis, but since we have constant enrollment and discharge, it has been difficult to effectively input and slice data"</a:t>
            </a:r>
          </a:p>
          <a:p>
            <a:pPr marL="0" lvl="1" algn="r"/>
            <a:r>
              <a:rPr lang="en-US" sz="1400" i="1"/>
              <a:t>- Program Coordinator</a:t>
            </a:r>
          </a:p>
        </p:txBody>
      </p:sp>
      <p:sp>
        <p:nvSpPr>
          <p:cNvPr id="49" name="clipart_symbols_newspaperclippings">
            <a:extLst>
              <a:ext uri="{FF2B5EF4-FFF2-40B4-BE49-F238E27FC236}">
                <a16:creationId xmlns:a16="http://schemas.microsoft.com/office/drawing/2014/main" id="{413C099C-3B3E-4673-B0BC-3BBB80E8EEC3}"/>
              </a:ext>
            </a:extLst>
          </p:cNvPr>
          <p:cNvSpPr>
            <a:spLocks/>
          </p:cNvSpPr>
          <p:nvPr/>
        </p:nvSpPr>
        <p:spPr bwMode="auto">
          <a:xfrm>
            <a:off x="6602168" y="1855786"/>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"The National Center does a great job in providing a lot of different training materials, but it's almost impossible to go through everything, especially for </a:t>
            </a:r>
            <a:r>
              <a:rPr lang="en-US" sz="1400" err="1"/>
              <a:t>ELSs</a:t>
            </a:r>
            <a:r>
              <a:rPr lang="en-US" sz="1400"/>
              <a:t> that are not full-time"</a:t>
            </a:r>
          </a:p>
          <a:p>
            <a:pPr marL="0" lvl="1" algn="r"/>
            <a:r>
              <a:rPr lang="en-US" sz="1400" i="1"/>
              <a:t>- State Director</a:t>
            </a:r>
          </a:p>
        </p:txBody>
      </p:sp>
      <p:grpSp>
        <p:nvGrpSpPr>
          <p:cNvPr id="24" name="bcgIcons_Replace 2 ">
            <a:extLst>
              <a:ext uri="{FF2B5EF4-FFF2-40B4-BE49-F238E27FC236}">
                <a16:creationId xmlns:a16="http://schemas.microsoft.com/office/drawing/2014/main" id="{16B75160-6578-5024-21FF-F5289BC5418A}"/>
              </a:ext>
            </a:extLst>
          </p:cNvPr>
          <p:cNvGrpSpPr>
            <a:grpSpLocks noChangeAspect="1"/>
          </p:cNvGrpSpPr>
          <p:nvPr/>
        </p:nvGrpSpPr>
        <p:grpSpPr>
          <a:xfrm>
            <a:off x="629999" y="3686640"/>
            <a:ext cx="548640" cy="548640"/>
            <a:chOff x="5273040" y="2606040"/>
            <a:chExt cx="1645920" cy="1645920"/>
          </a:xfrm>
        </p:grpSpPr>
        <p:sp>
          <p:nvSpPr>
            <p:cNvPr id="25" name="AutoShape 3">
              <a:extLst>
                <a:ext uri="{FF2B5EF4-FFF2-40B4-BE49-F238E27FC236}">
                  <a16:creationId xmlns:a16="http://schemas.microsoft.com/office/drawing/2014/main" id="{B59C0A67-26DD-6C59-A403-BDE491667219}"/>
                </a:ext>
              </a:extLst>
            </p:cNvPr>
            <p:cNvSpPr>
              <a:spLocks noChangeAspect="1" noChangeArrowheads="1" noTextEdit="1"/>
            </p:cNvSpPr>
            <p:nvPr/>
          </p:nvSpPr>
          <p:spPr bwMode="auto">
            <a:xfrm>
              <a:off x="5273040" y="2606040"/>
              <a:ext cx="16459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BC17531A-4DD9-057D-5BB8-48B495417977}"/>
                </a:ext>
              </a:extLst>
            </p:cNvPr>
            <p:cNvGrpSpPr/>
            <p:nvPr/>
          </p:nvGrpSpPr>
          <p:grpSpPr>
            <a:xfrm>
              <a:off x="5546027" y="2892361"/>
              <a:ext cx="1099947" cy="1073277"/>
              <a:chOff x="5546027" y="2892361"/>
              <a:chExt cx="1099947" cy="1073277"/>
            </a:xfrm>
          </p:grpSpPr>
          <p:sp>
            <p:nvSpPr>
              <p:cNvPr id="27" name="Freeform 8">
                <a:extLst>
                  <a:ext uri="{FF2B5EF4-FFF2-40B4-BE49-F238E27FC236}">
                    <a16:creationId xmlns:a16="http://schemas.microsoft.com/office/drawing/2014/main" id="{19213872-816C-E7C5-4082-212B862F8546}"/>
                  </a:ext>
                </a:extLst>
              </p:cNvPr>
              <p:cNvSpPr>
                <a:spLocks/>
              </p:cNvSpPr>
              <p:nvPr/>
            </p:nvSpPr>
            <p:spPr bwMode="auto">
              <a:xfrm>
                <a:off x="5546027" y="2892361"/>
                <a:ext cx="1099947" cy="1073277"/>
              </a:xfrm>
              <a:custGeom>
                <a:avLst/>
                <a:gdLst>
                  <a:gd name="connsiteX0" fmla="*/ 548831 w 1099947"/>
                  <a:gd name="connsiteY0" fmla="*/ 587502 h 1073277"/>
                  <a:gd name="connsiteX1" fmla="*/ 321945 w 1099947"/>
                  <a:gd name="connsiteY1" fmla="*/ 814578 h 1073277"/>
                  <a:gd name="connsiteX2" fmla="*/ 548831 w 1099947"/>
                  <a:gd name="connsiteY2" fmla="*/ 1041654 h 1073277"/>
                  <a:gd name="connsiteX3" fmla="*/ 775716 w 1099947"/>
                  <a:gd name="connsiteY3" fmla="*/ 814578 h 1073277"/>
                  <a:gd name="connsiteX4" fmla="*/ 548831 w 1099947"/>
                  <a:gd name="connsiteY4" fmla="*/ 587502 h 1073277"/>
                  <a:gd name="connsiteX5" fmla="*/ 173614 w 1099947"/>
                  <a:gd name="connsiteY5" fmla="*/ 184404 h 1073277"/>
                  <a:gd name="connsiteX6" fmla="*/ 183616 w 1099947"/>
                  <a:gd name="connsiteY6" fmla="*/ 187977 h 1073277"/>
                  <a:gd name="connsiteX7" fmla="*/ 254348 w 1099947"/>
                  <a:gd name="connsiteY7" fmla="*/ 246568 h 1073277"/>
                  <a:gd name="connsiteX8" fmla="*/ 255062 w 1099947"/>
                  <a:gd name="connsiteY8" fmla="*/ 247283 h 1073277"/>
                  <a:gd name="connsiteX9" fmla="*/ 255777 w 1099947"/>
                  <a:gd name="connsiteY9" fmla="*/ 247283 h 1073277"/>
                  <a:gd name="connsiteX10" fmla="*/ 256491 w 1099947"/>
                  <a:gd name="connsiteY10" fmla="*/ 248712 h 1073277"/>
                  <a:gd name="connsiteX11" fmla="*/ 258635 w 1099947"/>
                  <a:gd name="connsiteY11" fmla="*/ 251570 h 1073277"/>
                  <a:gd name="connsiteX12" fmla="*/ 259349 w 1099947"/>
                  <a:gd name="connsiteY12" fmla="*/ 253713 h 1073277"/>
                  <a:gd name="connsiteX13" fmla="*/ 259349 w 1099947"/>
                  <a:gd name="connsiteY13" fmla="*/ 255142 h 1073277"/>
                  <a:gd name="connsiteX14" fmla="*/ 259349 w 1099947"/>
                  <a:gd name="connsiteY14" fmla="*/ 260859 h 1073277"/>
                  <a:gd name="connsiteX15" fmla="*/ 259349 w 1099947"/>
                  <a:gd name="connsiteY15" fmla="*/ 261573 h 1073277"/>
                  <a:gd name="connsiteX16" fmla="*/ 259349 w 1099947"/>
                  <a:gd name="connsiteY16" fmla="*/ 262288 h 1073277"/>
                  <a:gd name="connsiteX17" fmla="*/ 259349 w 1099947"/>
                  <a:gd name="connsiteY17" fmla="*/ 263717 h 1073277"/>
                  <a:gd name="connsiteX18" fmla="*/ 258635 w 1099947"/>
                  <a:gd name="connsiteY18" fmla="*/ 265146 h 1073277"/>
                  <a:gd name="connsiteX19" fmla="*/ 257920 w 1099947"/>
                  <a:gd name="connsiteY19" fmla="*/ 265860 h 1073277"/>
                  <a:gd name="connsiteX20" fmla="*/ 256491 w 1099947"/>
                  <a:gd name="connsiteY20" fmla="*/ 268004 h 1073277"/>
                  <a:gd name="connsiteX21" fmla="*/ 256491 w 1099947"/>
                  <a:gd name="connsiteY21" fmla="*/ 268719 h 1073277"/>
                  <a:gd name="connsiteX22" fmla="*/ 255777 w 1099947"/>
                  <a:gd name="connsiteY22" fmla="*/ 268719 h 1073277"/>
                  <a:gd name="connsiteX23" fmla="*/ 194333 w 1099947"/>
                  <a:gd name="connsiteY23" fmla="*/ 341600 h 1073277"/>
                  <a:gd name="connsiteX24" fmla="*/ 172185 w 1099947"/>
                  <a:gd name="connsiteY24" fmla="*/ 343744 h 1073277"/>
                  <a:gd name="connsiteX25" fmla="*/ 170042 w 1099947"/>
                  <a:gd name="connsiteY25" fmla="*/ 321594 h 1073277"/>
                  <a:gd name="connsiteX26" fmla="*/ 207193 w 1099947"/>
                  <a:gd name="connsiteY26" fmla="*/ 278007 h 1073277"/>
                  <a:gd name="connsiteX27" fmla="*/ 115743 w 1099947"/>
                  <a:gd name="connsiteY27" fmla="*/ 329453 h 1073277"/>
                  <a:gd name="connsiteX28" fmla="*/ 31436 w 1099947"/>
                  <a:gd name="connsiteY28" fmla="*/ 536666 h 1073277"/>
                  <a:gd name="connsiteX29" fmla="*/ 291500 w 1099947"/>
                  <a:gd name="connsiteY29" fmla="*/ 798184 h 1073277"/>
                  <a:gd name="connsiteX30" fmla="*/ 549419 w 1099947"/>
                  <a:gd name="connsiteY30" fmla="*/ 555959 h 1073277"/>
                  <a:gd name="connsiteX31" fmla="*/ 807339 w 1099947"/>
                  <a:gd name="connsiteY31" fmla="*/ 813903 h 1073277"/>
                  <a:gd name="connsiteX32" fmla="*/ 549419 w 1099947"/>
                  <a:gd name="connsiteY32" fmla="*/ 1073277 h 1073277"/>
                  <a:gd name="connsiteX33" fmla="*/ 291500 w 1099947"/>
                  <a:gd name="connsiteY33" fmla="*/ 829623 h 1073277"/>
                  <a:gd name="connsiteX34" fmla="*/ 0 w 1099947"/>
                  <a:gd name="connsiteY34" fmla="*/ 536666 h 1073277"/>
                  <a:gd name="connsiteX35" fmla="*/ 93594 w 1099947"/>
                  <a:gd name="connsiteY35" fmla="*/ 307303 h 1073277"/>
                  <a:gd name="connsiteX36" fmla="*/ 205764 w 1099947"/>
                  <a:gd name="connsiteY36" fmla="*/ 246568 h 1073277"/>
                  <a:gd name="connsiteX37" fmla="*/ 163612 w 1099947"/>
                  <a:gd name="connsiteY37" fmla="*/ 212271 h 1073277"/>
                  <a:gd name="connsiteX38" fmla="*/ 161468 w 1099947"/>
                  <a:gd name="connsiteY38" fmla="*/ 190120 h 1073277"/>
                  <a:gd name="connsiteX39" fmla="*/ 173614 w 1099947"/>
                  <a:gd name="connsiteY39" fmla="*/ 184404 h 1073277"/>
                  <a:gd name="connsiteX40" fmla="*/ 549212 w 1099947"/>
                  <a:gd name="connsiteY40" fmla="*/ 31623 h 1073277"/>
                  <a:gd name="connsiteX41" fmla="*/ 321945 w 1099947"/>
                  <a:gd name="connsiteY41" fmla="*/ 258699 h 1073277"/>
                  <a:gd name="connsiteX42" fmla="*/ 549212 w 1099947"/>
                  <a:gd name="connsiteY42" fmla="*/ 485775 h 1073277"/>
                  <a:gd name="connsiteX43" fmla="*/ 776478 w 1099947"/>
                  <a:gd name="connsiteY43" fmla="*/ 258699 h 1073277"/>
                  <a:gd name="connsiteX44" fmla="*/ 549212 w 1099947"/>
                  <a:gd name="connsiteY44" fmla="*/ 31623 h 1073277"/>
                  <a:gd name="connsiteX45" fmla="*/ 549261 w 1099947"/>
                  <a:gd name="connsiteY45" fmla="*/ 0 h 1073277"/>
                  <a:gd name="connsiteX46" fmla="*/ 807819 w 1099947"/>
                  <a:gd name="connsiteY46" fmla="*/ 242940 h 1073277"/>
                  <a:gd name="connsiteX47" fmla="*/ 1099947 w 1099947"/>
                  <a:gd name="connsiteY47" fmla="*/ 536611 h 1073277"/>
                  <a:gd name="connsiteX48" fmla="*/ 1005666 w 1099947"/>
                  <a:gd name="connsiteY48" fmla="*/ 765260 h 1073277"/>
                  <a:gd name="connsiteX49" fmla="*/ 893529 w 1099947"/>
                  <a:gd name="connsiteY49" fmla="*/ 825995 h 1073277"/>
                  <a:gd name="connsiteX50" fmla="*/ 935670 w 1099947"/>
                  <a:gd name="connsiteY50" fmla="*/ 860292 h 1073277"/>
                  <a:gd name="connsiteX51" fmla="*/ 937813 w 1099947"/>
                  <a:gd name="connsiteY51" fmla="*/ 883157 h 1073277"/>
                  <a:gd name="connsiteX52" fmla="*/ 925670 w 1099947"/>
                  <a:gd name="connsiteY52" fmla="*/ 888873 h 1073277"/>
                  <a:gd name="connsiteX53" fmla="*/ 915671 w 1099947"/>
                  <a:gd name="connsiteY53" fmla="*/ 885301 h 1073277"/>
                  <a:gd name="connsiteX54" fmla="*/ 844960 w 1099947"/>
                  <a:gd name="connsiteY54" fmla="*/ 825995 h 1073277"/>
                  <a:gd name="connsiteX55" fmla="*/ 843532 w 1099947"/>
                  <a:gd name="connsiteY55" fmla="*/ 825280 h 1073277"/>
                  <a:gd name="connsiteX56" fmla="*/ 842103 w 1099947"/>
                  <a:gd name="connsiteY56" fmla="*/ 823851 h 1073277"/>
                  <a:gd name="connsiteX57" fmla="*/ 840675 w 1099947"/>
                  <a:gd name="connsiteY57" fmla="*/ 820993 h 1073277"/>
                  <a:gd name="connsiteX58" fmla="*/ 839961 w 1099947"/>
                  <a:gd name="connsiteY58" fmla="*/ 818849 h 1073277"/>
                  <a:gd name="connsiteX59" fmla="*/ 839246 w 1099947"/>
                  <a:gd name="connsiteY59" fmla="*/ 817420 h 1073277"/>
                  <a:gd name="connsiteX60" fmla="*/ 839246 w 1099947"/>
                  <a:gd name="connsiteY60" fmla="*/ 811704 h 1073277"/>
                  <a:gd name="connsiteX61" fmla="*/ 839246 w 1099947"/>
                  <a:gd name="connsiteY61" fmla="*/ 810990 h 1073277"/>
                  <a:gd name="connsiteX62" fmla="*/ 839246 w 1099947"/>
                  <a:gd name="connsiteY62" fmla="*/ 810275 h 1073277"/>
                  <a:gd name="connsiteX63" fmla="*/ 839961 w 1099947"/>
                  <a:gd name="connsiteY63" fmla="*/ 808846 h 1073277"/>
                  <a:gd name="connsiteX64" fmla="*/ 840675 w 1099947"/>
                  <a:gd name="connsiteY64" fmla="*/ 807417 h 1073277"/>
                  <a:gd name="connsiteX65" fmla="*/ 840675 w 1099947"/>
                  <a:gd name="connsiteY65" fmla="*/ 806702 h 1073277"/>
                  <a:gd name="connsiteX66" fmla="*/ 842818 w 1099947"/>
                  <a:gd name="connsiteY66" fmla="*/ 804559 h 1073277"/>
                  <a:gd name="connsiteX67" fmla="*/ 842818 w 1099947"/>
                  <a:gd name="connsiteY67" fmla="*/ 803844 h 1073277"/>
                  <a:gd name="connsiteX68" fmla="*/ 905672 w 1099947"/>
                  <a:gd name="connsiteY68" fmla="*/ 730963 h 1073277"/>
                  <a:gd name="connsiteX69" fmla="*/ 927813 w 1099947"/>
                  <a:gd name="connsiteY69" fmla="*/ 728819 h 1073277"/>
                  <a:gd name="connsiteX70" fmla="*/ 929242 w 1099947"/>
                  <a:gd name="connsiteY70" fmla="*/ 750969 h 1073277"/>
                  <a:gd name="connsiteX71" fmla="*/ 892101 w 1099947"/>
                  <a:gd name="connsiteY71" fmla="*/ 794556 h 1073277"/>
                  <a:gd name="connsiteX72" fmla="*/ 983525 w 1099947"/>
                  <a:gd name="connsiteY72" fmla="*/ 743109 h 1073277"/>
                  <a:gd name="connsiteX73" fmla="*/ 1068520 w 1099947"/>
                  <a:gd name="connsiteY73" fmla="*/ 536611 h 1073277"/>
                  <a:gd name="connsiteX74" fmla="*/ 807819 w 1099947"/>
                  <a:gd name="connsiteY74" fmla="*/ 274379 h 1073277"/>
                  <a:gd name="connsiteX75" fmla="*/ 549261 w 1099947"/>
                  <a:gd name="connsiteY75" fmla="*/ 517319 h 1073277"/>
                  <a:gd name="connsiteX76" fmla="*/ 290703 w 1099947"/>
                  <a:gd name="connsiteY76" fmla="*/ 258659 h 1073277"/>
                  <a:gd name="connsiteX77" fmla="*/ 549261 w 1099947"/>
                  <a:gd name="connsiteY77" fmla="*/ 0 h 107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99947" h="1073277">
                    <a:moveTo>
                      <a:pt x="548831" y="587502"/>
                    </a:moveTo>
                    <a:cubicBezTo>
                      <a:pt x="423525" y="587502"/>
                      <a:pt x="321945" y="689168"/>
                      <a:pt x="321945" y="814578"/>
                    </a:cubicBezTo>
                    <a:cubicBezTo>
                      <a:pt x="321945" y="939989"/>
                      <a:pt x="423525" y="1041654"/>
                      <a:pt x="548831" y="1041654"/>
                    </a:cubicBezTo>
                    <a:cubicBezTo>
                      <a:pt x="674136" y="1041654"/>
                      <a:pt x="775716" y="939989"/>
                      <a:pt x="775716" y="814578"/>
                    </a:cubicBezTo>
                    <a:cubicBezTo>
                      <a:pt x="775716" y="689168"/>
                      <a:pt x="674136" y="587502"/>
                      <a:pt x="548831" y="587502"/>
                    </a:cubicBezTo>
                    <a:close/>
                    <a:moveTo>
                      <a:pt x="173614" y="184404"/>
                    </a:moveTo>
                    <a:cubicBezTo>
                      <a:pt x="177186" y="184404"/>
                      <a:pt x="180759" y="185833"/>
                      <a:pt x="183616" y="187977"/>
                    </a:cubicBezTo>
                    <a:cubicBezTo>
                      <a:pt x="183616" y="187977"/>
                      <a:pt x="183616" y="187977"/>
                      <a:pt x="254348" y="246568"/>
                    </a:cubicBezTo>
                    <a:cubicBezTo>
                      <a:pt x="254348" y="246568"/>
                      <a:pt x="255062" y="246568"/>
                      <a:pt x="255062" y="247283"/>
                    </a:cubicBezTo>
                    <a:cubicBezTo>
                      <a:pt x="255062" y="247283"/>
                      <a:pt x="255062" y="247283"/>
                      <a:pt x="255777" y="247283"/>
                    </a:cubicBezTo>
                    <a:cubicBezTo>
                      <a:pt x="255777" y="247997"/>
                      <a:pt x="256491" y="248712"/>
                      <a:pt x="256491" y="248712"/>
                    </a:cubicBezTo>
                    <a:cubicBezTo>
                      <a:pt x="257206" y="249426"/>
                      <a:pt x="257920" y="250855"/>
                      <a:pt x="258635" y="251570"/>
                    </a:cubicBezTo>
                    <a:cubicBezTo>
                      <a:pt x="258635" y="252284"/>
                      <a:pt x="258635" y="252999"/>
                      <a:pt x="259349" y="253713"/>
                    </a:cubicBezTo>
                    <a:cubicBezTo>
                      <a:pt x="259349" y="253713"/>
                      <a:pt x="259349" y="254428"/>
                      <a:pt x="259349" y="255142"/>
                    </a:cubicBezTo>
                    <a:cubicBezTo>
                      <a:pt x="260063" y="257286"/>
                      <a:pt x="260063" y="258715"/>
                      <a:pt x="259349" y="260859"/>
                    </a:cubicBezTo>
                    <a:cubicBezTo>
                      <a:pt x="259349" y="261573"/>
                      <a:pt x="259349" y="261573"/>
                      <a:pt x="259349" y="261573"/>
                    </a:cubicBezTo>
                    <a:cubicBezTo>
                      <a:pt x="259349" y="262288"/>
                      <a:pt x="259349" y="262288"/>
                      <a:pt x="259349" y="262288"/>
                    </a:cubicBezTo>
                    <a:cubicBezTo>
                      <a:pt x="259349" y="263002"/>
                      <a:pt x="259349" y="263002"/>
                      <a:pt x="259349" y="263717"/>
                    </a:cubicBezTo>
                    <a:cubicBezTo>
                      <a:pt x="258635" y="263717"/>
                      <a:pt x="258635" y="264431"/>
                      <a:pt x="258635" y="265146"/>
                    </a:cubicBezTo>
                    <a:cubicBezTo>
                      <a:pt x="258635" y="265146"/>
                      <a:pt x="257920" y="265146"/>
                      <a:pt x="257920" y="265860"/>
                    </a:cubicBezTo>
                    <a:cubicBezTo>
                      <a:pt x="257920" y="266575"/>
                      <a:pt x="257206" y="267289"/>
                      <a:pt x="256491" y="268004"/>
                    </a:cubicBezTo>
                    <a:cubicBezTo>
                      <a:pt x="256491" y="268719"/>
                      <a:pt x="256491" y="268719"/>
                      <a:pt x="256491" y="268719"/>
                    </a:cubicBezTo>
                    <a:cubicBezTo>
                      <a:pt x="256491" y="268719"/>
                      <a:pt x="256491" y="268719"/>
                      <a:pt x="255777" y="268719"/>
                    </a:cubicBezTo>
                    <a:cubicBezTo>
                      <a:pt x="255777" y="268719"/>
                      <a:pt x="255777" y="268719"/>
                      <a:pt x="194333" y="341600"/>
                    </a:cubicBezTo>
                    <a:cubicBezTo>
                      <a:pt x="188618" y="348031"/>
                      <a:pt x="178615" y="348746"/>
                      <a:pt x="172185" y="343744"/>
                    </a:cubicBezTo>
                    <a:cubicBezTo>
                      <a:pt x="165040" y="338028"/>
                      <a:pt x="164326" y="328024"/>
                      <a:pt x="170042" y="321594"/>
                    </a:cubicBezTo>
                    <a:cubicBezTo>
                      <a:pt x="170042" y="321594"/>
                      <a:pt x="170042" y="321594"/>
                      <a:pt x="207193" y="278007"/>
                    </a:cubicBezTo>
                    <a:cubicBezTo>
                      <a:pt x="173614" y="285153"/>
                      <a:pt x="142892" y="302301"/>
                      <a:pt x="115743" y="329453"/>
                    </a:cubicBezTo>
                    <a:cubicBezTo>
                      <a:pt x="57157" y="388045"/>
                      <a:pt x="31436" y="475932"/>
                      <a:pt x="31436" y="536666"/>
                    </a:cubicBezTo>
                    <a:cubicBezTo>
                      <a:pt x="31436" y="681001"/>
                      <a:pt x="147893" y="798184"/>
                      <a:pt x="291500" y="798184"/>
                    </a:cubicBezTo>
                    <a:cubicBezTo>
                      <a:pt x="299359" y="663138"/>
                      <a:pt x="412243" y="555959"/>
                      <a:pt x="549419" y="555959"/>
                    </a:cubicBezTo>
                    <a:cubicBezTo>
                      <a:pt x="691597" y="555959"/>
                      <a:pt x="807339" y="671712"/>
                      <a:pt x="807339" y="813903"/>
                    </a:cubicBezTo>
                    <a:cubicBezTo>
                      <a:pt x="807339" y="956809"/>
                      <a:pt x="691597" y="1073277"/>
                      <a:pt x="549419" y="1073277"/>
                    </a:cubicBezTo>
                    <a:cubicBezTo>
                      <a:pt x="412243" y="1073277"/>
                      <a:pt x="299359" y="965383"/>
                      <a:pt x="291500" y="829623"/>
                    </a:cubicBezTo>
                    <a:cubicBezTo>
                      <a:pt x="130746" y="829623"/>
                      <a:pt x="0" y="698150"/>
                      <a:pt x="0" y="536666"/>
                    </a:cubicBezTo>
                    <a:cubicBezTo>
                      <a:pt x="0" y="455210"/>
                      <a:pt x="37152" y="363751"/>
                      <a:pt x="93594" y="307303"/>
                    </a:cubicBezTo>
                    <a:cubicBezTo>
                      <a:pt x="126460" y="275149"/>
                      <a:pt x="164326" y="254428"/>
                      <a:pt x="205764" y="246568"/>
                    </a:cubicBezTo>
                    <a:cubicBezTo>
                      <a:pt x="205764" y="246568"/>
                      <a:pt x="205764" y="246568"/>
                      <a:pt x="163612" y="212271"/>
                    </a:cubicBezTo>
                    <a:cubicBezTo>
                      <a:pt x="157181" y="206554"/>
                      <a:pt x="155753" y="196551"/>
                      <a:pt x="161468" y="190120"/>
                    </a:cubicBezTo>
                    <a:cubicBezTo>
                      <a:pt x="164326" y="186548"/>
                      <a:pt x="169327" y="184404"/>
                      <a:pt x="173614" y="184404"/>
                    </a:cubicBezTo>
                    <a:close/>
                    <a:moveTo>
                      <a:pt x="549212" y="31623"/>
                    </a:moveTo>
                    <a:cubicBezTo>
                      <a:pt x="423696" y="31623"/>
                      <a:pt x="321945" y="133288"/>
                      <a:pt x="321945" y="258699"/>
                    </a:cubicBezTo>
                    <a:cubicBezTo>
                      <a:pt x="321945" y="384110"/>
                      <a:pt x="423696" y="485775"/>
                      <a:pt x="549212" y="485775"/>
                    </a:cubicBezTo>
                    <a:cubicBezTo>
                      <a:pt x="674728" y="485775"/>
                      <a:pt x="776478" y="384110"/>
                      <a:pt x="776478" y="258699"/>
                    </a:cubicBezTo>
                    <a:cubicBezTo>
                      <a:pt x="776478" y="133288"/>
                      <a:pt x="674728" y="31623"/>
                      <a:pt x="549212" y="31623"/>
                    </a:cubicBezTo>
                    <a:close/>
                    <a:moveTo>
                      <a:pt x="549261" y="0"/>
                    </a:moveTo>
                    <a:cubicBezTo>
                      <a:pt x="686397" y="0"/>
                      <a:pt x="799249" y="107179"/>
                      <a:pt x="807819" y="242940"/>
                    </a:cubicBezTo>
                    <a:cubicBezTo>
                      <a:pt x="968525" y="242940"/>
                      <a:pt x="1099947" y="375128"/>
                      <a:pt x="1099947" y="536611"/>
                    </a:cubicBezTo>
                    <a:cubicBezTo>
                      <a:pt x="1099947" y="617353"/>
                      <a:pt x="1062092" y="708812"/>
                      <a:pt x="1005666" y="765260"/>
                    </a:cubicBezTo>
                    <a:cubicBezTo>
                      <a:pt x="973525" y="797413"/>
                      <a:pt x="934956" y="818135"/>
                      <a:pt x="893529" y="825995"/>
                    </a:cubicBezTo>
                    <a:cubicBezTo>
                      <a:pt x="893529" y="825995"/>
                      <a:pt x="893529" y="825995"/>
                      <a:pt x="935670" y="860292"/>
                    </a:cubicBezTo>
                    <a:cubicBezTo>
                      <a:pt x="942812" y="866008"/>
                      <a:pt x="943527" y="876726"/>
                      <a:pt x="937813" y="883157"/>
                    </a:cubicBezTo>
                    <a:cubicBezTo>
                      <a:pt x="934956" y="886730"/>
                      <a:pt x="930670" y="888873"/>
                      <a:pt x="925670" y="888873"/>
                    </a:cubicBezTo>
                    <a:cubicBezTo>
                      <a:pt x="922099" y="888873"/>
                      <a:pt x="918528" y="887444"/>
                      <a:pt x="915671" y="885301"/>
                    </a:cubicBezTo>
                    <a:cubicBezTo>
                      <a:pt x="915671" y="885301"/>
                      <a:pt x="915671" y="885301"/>
                      <a:pt x="844960" y="825995"/>
                    </a:cubicBezTo>
                    <a:cubicBezTo>
                      <a:pt x="844246" y="825995"/>
                      <a:pt x="844246" y="825995"/>
                      <a:pt x="843532" y="825280"/>
                    </a:cubicBezTo>
                    <a:cubicBezTo>
                      <a:pt x="842818" y="824566"/>
                      <a:pt x="842818" y="823851"/>
                      <a:pt x="842103" y="823851"/>
                    </a:cubicBezTo>
                    <a:cubicBezTo>
                      <a:pt x="841389" y="823137"/>
                      <a:pt x="840675" y="821707"/>
                      <a:pt x="840675" y="820993"/>
                    </a:cubicBezTo>
                    <a:cubicBezTo>
                      <a:pt x="839961" y="820279"/>
                      <a:pt x="839961" y="819564"/>
                      <a:pt x="839961" y="818849"/>
                    </a:cubicBezTo>
                    <a:cubicBezTo>
                      <a:pt x="839246" y="818849"/>
                      <a:pt x="839246" y="818135"/>
                      <a:pt x="839246" y="817420"/>
                    </a:cubicBezTo>
                    <a:cubicBezTo>
                      <a:pt x="839246" y="815277"/>
                      <a:pt x="838532" y="813848"/>
                      <a:pt x="839246" y="811704"/>
                    </a:cubicBezTo>
                    <a:cubicBezTo>
                      <a:pt x="839246" y="810990"/>
                      <a:pt x="839246" y="810990"/>
                      <a:pt x="839246" y="810990"/>
                    </a:cubicBezTo>
                    <a:cubicBezTo>
                      <a:pt x="839246" y="810275"/>
                      <a:pt x="839246" y="810275"/>
                      <a:pt x="839246" y="810275"/>
                    </a:cubicBezTo>
                    <a:cubicBezTo>
                      <a:pt x="839961" y="809561"/>
                      <a:pt x="839961" y="809561"/>
                      <a:pt x="839961" y="808846"/>
                    </a:cubicBezTo>
                    <a:cubicBezTo>
                      <a:pt x="839961" y="808846"/>
                      <a:pt x="839961" y="808131"/>
                      <a:pt x="840675" y="807417"/>
                    </a:cubicBezTo>
                    <a:cubicBezTo>
                      <a:pt x="840675" y="807417"/>
                      <a:pt x="840675" y="807417"/>
                      <a:pt x="840675" y="806702"/>
                    </a:cubicBezTo>
                    <a:cubicBezTo>
                      <a:pt x="841389" y="805988"/>
                      <a:pt x="842103" y="805273"/>
                      <a:pt x="842818" y="804559"/>
                    </a:cubicBezTo>
                    <a:cubicBezTo>
                      <a:pt x="842818" y="803844"/>
                      <a:pt x="842818" y="803844"/>
                      <a:pt x="842818" y="803844"/>
                    </a:cubicBezTo>
                    <a:cubicBezTo>
                      <a:pt x="842818" y="803844"/>
                      <a:pt x="842818" y="803844"/>
                      <a:pt x="905672" y="730963"/>
                    </a:cubicBezTo>
                    <a:cubicBezTo>
                      <a:pt x="911385" y="724532"/>
                      <a:pt x="921385" y="723817"/>
                      <a:pt x="927813" y="728819"/>
                    </a:cubicBezTo>
                    <a:cubicBezTo>
                      <a:pt x="934242" y="734535"/>
                      <a:pt x="934956" y="744539"/>
                      <a:pt x="929242" y="750969"/>
                    </a:cubicBezTo>
                    <a:cubicBezTo>
                      <a:pt x="929242" y="750969"/>
                      <a:pt x="929242" y="750969"/>
                      <a:pt x="892101" y="794556"/>
                    </a:cubicBezTo>
                    <a:cubicBezTo>
                      <a:pt x="925670" y="787410"/>
                      <a:pt x="956383" y="770262"/>
                      <a:pt x="983525" y="743109"/>
                    </a:cubicBezTo>
                    <a:cubicBezTo>
                      <a:pt x="1042093" y="684518"/>
                      <a:pt x="1068520" y="597346"/>
                      <a:pt x="1068520" y="536611"/>
                    </a:cubicBezTo>
                    <a:cubicBezTo>
                      <a:pt x="1068520" y="392276"/>
                      <a:pt x="951383" y="274379"/>
                      <a:pt x="807819" y="274379"/>
                    </a:cubicBezTo>
                    <a:cubicBezTo>
                      <a:pt x="799249" y="410139"/>
                      <a:pt x="686397" y="517319"/>
                      <a:pt x="549261" y="517319"/>
                    </a:cubicBezTo>
                    <a:cubicBezTo>
                      <a:pt x="406412" y="517319"/>
                      <a:pt x="290703" y="401565"/>
                      <a:pt x="290703" y="258659"/>
                    </a:cubicBezTo>
                    <a:cubicBezTo>
                      <a:pt x="290703" y="115754"/>
                      <a:pt x="406412" y="0"/>
                      <a:pt x="549261"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8" name="Freeform 9">
                <a:extLst>
                  <a:ext uri="{FF2B5EF4-FFF2-40B4-BE49-F238E27FC236}">
                    <a16:creationId xmlns:a16="http://schemas.microsoft.com/office/drawing/2014/main" id="{D2DC0EB0-28D5-207F-B83A-7A0C5BB1E481}"/>
                  </a:ext>
                </a:extLst>
              </p:cNvPr>
              <p:cNvSpPr>
                <a:spLocks noEditPoints="1"/>
              </p:cNvSpPr>
              <p:nvPr/>
            </p:nvSpPr>
            <p:spPr bwMode="auto">
              <a:xfrm>
                <a:off x="5891594" y="2947606"/>
                <a:ext cx="408813" cy="962787"/>
              </a:xfrm>
              <a:custGeom>
                <a:avLst/>
                <a:gdLst>
                  <a:gd name="T0" fmla="*/ 286 w 572"/>
                  <a:gd name="T1" fmla="*/ 777 h 1348"/>
                  <a:gd name="T2" fmla="*/ 572 w 572"/>
                  <a:gd name="T3" fmla="*/ 1062 h 1348"/>
                  <a:gd name="T4" fmla="*/ 286 w 572"/>
                  <a:gd name="T5" fmla="*/ 1348 h 1348"/>
                  <a:gd name="T6" fmla="*/ 0 w 572"/>
                  <a:gd name="T7" fmla="*/ 1062 h 1348"/>
                  <a:gd name="T8" fmla="*/ 286 w 572"/>
                  <a:gd name="T9" fmla="*/ 777 h 1348"/>
                  <a:gd name="T10" fmla="*/ 286 w 572"/>
                  <a:gd name="T11" fmla="*/ 0 h 1348"/>
                  <a:gd name="T12" fmla="*/ 572 w 572"/>
                  <a:gd name="T13" fmla="*/ 286 h 1348"/>
                  <a:gd name="T14" fmla="*/ 286 w 572"/>
                  <a:gd name="T15" fmla="*/ 573 h 1348"/>
                  <a:gd name="T16" fmla="*/ 0 w 572"/>
                  <a:gd name="T17" fmla="*/ 286 h 1348"/>
                  <a:gd name="T18" fmla="*/ 286 w 572"/>
                  <a:gd name="T19" fmla="*/ 0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2" h="1348">
                    <a:moveTo>
                      <a:pt x="286" y="777"/>
                    </a:moveTo>
                    <a:cubicBezTo>
                      <a:pt x="444" y="777"/>
                      <a:pt x="572" y="905"/>
                      <a:pt x="572" y="1062"/>
                    </a:cubicBezTo>
                    <a:cubicBezTo>
                      <a:pt x="572" y="1220"/>
                      <a:pt x="444" y="1348"/>
                      <a:pt x="286" y="1348"/>
                    </a:cubicBezTo>
                    <a:cubicBezTo>
                      <a:pt x="128" y="1348"/>
                      <a:pt x="0" y="1220"/>
                      <a:pt x="0" y="1062"/>
                    </a:cubicBezTo>
                    <a:cubicBezTo>
                      <a:pt x="0" y="905"/>
                      <a:pt x="128" y="777"/>
                      <a:pt x="286" y="777"/>
                    </a:cubicBezTo>
                    <a:close/>
                    <a:moveTo>
                      <a:pt x="286" y="0"/>
                    </a:moveTo>
                    <a:cubicBezTo>
                      <a:pt x="444" y="0"/>
                      <a:pt x="572" y="128"/>
                      <a:pt x="572" y="286"/>
                    </a:cubicBezTo>
                    <a:cubicBezTo>
                      <a:pt x="572" y="444"/>
                      <a:pt x="444" y="573"/>
                      <a:pt x="286" y="573"/>
                    </a:cubicBezTo>
                    <a:cubicBezTo>
                      <a:pt x="128" y="573"/>
                      <a:pt x="0" y="444"/>
                      <a:pt x="0" y="286"/>
                    </a:cubicBezTo>
                    <a:cubicBezTo>
                      <a:pt x="0" y="128"/>
                      <a:pt x="128" y="0"/>
                      <a:pt x="286"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29" name="bcgIcons_Digital Innovation ">
            <a:extLst>
              <a:ext uri="{FF2B5EF4-FFF2-40B4-BE49-F238E27FC236}">
                <a16:creationId xmlns:a16="http://schemas.microsoft.com/office/drawing/2014/main" id="{ECA752C7-153C-1F8D-BD58-165D5C668E55}"/>
              </a:ext>
            </a:extLst>
          </p:cNvPr>
          <p:cNvGrpSpPr>
            <a:grpSpLocks noChangeAspect="1"/>
          </p:cNvGrpSpPr>
          <p:nvPr/>
        </p:nvGrpSpPr>
        <p:grpSpPr bwMode="auto">
          <a:xfrm>
            <a:off x="629999" y="5278404"/>
            <a:ext cx="548132" cy="548640"/>
            <a:chOff x="1682" y="0"/>
            <a:chExt cx="4316" cy="4320"/>
          </a:xfrm>
        </p:grpSpPr>
        <p:sp>
          <p:nvSpPr>
            <p:cNvPr id="30" name="AutoShape 13">
              <a:extLst>
                <a:ext uri="{FF2B5EF4-FFF2-40B4-BE49-F238E27FC236}">
                  <a16:creationId xmlns:a16="http://schemas.microsoft.com/office/drawing/2014/main" id="{41FCB60C-BDCB-0296-6A1D-28AFC9339AE6}"/>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
              <a:extLst>
                <a:ext uri="{FF2B5EF4-FFF2-40B4-BE49-F238E27FC236}">
                  <a16:creationId xmlns:a16="http://schemas.microsoft.com/office/drawing/2014/main" id="{244C7069-5DBA-7C14-C3C7-71D38D379D1F}"/>
                </a:ext>
              </a:extLst>
            </p:cNvPr>
            <p:cNvSpPr>
              <a:spLocks noEditPoints="1"/>
            </p:cNvSpPr>
            <p:nvPr/>
          </p:nvSpPr>
          <p:spPr bwMode="auto">
            <a:xfrm>
              <a:off x="2864" y="501"/>
              <a:ext cx="1956" cy="3307"/>
            </a:xfrm>
            <a:custGeom>
              <a:avLst/>
              <a:gdLst>
                <a:gd name="T0" fmla="*/ 0 w 1044"/>
                <a:gd name="T1" fmla="*/ 521 h 1764"/>
                <a:gd name="T2" fmla="*/ 129 w 1044"/>
                <a:gd name="T3" fmla="*/ 864 h 1764"/>
                <a:gd name="T4" fmla="*/ 263 w 1044"/>
                <a:gd name="T5" fmla="*/ 1262 h 1764"/>
                <a:gd name="T6" fmla="*/ 200 w 1044"/>
                <a:gd name="T7" fmla="*/ 1305 h 1764"/>
                <a:gd name="T8" fmla="*/ 206 w 1044"/>
                <a:gd name="T9" fmla="*/ 1414 h 1764"/>
                <a:gd name="T10" fmla="*/ 200 w 1044"/>
                <a:gd name="T11" fmla="*/ 1503 h 1764"/>
                <a:gd name="T12" fmla="*/ 200 w 1044"/>
                <a:gd name="T13" fmla="*/ 1545 h 1764"/>
                <a:gd name="T14" fmla="*/ 243 w 1044"/>
                <a:gd name="T15" fmla="*/ 1659 h 1764"/>
                <a:gd name="T16" fmla="*/ 294 w 1044"/>
                <a:gd name="T17" fmla="*/ 1698 h 1764"/>
                <a:gd name="T18" fmla="*/ 522 w 1044"/>
                <a:gd name="T19" fmla="*/ 1757 h 1764"/>
                <a:gd name="T20" fmla="*/ 737 w 1044"/>
                <a:gd name="T21" fmla="*/ 1718 h 1764"/>
                <a:gd name="T22" fmla="*/ 750 w 1044"/>
                <a:gd name="T23" fmla="*/ 1659 h 1764"/>
                <a:gd name="T24" fmla="*/ 847 w 1044"/>
                <a:gd name="T25" fmla="*/ 1616 h 1764"/>
                <a:gd name="T26" fmla="*/ 842 w 1044"/>
                <a:gd name="T27" fmla="*/ 1524 h 1764"/>
                <a:gd name="T28" fmla="*/ 847 w 1044"/>
                <a:gd name="T29" fmla="*/ 1435 h 1764"/>
                <a:gd name="T30" fmla="*/ 847 w 1044"/>
                <a:gd name="T31" fmla="*/ 1393 h 1764"/>
                <a:gd name="T32" fmla="*/ 804 w 1044"/>
                <a:gd name="T33" fmla="*/ 1262 h 1764"/>
                <a:gd name="T34" fmla="*/ 781 w 1044"/>
                <a:gd name="T35" fmla="*/ 1130 h 1764"/>
                <a:gd name="T36" fmla="*/ 917 w 1044"/>
                <a:gd name="T37" fmla="*/ 862 h 1764"/>
                <a:gd name="T38" fmla="*/ 522 w 1044"/>
                <a:gd name="T39" fmla="*/ 0 h 1764"/>
                <a:gd name="T40" fmla="*/ 244 w 1044"/>
                <a:gd name="T41" fmla="*/ 1436 h 1764"/>
                <a:gd name="T42" fmla="*/ 803 w 1044"/>
                <a:gd name="T43" fmla="*/ 1502 h 1764"/>
                <a:gd name="T44" fmla="*/ 706 w 1044"/>
                <a:gd name="T45" fmla="*/ 1684 h 1764"/>
                <a:gd name="T46" fmla="*/ 520 w 1044"/>
                <a:gd name="T47" fmla="*/ 1713 h 1764"/>
                <a:gd name="T48" fmla="*/ 338 w 1044"/>
                <a:gd name="T49" fmla="*/ 1659 h 1764"/>
                <a:gd name="T50" fmla="*/ 706 w 1044"/>
                <a:gd name="T51" fmla="*/ 1684 h 1764"/>
                <a:gd name="T52" fmla="*/ 244 w 1044"/>
                <a:gd name="T53" fmla="*/ 1546 h 1764"/>
                <a:gd name="T54" fmla="*/ 803 w 1044"/>
                <a:gd name="T55" fmla="*/ 1615 h 1764"/>
                <a:gd name="T56" fmla="*/ 803 w 1044"/>
                <a:gd name="T57" fmla="*/ 1392 h 1764"/>
                <a:gd name="T58" fmla="*/ 244 w 1044"/>
                <a:gd name="T59" fmla="*/ 1306 h 1764"/>
                <a:gd name="T60" fmla="*/ 803 w 1044"/>
                <a:gd name="T61" fmla="*/ 1392 h 1764"/>
                <a:gd name="T62" fmla="*/ 737 w 1044"/>
                <a:gd name="T63" fmla="*/ 1130 h 1764"/>
                <a:gd name="T64" fmla="*/ 307 w 1044"/>
                <a:gd name="T65" fmla="*/ 1262 h 1764"/>
                <a:gd name="T66" fmla="*/ 160 w 1044"/>
                <a:gd name="T67" fmla="*/ 833 h 1764"/>
                <a:gd name="T68" fmla="*/ 522 w 1044"/>
                <a:gd name="T69" fmla="*/ 44 h 1764"/>
                <a:gd name="T70" fmla="*/ 884 w 1044"/>
                <a:gd name="T71" fmla="*/ 833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4" h="1764">
                  <a:moveTo>
                    <a:pt x="522" y="0"/>
                  </a:moveTo>
                  <a:cubicBezTo>
                    <a:pt x="234" y="0"/>
                    <a:pt x="0" y="234"/>
                    <a:pt x="0" y="521"/>
                  </a:cubicBezTo>
                  <a:cubicBezTo>
                    <a:pt x="0" y="647"/>
                    <a:pt x="46" y="768"/>
                    <a:pt x="128" y="862"/>
                  </a:cubicBezTo>
                  <a:cubicBezTo>
                    <a:pt x="129" y="864"/>
                    <a:pt x="129" y="864"/>
                    <a:pt x="129" y="864"/>
                  </a:cubicBezTo>
                  <a:cubicBezTo>
                    <a:pt x="131" y="865"/>
                    <a:pt x="263" y="991"/>
                    <a:pt x="263" y="1130"/>
                  </a:cubicBezTo>
                  <a:cubicBezTo>
                    <a:pt x="263" y="1262"/>
                    <a:pt x="263" y="1262"/>
                    <a:pt x="263" y="1262"/>
                  </a:cubicBezTo>
                  <a:cubicBezTo>
                    <a:pt x="243" y="1262"/>
                    <a:pt x="243" y="1262"/>
                    <a:pt x="243" y="1262"/>
                  </a:cubicBezTo>
                  <a:cubicBezTo>
                    <a:pt x="219" y="1262"/>
                    <a:pt x="200" y="1281"/>
                    <a:pt x="200" y="1305"/>
                  </a:cubicBezTo>
                  <a:cubicBezTo>
                    <a:pt x="200" y="1393"/>
                    <a:pt x="200" y="1393"/>
                    <a:pt x="200" y="1393"/>
                  </a:cubicBezTo>
                  <a:cubicBezTo>
                    <a:pt x="200" y="1401"/>
                    <a:pt x="202" y="1408"/>
                    <a:pt x="206" y="1414"/>
                  </a:cubicBezTo>
                  <a:cubicBezTo>
                    <a:pt x="202" y="1420"/>
                    <a:pt x="200" y="1427"/>
                    <a:pt x="200" y="1435"/>
                  </a:cubicBezTo>
                  <a:cubicBezTo>
                    <a:pt x="200" y="1503"/>
                    <a:pt x="200" y="1503"/>
                    <a:pt x="200" y="1503"/>
                  </a:cubicBezTo>
                  <a:cubicBezTo>
                    <a:pt x="200" y="1510"/>
                    <a:pt x="202" y="1517"/>
                    <a:pt x="206" y="1524"/>
                  </a:cubicBezTo>
                  <a:cubicBezTo>
                    <a:pt x="202" y="1530"/>
                    <a:pt x="200" y="1537"/>
                    <a:pt x="200" y="1545"/>
                  </a:cubicBezTo>
                  <a:cubicBezTo>
                    <a:pt x="200" y="1616"/>
                    <a:pt x="200" y="1616"/>
                    <a:pt x="200" y="1616"/>
                  </a:cubicBezTo>
                  <a:cubicBezTo>
                    <a:pt x="200" y="1640"/>
                    <a:pt x="219" y="1659"/>
                    <a:pt x="243" y="1659"/>
                  </a:cubicBezTo>
                  <a:cubicBezTo>
                    <a:pt x="294" y="1659"/>
                    <a:pt x="294" y="1659"/>
                    <a:pt x="294" y="1659"/>
                  </a:cubicBezTo>
                  <a:cubicBezTo>
                    <a:pt x="294" y="1698"/>
                    <a:pt x="294" y="1698"/>
                    <a:pt x="294" y="1698"/>
                  </a:cubicBezTo>
                  <a:cubicBezTo>
                    <a:pt x="294" y="1707"/>
                    <a:pt x="299" y="1715"/>
                    <a:pt x="307" y="1718"/>
                  </a:cubicBezTo>
                  <a:cubicBezTo>
                    <a:pt x="410" y="1764"/>
                    <a:pt x="506" y="1758"/>
                    <a:pt x="522" y="1757"/>
                  </a:cubicBezTo>
                  <a:cubicBezTo>
                    <a:pt x="526" y="1758"/>
                    <a:pt x="535" y="1758"/>
                    <a:pt x="547" y="1758"/>
                  </a:cubicBezTo>
                  <a:cubicBezTo>
                    <a:pt x="585" y="1758"/>
                    <a:pt x="659" y="1753"/>
                    <a:pt x="737" y="1718"/>
                  </a:cubicBezTo>
                  <a:cubicBezTo>
                    <a:pt x="745" y="1715"/>
                    <a:pt x="750" y="1707"/>
                    <a:pt x="750" y="1698"/>
                  </a:cubicBezTo>
                  <a:cubicBezTo>
                    <a:pt x="750" y="1659"/>
                    <a:pt x="750" y="1659"/>
                    <a:pt x="750" y="1659"/>
                  </a:cubicBezTo>
                  <a:cubicBezTo>
                    <a:pt x="804" y="1659"/>
                    <a:pt x="804" y="1659"/>
                    <a:pt x="804" y="1659"/>
                  </a:cubicBezTo>
                  <a:cubicBezTo>
                    <a:pt x="828" y="1659"/>
                    <a:pt x="847" y="1640"/>
                    <a:pt x="847" y="1616"/>
                  </a:cubicBezTo>
                  <a:cubicBezTo>
                    <a:pt x="847" y="1545"/>
                    <a:pt x="847" y="1545"/>
                    <a:pt x="847" y="1545"/>
                  </a:cubicBezTo>
                  <a:cubicBezTo>
                    <a:pt x="847" y="1537"/>
                    <a:pt x="845" y="1530"/>
                    <a:pt x="842" y="1524"/>
                  </a:cubicBezTo>
                  <a:cubicBezTo>
                    <a:pt x="845" y="1517"/>
                    <a:pt x="847" y="1510"/>
                    <a:pt x="847" y="1503"/>
                  </a:cubicBezTo>
                  <a:cubicBezTo>
                    <a:pt x="847" y="1435"/>
                    <a:pt x="847" y="1435"/>
                    <a:pt x="847" y="1435"/>
                  </a:cubicBezTo>
                  <a:cubicBezTo>
                    <a:pt x="847" y="1427"/>
                    <a:pt x="845" y="1420"/>
                    <a:pt x="842" y="1414"/>
                  </a:cubicBezTo>
                  <a:cubicBezTo>
                    <a:pt x="845" y="1408"/>
                    <a:pt x="847" y="1401"/>
                    <a:pt x="847" y="1393"/>
                  </a:cubicBezTo>
                  <a:cubicBezTo>
                    <a:pt x="847" y="1305"/>
                    <a:pt x="847" y="1305"/>
                    <a:pt x="847" y="1305"/>
                  </a:cubicBezTo>
                  <a:cubicBezTo>
                    <a:pt x="847" y="1281"/>
                    <a:pt x="828" y="1262"/>
                    <a:pt x="804" y="1262"/>
                  </a:cubicBezTo>
                  <a:cubicBezTo>
                    <a:pt x="781" y="1262"/>
                    <a:pt x="781" y="1262"/>
                    <a:pt x="781" y="1262"/>
                  </a:cubicBezTo>
                  <a:cubicBezTo>
                    <a:pt x="781" y="1130"/>
                    <a:pt x="781" y="1130"/>
                    <a:pt x="781" y="1130"/>
                  </a:cubicBezTo>
                  <a:cubicBezTo>
                    <a:pt x="781" y="991"/>
                    <a:pt x="914" y="865"/>
                    <a:pt x="915" y="864"/>
                  </a:cubicBezTo>
                  <a:cubicBezTo>
                    <a:pt x="917" y="862"/>
                    <a:pt x="917" y="862"/>
                    <a:pt x="917" y="862"/>
                  </a:cubicBezTo>
                  <a:cubicBezTo>
                    <a:pt x="999" y="768"/>
                    <a:pt x="1044" y="647"/>
                    <a:pt x="1044" y="521"/>
                  </a:cubicBezTo>
                  <a:cubicBezTo>
                    <a:pt x="1044" y="234"/>
                    <a:pt x="810" y="0"/>
                    <a:pt x="522" y="0"/>
                  </a:cubicBezTo>
                  <a:close/>
                  <a:moveTo>
                    <a:pt x="244" y="1502"/>
                  </a:moveTo>
                  <a:cubicBezTo>
                    <a:pt x="244" y="1436"/>
                    <a:pt x="244" y="1436"/>
                    <a:pt x="244" y="1436"/>
                  </a:cubicBezTo>
                  <a:cubicBezTo>
                    <a:pt x="803" y="1436"/>
                    <a:pt x="803" y="1436"/>
                    <a:pt x="803" y="1436"/>
                  </a:cubicBezTo>
                  <a:cubicBezTo>
                    <a:pt x="803" y="1502"/>
                    <a:pt x="803" y="1502"/>
                    <a:pt x="803" y="1502"/>
                  </a:cubicBezTo>
                  <a:lnTo>
                    <a:pt x="244" y="1502"/>
                  </a:lnTo>
                  <a:close/>
                  <a:moveTo>
                    <a:pt x="706" y="1684"/>
                  </a:moveTo>
                  <a:cubicBezTo>
                    <a:pt x="611" y="1721"/>
                    <a:pt x="525" y="1713"/>
                    <a:pt x="524" y="1713"/>
                  </a:cubicBezTo>
                  <a:cubicBezTo>
                    <a:pt x="523" y="1713"/>
                    <a:pt x="521" y="1713"/>
                    <a:pt x="520" y="1713"/>
                  </a:cubicBezTo>
                  <a:cubicBezTo>
                    <a:pt x="519" y="1713"/>
                    <a:pt x="433" y="1721"/>
                    <a:pt x="338" y="1684"/>
                  </a:cubicBezTo>
                  <a:cubicBezTo>
                    <a:pt x="338" y="1659"/>
                    <a:pt x="338" y="1659"/>
                    <a:pt x="338" y="1659"/>
                  </a:cubicBezTo>
                  <a:cubicBezTo>
                    <a:pt x="706" y="1659"/>
                    <a:pt x="706" y="1659"/>
                    <a:pt x="706" y="1659"/>
                  </a:cubicBezTo>
                  <a:lnTo>
                    <a:pt x="706" y="1684"/>
                  </a:lnTo>
                  <a:close/>
                  <a:moveTo>
                    <a:pt x="244" y="1615"/>
                  </a:moveTo>
                  <a:cubicBezTo>
                    <a:pt x="244" y="1546"/>
                    <a:pt x="244" y="1546"/>
                    <a:pt x="244" y="1546"/>
                  </a:cubicBezTo>
                  <a:cubicBezTo>
                    <a:pt x="803" y="1546"/>
                    <a:pt x="803" y="1546"/>
                    <a:pt x="803" y="1546"/>
                  </a:cubicBezTo>
                  <a:cubicBezTo>
                    <a:pt x="803" y="1615"/>
                    <a:pt x="803" y="1615"/>
                    <a:pt x="803" y="1615"/>
                  </a:cubicBezTo>
                  <a:lnTo>
                    <a:pt x="244" y="1615"/>
                  </a:lnTo>
                  <a:close/>
                  <a:moveTo>
                    <a:pt x="803" y="1392"/>
                  </a:moveTo>
                  <a:cubicBezTo>
                    <a:pt x="244" y="1392"/>
                    <a:pt x="244" y="1392"/>
                    <a:pt x="244" y="1392"/>
                  </a:cubicBezTo>
                  <a:cubicBezTo>
                    <a:pt x="244" y="1306"/>
                    <a:pt x="244" y="1306"/>
                    <a:pt x="244" y="1306"/>
                  </a:cubicBezTo>
                  <a:cubicBezTo>
                    <a:pt x="803" y="1306"/>
                    <a:pt x="803" y="1306"/>
                    <a:pt x="803" y="1306"/>
                  </a:cubicBezTo>
                  <a:lnTo>
                    <a:pt x="803" y="1392"/>
                  </a:lnTo>
                  <a:close/>
                  <a:moveTo>
                    <a:pt x="884" y="833"/>
                  </a:moveTo>
                  <a:cubicBezTo>
                    <a:pt x="870" y="846"/>
                    <a:pt x="737" y="976"/>
                    <a:pt x="737" y="1130"/>
                  </a:cubicBezTo>
                  <a:cubicBezTo>
                    <a:pt x="737" y="1262"/>
                    <a:pt x="737" y="1262"/>
                    <a:pt x="737" y="1262"/>
                  </a:cubicBezTo>
                  <a:cubicBezTo>
                    <a:pt x="307" y="1262"/>
                    <a:pt x="307" y="1262"/>
                    <a:pt x="307" y="1262"/>
                  </a:cubicBezTo>
                  <a:cubicBezTo>
                    <a:pt x="307" y="1130"/>
                    <a:pt x="307" y="1130"/>
                    <a:pt x="307" y="1130"/>
                  </a:cubicBezTo>
                  <a:cubicBezTo>
                    <a:pt x="307" y="976"/>
                    <a:pt x="174" y="846"/>
                    <a:pt x="160" y="833"/>
                  </a:cubicBezTo>
                  <a:cubicBezTo>
                    <a:pt x="85" y="746"/>
                    <a:pt x="44" y="636"/>
                    <a:pt x="44" y="521"/>
                  </a:cubicBezTo>
                  <a:cubicBezTo>
                    <a:pt x="44" y="258"/>
                    <a:pt x="259" y="44"/>
                    <a:pt x="522" y="44"/>
                  </a:cubicBezTo>
                  <a:cubicBezTo>
                    <a:pt x="785" y="44"/>
                    <a:pt x="1000" y="258"/>
                    <a:pt x="1000" y="521"/>
                  </a:cubicBezTo>
                  <a:cubicBezTo>
                    <a:pt x="1000" y="636"/>
                    <a:pt x="959" y="746"/>
                    <a:pt x="884" y="8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6">
              <a:extLst>
                <a:ext uri="{FF2B5EF4-FFF2-40B4-BE49-F238E27FC236}">
                  <a16:creationId xmlns:a16="http://schemas.microsoft.com/office/drawing/2014/main" id="{32A11BE1-F5FB-1E8F-68DF-505FD3E01933}"/>
                </a:ext>
              </a:extLst>
            </p:cNvPr>
            <p:cNvSpPr>
              <a:spLocks noEditPoints="1"/>
            </p:cNvSpPr>
            <p:nvPr/>
          </p:nvSpPr>
          <p:spPr bwMode="auto">
            <a:xfrm>
              <a:off x="3023" y="660"/>
              <a:ext cx="1638" cy="2130"/>
            </a:xfrm>
            <a:custGeom>
              <a:avLst/>
              <a:gdLst>
                <a:gd name="T0" fmla="*/ 482 w 874"/>
                <a:gd name="T1" fmla="*/ 304 h 1136"/>
                <a:gd name="T2" fmla="*/ 482 w 874"/>
                <a:gd name="T3" fmla="*/ 259 h 1136"/>
                <a:gd name="T4" fmla="*/ 513 w 874"/>
                <a:gd name="T5" fmla="*/ 554 h 1136"/>
                <a:gd name="T6" fmla="*/ 513 w 874"/>
                <a:gd name="T7" fmla="*/ 599 h 1136"/>
                <a:gd name="T8" fmla="*/ 513 w 874"/>
                <a:gd name="T9" fmla="*/ 554 h 1136"/>
                <a:gd name="T10" fmla="*/ 160 w 874"/>
                <a:gd name="T11" fmla="*/ 605 h 1136"/>
                <a:gd name="T12" fmla="*/ 206 w 874"/>
                <a:gd name="T13" fmla="*/ 605 h 1136"/>
                <a:gd name="T14" fmla="*/ 328 w 874"/>
                <a:gd name="T15" fmla="*/ 699 h 1136"/>
                <a:gd name="T16" fmla="*/ 328 w 874"/>
                <a:gd name="T17" fmla="*/ 744 h 1136"/>
                <a:gd name="T18" fmla="*/ 328 w 874"/>
                <a:gd name="T19" fmla="*/ 699 h 1136"/>
                <a:gd name="T20" fmla="*/ 716 w 874"/>
                <a:gd name="T21" fmla="*/ 361 h 1136"/>
                <a:gd name="T22" fmla="*/ 761 w 874"/>
                <a:gd name="T23" fmla="*/ 361 h 1136"/>
                <a:gd name="T24" fmla="*/ 874 w 874"/>
                <a:gd name="T25" fmla="*/ 436 h 1136"/>
                <a:gd name="T26" fmla="*/ 611 w 874"/>
                <a:gd name="T27" fmla="*/ 1045 h 1136"/>
                <a:gd name="T28" fmla="*/ 263 w 874"/>
                <a:gd name="T29" fmla="*/ 1136 h 1136"/>
                <a:gd name="T30" fmla="*/ 105 w 874"/>
                <a:gd name="T31" fmla="*/ 720 h 1136"/>
                <a:gd name="T32" fmla="*/ 437 w 874"/>
                <a:gd name="T33" fmla="*/ 0 h 1136"/>
                <a:gd name="T34" fmla="*/ 250 w 874"/>
                <a:gd name="T35" fmla="*/ 605 h 1136"/>
                <a:gd name="T36" fmla="*/ 172 w 874"/>
                <a:gd name="T37" fmla="*/ 539 h 1136"/>
                <a:gd name="T38" fmla="*/ 157 w 874"/>
                <a:gd name="T39" fmla="*/ 378 h 1136"/>
                <a:gd name="T40" fmla="*/ 155 w 874"/>
                <a:gd name="T41" fmla="*/ 244 h 1136"/>
                <a:gd name="T42" fmla="*/ 115 w 874"/>
                <a:gd name="T43" fmla="*/ 364 h 1136"/>
                <a:gd name="T44" fmla="*/ 133 w 874"/>
                <a:gd name="T45" fmla="*/ 561 h 1136"/>
                <a:gd name="T46" fmla="*/ 183 w 874"/>
                <a:gd name="T47" fmla="*/ 672 h 1136"/>
                <a:gd name="T48" fmla="*/ 576 w 874"/>
                <a:gd name="T49" fmla="*/ 555 h 1136"/>
                <a:gd name="T50" fmla="*/ 667 w 874"/>
                <a:gd name="T51" fmla="*/ 409 h 1136"/>
                <a:gd name="T52" fmla="*/ 533 w 874"/>
                <a:gd name="T53" fmla="*/ 409 h 1136"/>
                <a:gd name="T54" fmla="*/ 548 w 874"/>
                <a:gd name="T55" fmla="*/ 520 h 1136"/>
                <a:gd name="T56" fmla="*/ 446 w 874"/>
                <a:gd name="T57" fmla="*/ 577 h 1136"/>
                <a:gd name="T58" fmla="*/ 580 w 874"/>
                <a:gd name="T59" fmla="*/ 577 h 1136"/>
                <a:gd name="T60" fmla="*/ 548 w 874"/>
                <a:gd name="T61" fmla="*/ 282 h 1136"/>
                <a:gd name="T62" fmla="*/ 423 w 874"/>
                <a:gd name="T63" fmla="*/ 250 h 1136"/>
                <a:gd name="T64" fmla="*/ 290 w 874"/>
                <a:gd name="T65" fmla="*/ 546 h 1136"/>
                <a:gd name="T66" fmla="*/ 351 w 874"/>
                <a:gd name="T67" fmla="*/ 639 h 1136"/>
                <a:gd name="T68" fmla="*/ 351 w 874"/>
                <a:gd name="T69" fmla="*/ 505 h 1136"/>
                <a:gd name="T70" fmla="*/ 296 w 874"/>
                <a:gd name="T71" fmla="*/ 434 h 1136"/>
                <a:gd name="T72" fmla="*/ 482 w 874"/>
                <a:gd name="T73" fmla="*/ 348 h 1136"/>
                <a:gd name="T74" fmla="*/ 770 w 874"/>
                <a:gd name="T75" fmla="*/ 588 h 1136"/>
                <a:gd name="T76" fmla="*/ 637 w 874"/>
                <a:gd name="T77" fmla="*/ 588 h 1136"/>
                <a:gd name="T78" fmla="*/ 437 w 874"/>
                <a:gd name="T79" fmla="*/ 719 h 1136"/>
                <a:gd name="T80" fmla="*/ 328 w 874"/>
                <a:gd name="T81" fmla="*/ 655 h 1136"/>
                <a:gd name="T82" fmla="*/ 328 w 874"/>
                <a:gd name="T83" fmla="*/ 788 h 1136"/>
                <a:gd name="T84" fmla="*/ 437 w 874"/>
                <a:gd name="T85" fmla="*/ 763 h 1136"/>
                <a:gd name="T86" fmla="*/ 703 w 874"/>
                <a:gd name="T87" fmla="*/ 655 h 1136"/>
                <a:gd name="T88" fmla="*/ 805 w 874"/>
                <a:gd name="T89" fmla="*/ 361 h 1136"/>
                <a:gd name="T90" fmla="*/ 736 w 874"/>
                <a:gd name="T91" fmla="*/ 295 h 1136"/>
                <a:gd name="T92" fmla="*/ 320 w 874"/>
                <a:gd name="T93" fmla="*/ 126 h 1136"/>
                <a:gd name="T94" fmla="*/ 207 w 874"/>
                <a:gd name="T95" fmla="*/ 174 h 1136"/>
                <a:gd name="T96" fmla="*/ 341 w 874"/>
                <a:gd name="T97" fmla="*/ 174 h 1136"/>
                <a:gd name="T98" fmla="*/ 437 w 874"/>
                <a:gd name="T99" fmla="*/ 148 h 1136"/>
                <a:gd name="T100" fmla="*/ 672 w 874"/>
                <a:gd name="T101" fmla="*/ 361 h 1136"/>
                <a:gd name="T102" fmla="*/ 805 w 874"/>
                <a:gd name="T103" fmla="*/ 361 h 1136"/>
                <a:gd name="T104" fmla="*/ 251 w 874"/>
                <a:gd name="T105" fmla="*/ 174 h 1136"/>
                <a:gd name="T106" fmla="*/ 297 w 874"/>
                <a:gd name="T107" fmla="*/ 174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4" h="1136">
                  <a:moveTo>
                    <a:pt x="504" y="282"/>
                  </a:moveTo>
                  <a:cubicBezTo>
                    <a:pt x="504" y="294"/>
                    <a:pt x="494" y="304"/>
                    <a:pt x="482" y="304"/>
                  </a:cubicBezTo>
                  <a:cubicBezTo>
                    <a:pt x="469" y="304"/>
                    <a:pt x="459" y="294"/>
                    <a:pt x="459" y="282"/>
                  </a:cubicBezTo>
                  <a:cubicBezTo>
                    <a:pt x="459" y="269"/>
                    <a:pt x="469" y="259"/>
                    <a:pt x="482" y="259"/>
                  </a:cubicBezTo>
                  <a:cubicBezTo>
                    <a:pt x="494" y="259"/>
                    <a:pt x="504" y="269"/>
                    <a:pt x="504" y="282"/>
                  </a:cubicBezTo>
                  <a:close/>
                  <a:moveTo>
                    <a:pt x="513" y="554"/>
                  </a:moveTo>
                  <a:cubicBezTo>
                    <a:pt x="501" y="554"/>
                    <a:pt x="490" y="564"/>
                    <a:pt x="490" y="577"/>
                  </a:cubicBezTo>
                  <a:cubicBezTo>
                    <a:pt x="490" y="589"/>
                    <a:pt x="501" y="599"/>
                    <a:pt x="513" y="599"/>
                  </a:cubicBezTo>
                  <a:cubicBezTo>
                    <a:pt x="526" y="599"/>
                    <a:pt x="536" y="589"/>
                    <a:pt x="536" y="577"/>
                  </a:cubicBezTo>
                  <a:cubicBezTo>
                    <a:pt x="536" y="564"/>
                    <a:pt x="526" y="554"/>
                    <a:pt x="513" y="554"/>
                  </a:cubicBezTo>
                  <a:close/>
                  <a:moveTo>
                    <a:pt x="183" y="582"/>
                  </a:moveTo>
                  <a:cubicBezTo>
                    <a:pt x="170" y="582"/>
                    <a:pt x="160" y="593"/>
                    <a:pt x="160" y="605"/>
                  </a:cubicBezTo>
                  <a:cubicBezTo>
                    <a:pt x="160" y="618"/>
                    <a:pt x="170" y="628"/>
                    <a:pt x="183" y="628"/>
                  </a:cubicBezTo>
                  <a:cubicBezTo>
                    <a:pt x="195" y="628"/>
                    <a:pt x="206" y="618"/>
                    <a:pt x="206" y="605"/>
                  </a:cubicBezTo>
                  <a:cubicBezTo>
                    <a:pt x="206" y="593"/>
                    <a:pt x="195" y="582"/>
                    <a:pt x="183" y="582"/>
                  </a:cubicBezTo>
                  <a:close/>
                  <a:moveTo>
                    <a:pt x="328" y="699"/>
                  </a:moveTo>
                  <a:cubicBezTo>
                    <a:pt x="316" y="699"/>
                    <a:pt x="306" y="709"/>
                    <a:pt x="306" y="722"/>
                  </a:cubicBezTo>
                  <a:cubicBezTo>
                    <a:pt x="306" y="734"/>
                    <a:pt x="316" y="744"/>
                    <a:pt x="328" y="744"/>
                  </a:cubicBezTo>
                  <a:cubicBezTo>
                    <a:pt x="341" y="744"/>
                    <a:pt x="351" y="734"/>
                    <a:pt x="351" y="722"/>
                  </a:cubicBezTo>
                  <a:cubicBezTo>
                    <a:pt x="351" y="709"/>
                    <a:pt x="341" y="699"/>
                    <a:pt x="328" y="699"/>
                  </a:cubicBezTo>
                  <a:close/>
                  <a:moveTo>
                    <a:pt x="739" y="338"/>
                  </a:moveTo>
                  <a:cubicBezTo>
                    <a:pt x="726" y="338"/>
                    <a:pt x="716" y="349"/>
                    <a:pt x="716" y="361"/>
                  </a:cubicBezTo>
                  <a:cubicBezTo>
                    <a:pt x="716" y="374"/>
                    <a:pt x="726" y="384"/>
                    <a:pt x="739" y="384"/>
                  </a:cubicBezTo>
                  <a:cubicBezTo>
                    <a:pt x="751" y="384"/>
                    <a:pt x="761" y="374"/>
                    <a:pt x="761" y="361"/>
                  </a:cubicBezTo>
                  <a:cubicBezTo>
                    <a:pt x="761" y="349"/>
                    <a:pt x="751" y="338"/>
                    <a:pt x="739" y="338"/>
                  </a:cubicBezTo>
                  <a:close/>
                  <a:moveTo>
                    <a:pt x="874" y="436"/>
                  </a:moveTo>
                  <a:cubicBezTo>
                    <a:pt x="874" y="540"/>
                    <a:pt x="837" y="641"/>
                    <a:pt x="769" y="720"/>
                  </a:cubicBezTo>
                  <a:cubicBezTo>
                    <a:pt x="747" y="741"/>
                    <a:pt x="611" y="880"/>
                    <a:pt x="611" y="1045"/>
                  </a:cubicBezTo>
                  <a:cubicBezTo>
                    <a:pt x="611" y="1136"/>
                    <a:pt x="611" y="1136"/>
                    <a:pt x="611" y="1136"/>
                  </a:cubicBezTo>
                  <a:cubicBezTo>
                    <a:pt x="263" y="1136"/>
                    <a:pt x="263" y="1136"/>
                    <a:pt x="263" y="1136"/>
                  </a:cubicBezTo>
                  <a:cubicBezTo>
                    <a:pt x="263" y="1045"/>
                    <a:pt x="263" y="1045"/>
                    <a:pt x="263" y="1045"/>
                  </a:cubicBezTo>
                  <a:cubicBezTo>
                    <a:pt x="263" y="880"/>
                    <a:pt x="127" y="741"/>
                    <a:pt x="105" y="720"/>
                  </a:cubicBezTo>
                  <a:cubicBezTo>
                    <a:pt x="37" y="641"/>
                    <a:pt x="0" y="540"/>
                    <a:pt x="0" y="436"/>
                  </a:cubicBezTo>
                  <a:cubicBezTo>
                    <a:pt x="0" y="195"/>
                    <a:pt x="196" y="0"/>
                    <a:pt x="437" y="0"/>
                  </a:cubicBezTo>
                  <a:cubicBezTo>
                    <a:pt x="678" y="0"/>
                    <a:pt x="874" y="195"/>
                    <a:pt x="874" y="436"/>
                  </a:cubicBezTo>
                  <a:close/>
                  <a:moveTo>
                    <a:pt x="250" y="605"/>
                  </a:moveTo>
                  <a:cubicBezTo>
                    <a:pt x="250" y="568"/>
                    <a:pt x="220" y="538"/>
                    <a:pt x="183" y="538"/>
                  </a:cubicBezTo>
                  <a:cubicBezTo>
                    <a:pt x="179" y="538"/>
                    <a:pt x="175" y="539"/>
                    <a:pt x="172" y="539"/>
                  </a:cubicBezTo>
                  <a:cubicBezTo>
                    <a:pt x="158" y="506"/>
                    <a:pt x="152" y="471"/>
                    <a:pt x="152" y="434"/>
                  </a:cubicBezTo>
                  <a:cubicBezTo>
                    <a:pt x="152" y="415"/>
                    <a:pt x="153" y="396"/>
                    <a:pt x="157" y="378"/>
                  </a:cubicBezTo>
                  <a:cubicBezTo>
                    <a:pt x="193" y="377"/>
                    <a:pt x="222" y="347"/>
                    <a:pt x="222" y="311"/>
                  </a:cubicBezTo>
                  <a:cubicBezTo>
                    <a:pt x="222" y="274"/>
                    <a:pt x="192" y="244"/>
                    <a:pt x="155" y="244"/>
                  </a:cubicBezTo>
                  <a:cubicBezTo>
                    <a:pt x="119" y="244"/>
                    <a:pt x="89" y="274"/>
                    <a:pt x="89" y="311"/>
                  </a:cubicBezTo>
                  <a:cubicBezTo>
                    <a:pt x="89" y="333"/>
                    <a:pt x="99" y="352"/>
                    <a:pt x="115" y="364"/>
                  </a:cubicBezTo>
                  <a:cubicBezTo>
                    <a:pt x="110" y="387"/>
                    <a:pt x="108" y="410"/>
                    <a:pt x="108" y="434"/>
                  </a:cubicBezTo>
                  <a:cubicBezTo>
                    <a:pt x="108" y="478"/>
                    <a:pt x="116" y="521"/>
                    <a:pt x="133" y="561"/>
                  </a:cubicBezTo>
                  <a:cubicBezTo>
                    <a:pt x="123" y="573"/>
                    <a:pt x="116" y="588"/>
                    <a:pt x="116" y="605"/>
                  </a:cubicBezTo>
                  <a:cubicBezTo>
                    <a:pt x="116" y="642"/>
                    <a:pt x="146" y="672"/>
                    <a:pt x="183" y="672"/>
                  </a:cubicBezTo>
                  <a:cubicBezTo>
                    <a:pt x="220" y="672"/>
                    <a:pt x="250" y="642"/>
                    <a:pt x="250" y="605"/>
                  </a:cubicBezTo>
                  <a:close/>
                  <a:moveTo>
                    <a:pt x="576" y="555"/>
                  </a:moveTo>
                  <a:cubicBezTo>
                    <a:pt x="597" y="532"/>
                    <a:pt x="611" y="503"/>
                    <a:pt x="618" y="473"/>
                  </a:cubicBezTo>
                  <a:cubicBezTo>
                    <a:pt x="646" y="465"/>
                    <a:pt x="667" y="439"/>
                    <a:pt x="667" y="409"/>
                  </a:cubicBezTo>
                  <a:cubicBezTo>
                    <a:pt x="667" y="372"/>
                    <a:pt x="637" y="342"/>
                    <a:pt x="600" y="342"/>
                  </a:cubicBezTo>
                  <a:cubicBezTo>
                    <a:pt x="563" y="342"/>
                    <a:pt x="533" y="372"/>
                    <a:pt x="533" y="409"/>
                  </a:cubicBezTo>
                  <a:cubicBezTo>
                    <a:pt x="533" y="436"/>
                    <a:pt x="550" y="459"/>
                    <a:pt x="573" y="470"/>
                  </a:cubicBezTo>
                  <a:cubicBezTo>
                    <a:pt x="568" y="488"/>
                    <a:pt x="560" y="505"/>
                    <a:pt x="548" y="520"/>
                  </a:cubicBezTo>
                  <a:cubicBezTo>
                    <a:pt x="538" y="514"/>
                    <a:pt x="526" y="510"/>
                    <a:pt x="513" y="510"/>
                  </a:cubicBezTo>
                  <a:cubicBezTo>
                    <a:pt x="476" y="510"/>
                    <a:pt x="446" y="540"/>
                    <a:pt x="446" y="577"/>
                  </a:cubicBezTo>
                  <a:cubicBezTo>
                    <a:pt x="446" y="613"/>
                    <a:pt x="476" y="643"/>
                    <a:pt x="513" y="643"/>
                  </a:cubicBezTo>
                  <a:cubicBezTo>
                    <a:pt x="550" y="643"/>
                    <a:pt x="580" y="613"/>
                    <a:pt x="580" y="577"/>
                  </a:cubicBezTo>
                  <a:cubicBezTo>
                    <a:pt x="580" y="569"/>
                    <a:pt x="579" y="562"/>
                    <a:pt x="576" y="555"/>
                  </a:cubicBezTo>
                  <a:close/>
                  <a:moveTo>
                    <a:pt x="548" y="282"/>
                  </a:moveTo>
                  <a:cubicBezTo>
                    <a:pt x="548" y="245"/>
                    <a:pt x="519" y="215"/>
                    <a:pt x="482" y="215"/>
                  </a:cubicBezTo>
                  <a:cubicBezTo>
                    <a:pt x="457" y="215"/>
                    <a:pt x="435" y="229"/>
                    <a:pt x="423" y="250"/>
                  </a:cubicBezTo>
                  <a:cubicBezTo>
                    <a:pt x="328" y="257"/>
                    <a:pt x="252" y="337"/>
                    <a:pt x="252" y="434"/>
                  </a:cubicBezTo>
                  <a:cubicBezTo>
                    <a:pt x="252" y="474"/>
                    <a:pt x="265" y="514"/>
                    <a:pt x="290" y="546"/>
                  </a:cubicBezTo>
                  <a:cubicBezTo>
                    <a:pt x="286" y="554"/>
                    <a:pt x="284" y="563"/>
                    <a:pt x="284" y="572"/>
                  </a:cubicBezTo>
                  <a:cubicBezTo>
                    <a:pt x="284" y="609"/>
                    <a:pt x="314" y="639"/>
                    <a:pt x="351" y="639"/>
                  </a:cubicBezTo>
                  <a:cubicBezTo>
                    <a:pt x="388" y="639"/>
                    <a:pt x="418" y="609"/>
                    <a:pt x="418" y="572"/>
                  </a:cubicBezTo>
                  <a:cubicBezTo>
                    <a:pt x="418" y="535"/>
                    <a:pt x="388" y="505"/>
                    <a:pt x="351" y="505"/>
                  </a:cubicBezTo>
                  <a:cubicBezTo>
                    <a:pt x="340" y="505"/>
                    <a:pt x="330" y="508"/>
                    <a:pt x="320" y="513"/>
                  </a:cubicBezTo>
                  <a:cubicBezTo>
                    <a:pt x="305" y="490"/>
                    <a:pt x="296" y="462"/>
                    <a:pt x="296" y="434"/>
                  </a:cubicBezTo>
                  <a:cubicBezTo>
                    <a:pt x="296" y="363"/>
                    <a:pt x="348" y="305"/>
                    <a:pt x="416" y="295"/>
                  </a:cubicBezTo>
                  <a:cubicBezTo>
                    <a:pt x="422" y="325"/>
                    <a:pt x="449" y="348"/>
                    <a:pt x="482" y="348"/>
                  </a:cubicBezTo>
                  <a:cubicBezTo>
                    <a:pt x="519" y="348"/>
                    <a:pt x="548" y="318"/>
                    <a:pt x="548" y="282"/>
                  </a:cubicBezTo>
                  <a:close/>
                  <a:moveTo>
                    <a:pt x="770" y="588"/>
                  </a:moveTo>
                  <a:cubicBezTo>
                    <a:pt x="770" y="551"/>
                    <a:pt x="740" y="521"/>
                    <a:pt x="703" y="521"/>
                  </a:cubicBezTo>
                  <a:cubicBezTo>
                    <a:pt x="667" y="521"/>
                    <a:pt x="637" y="551"/>
                    <a:pt x="637" y="588"/>
                  </a:cubicBezTo>
                  <a:cubicBezTo>
                    <a:pt x="637" y="602"/>
                    <a:pt x="641" y="615"/>
                    <a:pt x="648" y="626"/>
                  </a:cubicBezTo>
                  <a:cubicBezTo>
                    <a:pt x="594" y="685"/>
                    <a:pt x="518" y="719"/>
                    <a:pt x="437" y="719"/>
                  </a:cubicBezTo>
                  <a:cubicBezTo>
                    <a:pt x="423" y="719"/>
                    <a:pt x="409" y="718"/>
                    <a:pt x="395" y="716"/>
                  </a:cubicBezTo>
                  <a:cubicBezTo>
                    <a:pt x="392" y="682"/>
                    <a:pt x="363" y="655"/>
                    <a:pt x="328" y="655"/>
                  </a:cubicBezTo>
                  <a:cubicBezTo>
                    <a:pt x="292" y="655"/>
                    <a:pt x="262" y="685"/>
                    <a:pt x="262" y="722"/>
                  </a:cubicBezTo>
                  <a:cubicBezTo>
                    <a:pt x="262" y="759"/>
                    <a:pt x="292" y="788"/>
                    <a:pt x="328" y="788"/>
                  </a:cubicBezTo>
                  <a:cubicBezTo>
                    <a:pt x="351" y="788"/>
                    <a:pt x="372" y="777"/>
                    <a:pt x="384" y="759"/>
                  </a:cubicBezTo>
                  <a:cubicBezTo>
                    <a:pt x="401" y="762"/>
                    <a:pt x="419" y="763"/>
                    <a:pt x="437" y="763"/>
                  </a:cubicBezTo>
                  <a:cubicBezTo>
                    <a:pt x="532" y="763"/>
                    <a:pt x="622" y="723"/>
                    <a:pt x="684" y="652"/>
                  </a:cubicBezTo>
                  <a:cubicBezTo>
                    <a:pt x="690" y="654"/>
                    <a:pt x="697" y="655"/>
                    <a:pt x="703" y="655"/>
                  </a:cubicBezTo>
                  <a:cubicBezTo>
                    <a:pt x="740" y="655"/>
                    <a:pt x="770" y="625"/>
                    <a:pt x="770" y="588"/>
                  </a:cubicBezTo>
                  <a:close/>
                  <a:moveTo>
                    <a:pt x="805" y="361"/>
                  </a:moveTo>
                  <a:cubicBezTo>
                    <a:pt x="805" y="324"/>
                    <a:pt x="776" y="294"/>
                    <a:pt x="739" y="294"/>
                  </a:cubicBezTo>
                  <a:cubicBezTo>
                    <a:pt x="738" y="294"/>
                    <a:pt x="737" y="295"/>
                    <a:pt x="736" y="295"/>
                  </a:cubicBezTo>
                  <a:cubicBezTo>
                    <a:pt x="682" y="178"/>
                    <a:pt x="566" y="104"/>
                    <a:pt x="437" y="104"/>
                  </a:cubicBezTo>
                  <a:cubicBezTo>
                    <a:pt x="396" y="104"/>
                    <a:pt x="357" y="112"/>
                    <a:pt x="320" y="126"/>
                  </a:cubicBezTo>
                  <a:cubicBezTo>
                    <a:pt x="308" y="115"/>
                    <a:pt x="292" y="108"/>
                    <a:pt x="274" y="108"/>
                  </a:cubicBezTo>
                  <a:cubicBezTo>
                    <a:pt x="237" y="108"/>
                    <a:pt x="207" y="138"/>
                    <a:pt x="207" y="174"/>
                  </a:cubicBezTo>
                  <a:cubicBezTo>
                    <a:pt x="207" y="211"/>
                    <a:pt x="237" y="241"/>
                    <a:pt x="274" y="241"/>
                  </a:cubicBezTo>
                  <a:cubicBezTo>
                    <a:pt x="311" y="241"/>
                    <a:pt x="341" y="211"/>
                    <a:pt x="341" y="174"/>
                  </a:cubicBezTo>
                  <a:cubicBezTo>
                    <a:pt x="341" y="171"/>
                    <a:pt x="341" y="168"/>
                    <a:pt x="340" y="165"/>
                  </a:cubicBezTo>
                  <a:cubicBezTo>
                    <a:pt x="371" y="154"/>
                    <a:pt x="404" y="148"/>
                    <a:pt x="437" y="148"/>
                  </a:cubicBezTo>
                  <a:cubicBezTo>
                    <a:pt x="548" y="148"/>
                    <a:pt x="648" y="212"/>
                    <a:pt x="695" y="311"/>
                  </a:cubicBezTo>
                  <a:cubicBezTo>
                    <a:pt x="681" y="323"/>
                    <a:pt x="672" y="341"/>
                    <a:pt x="672" y="361"/>
                  </a:cubicBezTo>
                  <a:cubicBezTo>
                    <a:pt x="672" y="398"/>
                    <a:pt x="702" y="428"/>
                    <a:pt x="739" y="428"/>
                  </a:cubicBezTo>
                  <a:cubicBezTo>
                    <a:pt x="776" y="428"/>
                    <a:pt x="805" y="398"/>
                    <a:pt x="805" y="361"/>
                  </a:cubicBezTo>
                  <a:close/>
                  <a:moveTo>
                    <a:pt x="274" y="152"/>
                  </a:moveTo>
                  <a:cubicBezTo>
                    <a:pt x="262" y="152"/>
                    <a:pt x="251" y="162"/>
                    <a:pt x="251" y="174"/>
                  </a:cubicBezTo>
                  <a:cubicBezTo>
                    <a:pt x="251" y="187"/>
                    <a:pt x="262" y="197"/>
                    <a:pt x="274" y="197"/>
                  </a:cubicBezTo>
                  <a:cubicBezTo>
                    <a:pt x="287" y="197"/>
                    <a:pt x="297" y="187"/>
                    <a:pt x="297" y="174"/>
                  </a:cubicBezTo>
                  <a:cubicBezTo>
                    <a:pt x="297" y="162"/>
                    <a:pt x="287" y="152"/>
                    <a:pt x="274" y="15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bcgIcons_Two-column Slide ">
            <a:extLst>
              <a:ext uri="{FF2B5EF4-FFF2-40B4-BE49-F238E27FC236}">
                <a16:creationId xmlns:a16="http://schemas.microsoft.com/office/drawing/2014/main" id="{595B6435-56EC-DB41-3EC2-DF6453DAC281}"/>
              </a:ext>
            </a:extLst>
          </p:cNvPr>
          <p:cNvGrpSpPr>
            <a:grpSpLocks noChangeAspect="1"/>
          </p:cNvGrpSpPr>
          <p:nvPr/>
        </p:nvGrpSpPr>
        <p:grpSpPr>
          <a:xfrm>
            <a:off x="629999" y="2152966"/>
            <a:ext cx="549170" cy="548640"/>
            <a:chOff x="6464300" y="2606675"/>
            <a:chExt cx="1646238" cy="1644650"/>
          </a:xfrm>
        </p:grpSpPr>
        <p:sp>
          <p:nvSpPr>
            <p:cNvPr id="20" name="AutoShape 3">
              <a:extLst>
                <a:ext uri="{FF2B5EF4-FFF2-40B4-BE49-F238E27FC236}">
                  <a16:creationId xmlns:a16="http://schemas.microsoft.com/office/drawing/2014/main" id="{3AFE7A78-96C2-03CA-D60E-B5A4D3590AE6}"/>
                </a:ext>
              </a:extLst>
            </p:cNvPr>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6F68FE61-3696-740C-40DA-8F8AC98C35E7}"/>
                </a:ext>
              </a:extLst>
            </p:cNvPr>
            <p:cNvGrpSpPr/>
            <p:nvPr/>
          </p:nvGrpSpPr>
          <p:grpSpPr>
            <a:xfrm>
              <a:off x="6635750" y="2962275"/>
              <a:ext cx="1304925" cy="933450"/>
              <a:chOff x="6635750" y="2962275"/>
              <a:chExt cx="1304925" cy="933450"/>
            </a:xfrm>
          </p:grpSpPr>
          <p:sp>
            <p:nvSpPr>
              <p:cNvPr id="22" name="Freeform 10">
                <a:extLst>
                  <a:ext uri="{FF2B5EF4-FFF2-40B4-BE49-F238E27FC236}">
                    <a16:creationId xmlns:a16="http://schemas.microsoft.com/office/drawing/2014/main" id="{D86A9E5D-FCA0-DD2E-0189-BDC07DD2EB54}"/>
                  </a:ext>
                </a:extLst>
              </p:cNvPr>
              <p:cNvSpPr>
                <a:spLocks/>
              </p:cNvSpPr>
              <p:nvPr/>
            </p:nvSpPr>
            <p:spPr bwMode="auto">
              <a:xfrm>
                <a:off x="6635750" y="2962275"/>
                <a:ext cx="1304925" cy="933450"/>
              </a:xfrm>
              <a:custGeom>
                <a:avLst/>
                <a:gdLst>
                  <a:gd name="connsiteX0" fmla="*/ 733345 w 1304925"/>
                  <a:gd name="connsiteY0" fmla="*/ 815975 h 933450"/>
                  <a:gd name="connsiteX1" fmla="*/ 957343 w 1304925"/>
                  <a:gd name="connsiteY1" fmla="*/ 815975 h 933450"/>
                  <a:gd name="connsiteX2" fmla="*/ 973138 w 1304925"/>
                  <a:gd name="connsiteY2" fmla="*/ 831850 h 933450"/>
                  <a:gd name="connsiteX3" fmla="*/ 957343 w 1304925"/>
                  <a:gd name="connsiteY3" fmla="*/ 847725 h 933450"/>
                  <a:gd name="connsiteX4" fmla="*/ 733345 w 1304925"/>
                  <a:gd name="connsiteY4" fmla="*/ 847725 h 933450"/>
                  <a:gd name="connsiteX5" fmla="*/ 717550 w 1304925"/>
                  <a:gd name="connsiteY5" fmla="*/ 831850 h 933450"/>
                  <a:gd name="connsiteX6" fmla="*/ 733345 w 1304925"/>
                  <a:gd name="connsiteY6" fmla="*/ 815975 h 933450"/>
                  <a:gd name="connsiteX7" fmla="*/ 77625 w 1304925"/>
                  <a:gd name="connsiteY7" fmla="*/ 815975 h 933450"/>
                  <a:gd name="connsiteX8" fmla="*/ 324014 w 1304925"/>
                  <a:gd name="connsiteY8" fmla="*/ 815975 h 933450"/>
                  <a:gd name="connsiteX9" fmla="*/ 339726 w 1304925"/>
                  <a:gd name="connsiteY9" fmla="*/ 831850 h 933450"/>
                  <a:gd name="connsiteX10" fmla="*/ 324014 w 1304925"/>
                  <a:gd name="connsiteY10" fmla="*/ 847725 h 933450"/>
                  <a:gd name="connsiteX11" fmla="*/ 77625 w 1304925"/>
                  <a:gd name="connsiteY11" fmla="*/ 847725 h 933450"/>
                  <a:gd name="connsiteX12" fmla="*/ 61913 w 1304925"/>
                  <a:gd name="connsiteY12" fmla="*/ 831850 h 933450"/>
                  <a:gd name="connsiteX13" fmla="*/ 77625 w 1304925"/>
                  <a:gd name="connsiteY13" fmla="*/ 815975 h 933450"/>
                  <a:gd name="connsiteX14" fmla="*/ 77639 w 1304925"/>
                  <a:gd name="connsiteY14" fmla="*/ 711200 h 933450"/>
                  <a:gd name="connsiteX15" fmla="*/ 549425 w 1304925"/>
                  <a:gd name="connsiteY15" fmla="*/ 711200 h 933450"/>
                  <a:gd name="connsiteX16" fmla="*/ 565151 w 1304925"/>
                  <a:gd name="connsiteY16" fmla="*/ 727075 h 933450"/>
                  <a:gd name="connsiteX17" fmla="*/ 549425 w 1304925"/>
                  <a:gd name="connsiteY17" fmla="*/ 742950 h 933450"/>
                  <a:gd name="connsiteX18" fmla="*/ 77639 w 1304925"/>
                  <a:gd name="connsiteY18" fmla="*/ 742950 h 933450"/>
                  <a:gd name="connsiteX19" fmla="*/ 61913 w 1304925"/>
                  <a:gd name="connsiteY19" fmla="*/ 727075 h 933450"/>
                  <a:gd name="connsiteX20" fmla="*/ 77639 w 1304925"/>
                  <a:gd name="connsiteY20" fmla="*/ 711200 h 933450"/>
                  <a:gd name="connsiteX21" fmla="*/ 733287 w 1304925"/>
                  <a:gd name="connsiteY21" fmla="*/ 709613 h 933450"/>
                  <a:gd name="connsiteX22" fmla="*/ 1179651 w 1304925"/>
                  <a:gd name="connsiteY22" fmla="*/ 709613 h 933450"/>
                  <a:gd name="connsiteX23" fmla="*/ 1195388 w 1304925"/>
                  <a:gd name="connsiteY23" fmla="*/ 725488 h 933450"/>
                  <a:gd name="connsiteX24" fmla="*/ 1179651 w 1304925"/>
                  <a:gd name="connsiteY24" fmla="*/ 741363 h 933450"/>
                  <a:gd name="connsiteX25" fmla="*/ 733287 w 1304925"/>
                  <a:gd name="connsiteY25" fmla="*/ 741363 h 933450"/>
                  <a:gd name="connsiteX26" fmla="*/ 717550 w 1304925"/>
                  <a:gd name="connsiteY26" fmla="*/ 725488 h 933450"/>
                  <a:gd name="connsiteX27" fmla="*/ 733287 w 1304925"/>
                  <a:gd name="connsiteY27" fmla="*/ 709613 h 933450"/>
                  <a:gd name="connsiteX28" fmla="*/ 733297 w 1304925"/>
                  <a:gd name="connsiteY28" fmla="*/ 601663 h 933450"/>
                  <a:gd name="connsiteX29" fmla="*/ 1197104 w 1304925"/>
                  <a:gd name="connsiteY29" fmla="*/ 601663 h 933450"/>
                  <a:gd name="connsiteX30" fmla="*/ 1212850 w 1304925"/>
                  <a:gd name="connsiteY30" fmla="*/ 617538 h 933450"/>
                  <a:gd name="connsiteX31" fmla="*/ 1197104 w 1304925"/>
                  <a:gd name="connsiteY31" fmla="*/ 633413 h 933450"/>
                  <a:gd name="connsiteX32" fmla="*/ 733297 w 1304925"/>
                  <a:gd name="connsiteY32" fmla="*/ 633413 h 933450"/>
                  <a:gd name="connsiteX33" fmla="*/ 717550 w 1304925"/>
                  <a:gd name="connsiteY33" fmla="*/ 617538 h 933450"/>
                  <a:gd name="connsiteX34" fmla="*/ 733297 w 1304925"/>
                  <a:gd name="connsiteY34" fmla="*/ 601663 h 933450"/>
                  <a:gd name="connsiteX35" fmla="*/ 77645 w 1304925"/>
                  <a:gd name="connsiteY35" fmla="*/ 601663 h 933450"/>
                  <a:gd name="connsiteX36" fmla="*/ 522431 w 1304925"/>
                  <a:gd name="connsiteY36" fmla="*/ 601663 h 933450"/>
                  <a:gd name="connsiteX37" fmla="*/ 538163 w 1304925"/>
                  <a:gd name="connsiteY37" fmla="*/ 617538 h 933450"/>
                  <a:gd name="connsiteX38" fmla="*/ 522431 w 1304925"/>
                  <a:gd name="connsiteY38" fmla="*/ 633413 h 933450"/>
                  <a:gd name="connsiteX39" fmla="*/ 77645 w 1304925"/>
                  <a:gd name="connsiteY39" fmla="*/ 633413 h 933450"/>
                  <a:gd name="connsiteX40" fmla="*/ 61913 w 1304925"/>
                  <a:gd name="connsiteY40" fmla="*/ 617538 h 933450"/>
                  <a:gd name="connsiteX41" fmla="*/ 77645 w 1304925"/>
                  <a:gd name="connsiteY41" fmla="*/ 601663 h 933450"/>
                  <a:gd name="connsiteX42" fmla="*/ 733300 w 1304925"/>
                  <a:gd name="connsiteY42" fmla="*/ 495300 h 933450"/>
                  <a:gd name="connsiteX43" fmla="*/ 1227264 w 1304925"/>
                  <a:gd name="connsiteY43" fmla="*/ 495300 h 933450"/>
                  <a:gd name="connsiteX44" fmla="*/ 1243013 w 1304925"/>
                  <a:gd name="connsiteY44" fmla="*/ 511175 h 933450"/>
                  <a:gd name="connsiteX45" fmla="*/ 1227264 w 1304925"/>
                  <a:gd name="connsiteY45" fmla="*/ 527050 h 933450"/>
                  <a:gd name="connsiteX46" fmla="*/ 733300 w 1304925"/>
                  <a:gd name="connsiteY46" fmla="*/ 527050 h 933450"/>
                  <a:gd name="connsiteX47" fmla="*/ 717550 w 1304925"/>
                  <a:gd name="connsiteY47" fmla="*/ 511175 h 933450"/>
                  <a:gd name="connsiteX48" fmla="*/ 733300 w 1304925"/>
                  <a:gd name="connsiteY48" fmla="*/ 495300 h 933450"/>
                  <a:gd name="connsiteX49" fmla="*/ 77639 w 1304925"/>
                  <a:gd name="connsiteY49" fmla="*/ 495300 h 933450"/>
                  <a:gd name="connsiteX50" fmla="*/ 549425 w 1304925"/>
                  <a:gd name="connsiteY50" fmla="*/ 495300 h 933450"/>
                  <a:gd name="connsiteX51" fmla="*/ 565151 w 1304925"/>
                  <a:gd name="connsiteY51" fmla="*/ 511175 h 933450"/>
                  <a:gd name="connsiteX52" fmla="*/ 549425 w 1304925"/>
                  <a:gd name="connsiteY52" fmla="*/ 527050 h 933450"/>
                  <a:gd name="connsiteX53" fmla="*/ 77639 w 1304925"/>
                  <a:gd name="connsiteY53" fmla="*/ 527050 h 933450"/>
                  <a:gd name="connsiteX54" fmla="*/ 61913 w 1304925"/>
                  <a:gd name="connsiteY54" fmla="*/ 511175 h 933450"/>
                  <a:gd name="connsiteX55" fmla="*/ 77639 w 1304925"/>
                  <a:gd name="connsiteY55" fmla="*/ 495300 h 933450"/>
                  <a:gd name="connsiteX56" fmla="*/ 733287 w 1304925"/>
                  <a:gd name="connsiteY56" fmla="*/ 388938 h 933450"/>
                  <a:gd name="connsiteX57" fmla="*/ 1179651 w 1304925"/>
                  <a:gd name="connsiteY57" fmla="*/ 388938 h 933450"/>
                  <a:gd name="connsiteX58" fmla="*/ 1195388 w 1304925"/>
                  <a:gd name="connsiteY58" fmla="*/ 404813 h 933450"/>
                  <a:gd name="connsiteX59" fmla="*/ 1179651 w 1304925"/>
                  <a:gd name="connsiteY59" fmla="*/ 420688 h 933450"/>
                  <a:gd name="connsiteX60" fmla="*/ 733287 w 1304925"/>
                  <a:gd name="connsiteY60" fmla="*/ 420688 h 933450"/>
                  <a:gd name="connsiteX61" fmla="*/ 717550 w 1304925"/>
                  <a:gd name="connsiteY61" fmla="*/ 404813 h 933450"/>
                  <a:gd name="connsiteX62" fmla="*/ 733287 w 1304925"/>
                  <a:gd name="connsiteY62" fmla="*/ 388938 h 933450"/>
                  <a:gd name="connsiteX63" fmla="*/ 77634 w 1304925"/>
                  <a:gd name="connsiteY63" fmla="*/ 388938 h 933450"/>
                  <a:gd name="connsiteX64" fmla="*/ 562130 w 1304925"/>
                  <a:gd name="connsiteY64" fmla="*/ 388938 h 933450"/>
                  <a:gd name="connsiteX65" fmla="*/ 577851 w 1304925"/>
                  <a:gd name="connsiteY65" fmla="*/ 404813 h 933450"/>
                  <a:gd name="connsiteX66" fmla="*/ 562130 w 1304925"/>
                  <a:gd name="connsiteY66" fmla="*/ 420688 h 933450"/>
                  <a:gd name="connsiteX67" fmla="*/ 77634 w 1304925"/>
                  <a:gd name="connsiteY67" fmla="*/ 420688 h 933450"/>
                  <a:gd name="connsiteX68" fmla="*/ 61913 w 1304925"/>
                  <a:gd name="connsiteY68" fmla="*/ 404813 h 933450"/>
                  <a:gd name="connsiteX69" fmla="*/ 77634 w 1304925"/>
                  <a:gd name="connsiteY69" fmla="*/ 388938 h 933450"/>
                  <a:gd name="connsiteX70" fmla="*/ 733300 w 1304925"/>
                  <a:gd name="connsiteY70" fmla="*/ 282575 h 933450"/>
                  <a:gd name="connsiteX71" fmla="*/ 1227264 w 1304925"/>
                  <a:gd name="connsiteY71" fmla="*/ 282575 h 933450"/>
                  <a:gd name="connsiteX72" fmla="*/ 1243013 w 1304925"/>
                  <a:gd name="connsiteY72" fmla="*/ 298450 h 933450"/>
                  <a:gd name="connsiteX73" fmla="*/ 1227264 w 1304925"/>
                  <a:gd name="connsiteY73" fmla="*/ 314325 h 933450"/>
                  <a:gd name="connsiteX74" fmla="*/ 733300 w 1304925"/>
                  <a:gd name="connsiteY74" fmla="*/ 314325 h 933450"/>
                  <a:gd name="connsiteX75" fmla="*/ 717550 w 1304925"/>
                  <a:gd name="connsiteY75" fmla="*/ 298450 h 933450"/>
                  <a:gd name="connsiteX76" fmla="*/ 733300 w 1304925"/>
                  <a:gd name="connsiteY76" fmla="*/ 282575 h 933450"/>
                  <a:gd name="connsiteX77" fmla="*/ 77639 w 1304925"/>
                  <a:gd name="connsiteY77" fmla="*/ 282575 h 933450"/>
                  <a:gd name="connsiteX78" fmla="*/ 549425 w 1304925"/>
                  <a:gd name="connsiteY78" fmla="*/ 282575 h 933450"/>
                  <a:gd name="connsiteX79" fmla="*/ 565151 w 1304925"/>
                  <a:gd name="connsiteY79" fmla="*/ 298450 h 933450"/>
                  <a:gd name="connsiteX80" fmla="*/ 549425 w 1304925"/>
                  <a:gd name="connsiteY80" fmla="*/ 314325 h 933450"/>
                  <a:gd name="connsiteX81" fmla="*/ 77639 w 1304925"/>
                  <a:gd name="connsiteY81" fmla="*/ 314325 h 933450"/>
                  <a:gd name="connsiteX82" fmla="*/ 61913 w 1304925"/>
                  <a:gd name="connsiteY82" fmla="*/ 298450 h 933450"/>
                  <a:gd name="connsiteX83" fmla="*/ 77639 w 1304925"/>
                  <a:gd name="connsiteY83" fmla="*/ 282575 h 933450"/>
                  <a:gd name="connsiteX84" fmla="*/ 30163 w 1304925"/>
                  <a:gd name="connsiteY84" fmla="*/ 31750 h 933450"/>
                  <a:gd name="connsiteX85" fmla="*/ 30163 w 1304925"/>
                  <a:gd name="connsiteY85" fmla="*/ 901700 h 933450"/>
                  <a:gd name="connsiteX86" fmla="*/ 1274763 w 1304925"/>
                  <a:gd name="connsiteY86" fmla="*/ 901700 h 933450"/>
                  <a:gd name="connsiteX87" fmla="*/ 1274763 w 1304925"/>
                  <a:gd name="connsiteY87" fmla="*/ 31750 h 933450"/>
                  <a:gd name="connsiteX88" fmla="*/ 30163 w 1304925"/>
                  <a:gd name="connsiteY88" fmla="*/ 31750 h 933450"/>
                  <a:gd name="connsiteX89" fmla="*/ 15705 w 1304925"/>
                  <a:gd name="connsiteY89" fmla="*/ 0 h 933450"/>
                  <a:gd name="connsiteX90" fmla="*/ 1289220 w 1304925"/>
                  <a:gd name="connsiteY90" fmla="*/ 0 h 933450"/>
                  <a:gd name="connsiteX91" fmla="*/ 1304925 w 1304925"/>
                  <a:gd name="connsiteY91" fmla="*/ 15724 h 933450"/>
                  <a:gd name="connsiteX92" fmla="*/ 1304925 w 1304925"/>
                  <a:gd name="connsiteY92" fmla="*/ 917726 h 933450"/>
                  <a:gd name="connsiteX93" fmla="*/ 1289220 w 1304925"/>
                  <a:gd name="connsiteY93" fmla="*/ 933450 h 933450"/>
                  <a:gd name="connsiteX94" fmla="*/ 15705 w 1304925"/>
                  <a:gd name="connsiteY94" fmla="*/ 933450 h 933450"/>
                  <a:gd name="connsiteX95" fmla="*/ 0 w 1304925"/>
                  <a:gd name="connsiteY95" fmla="*/ 917726 h 933450"/>
                  <a:gd name="connsiteX96" fmla="*/ 0 w 1304925"/>
                  <a:gd name="connsiteY96" fmla="*/ 15724 h 933450"/>
                  <a:gd name="connsiteX97" fmla="*/ 15705 w 1304925"/>
                  <a:gd name="connsiteY97" fmla="*/ 0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304925" h="933450">
                    <a:moveTo>
                      <a:pt x="733345" y="815975"/>
                    </a:moveTo>
                    <a:cubicBezTo>
                      <a:pt x="733345" y="815975"/>
                      <a:pt x="733345" y="815975"/>
                      <a:pt x="957343" y="815975"/>
                    </a:cubicBezTo>
                    <a:cubicBezTo>
                      <a:pt x="965959" y="815975"/>
                      <a:pt x="973138" y="823191"/>
                      <a:pt x="973138" y="831850"/>
                    </a:cubicBezTo>
                    <a:cubicBezTo>
                      <a:pt x="973138" y="840509"/>
                      <a:pt x="965959" y="847725"/>
                      <a:pt x="957343" y="847725"/>
                    </a:cubicBezTo>
                    <a:cubicBezTo>
                      <a:pt x="957343" y="847725"/>
                      <a:pt x="957343" y="847725"/>
                      <a:pt x="733345" y="847725"/>
                    </a:cubicBezTo>
                    <a:cubicBezTo>
                      <a:pt x="724730" y="847725"/>
                      <a:pt x="717550" y="840509"/>
                      <a:pt x="717550" y="831850"/>
                    </a:cubicBezTo>
                    <a:cubicBezTo>
                      <a:pt x="717550" y="823191"/>
                      <a:pt x="724730" y="815975"/>
                      <a:pt x="733345" y="815975"/>
                    </a:cubicBezTo>
                    <a:close/>
                    <a:moveTo>
                      <a:pt x="77625" y="815975"/>
                    </a:moveTo>
                    <a:cubicBezTo>
                      <a:pt x="77625" y="815975"/>
                      <a:pt x="77625" y="815975"/>
                      <a:pt x="324014" y="815975"/>
                    </a:cubicBezTo>
                    <a:cubicBezTo>
                      <a:pt x="332585" y="815975"/>
                      <a:pt x="339726" y="823191"/>
                      <a:pt x="339726" y="831850"/>
                    </a:cubicBezTo>
                    <a:cubicBezTo>
                      <a:pt x="339726" y="840509"/>
                      <a:pt x="332585" y="847725"/>
                      <a:pt x="324014" y="847725"/>
                    </a:cubicBezTo>
                    <a:cubicBezTo>
                      <a:pt x="324014" y="847725"/>
                      <a:pt x="324014" y="847725"/>
                      <a:pt x="77625" y="847725"/>
                    </a:cubicBezTo>
                    <a:cubicBezTo>
                      <a:pt x="69055" y="847725"/>
                      <a:pt x="61913" y="840509"/>
                      <a:pt x="61913" y="831850"/>
                    </a:cubicBezTo>
                    <a:cubicBezTo>
                      <a:pt x="61913" y="823191"/>
                      <a:pt x="69055" y="815975"/>
                      <a:pt x="77625" y="815975"/>
                    </a:cubicBezTo>
                    <a:close/>
                    <a:moveTo>
                      <a:pt x="77639" y="711200"/>
                    </a:moveTo>
                    <a:cubicBezTo>
                      <a:pt x="77639" y="711200"/>
                      <a:pt x="77639" y="711200"/>
                      <a:pt x="549425" y="711200"/>
                    </a:cubicBezTo>
                    <a:cubicBezTo>
                      <a:pt x="558003" y="711200"/>
                      <a:pt x="565151" y="718416"/>
                      <a:pt x="565151" y="727075"/>
                    </a:cubicBezTo>
                    <a:cubicBezTo>
                      <a:pt x="565151" y="735734"/>
                      <a:pt x="558003" y="742950"/>
                      <a:pt x="549425" y="742950"/>
                    </a:cubicBezTo>
                    <a:cubicBezTo>
                      <a:pt x="549425" y="742950"/>
                      <a:pt x="549425" y="742950"/>
                      <a:pt x="77639" y="742950"/>
                    </a:cubicBezTo>
                    <a:cubicBezTo>
                      <a:pt x="69062" y="742950"/>
                      <a:pt x="61913" y="735734"/>
                      <a:pt x="61913" y="727075"/>
                    </a:cubicBezTo>
                    <a:cubicBezTo>
                      <a:pt x="61913" y="718416"/>
                      <a:pt x="69062" y="711200"/>
                      <a:pt x="77639" y="711200"/>
                    </a:cubicBezTo>
                    <a:close/>
                    <a:moveTo>
                      <a:pt x="733287" y="709613"/>
                    </a:moveTo>
                    <a:cubicBezTo>
                      <a:pt x="733287" y="709613"/>
                      <a:pt x="733287" y="709613"/>
                      <a:pt x="1179651" y="709613"/>
                    </a:cubicBezTo>
                    <a:cubicBezTo>
                      <a:pt x="1188235" y="709613"/>
                      <a:pt x="1195388" y="716107"/>
                      <a:pt x="1195388" y="725488"/>
                    </a:cubicBezTo>
                    <a:cubicBezTo>
                      <a:pt x="1195388" y="734147"/>
                      <a:pt x="1188235" y="741363"/>
                      <a:pt x="1179651" y="741363"/>
                    </a:cubicBezTo>
                    <a:cubicBezTo>
                      <a:pt x="1179651" y="741363"/>
                      <a:pt x="1179651" y="741363"/>
                      <a:pt x="733287" y="741363"/>
                    </a:cubicBezTo>
                    <a:cubicBezTo>
                      <a:pt x="724704" y="741363"/>
                      <a:pt x="717550" y="734147"/>
                      <a:pt x="717550" y="725488"/>
                    </a:cubicBezTo>
                    <a:cubicBezTo>
                      <a:pt x="717550" y="716107"/>
                      <a:pt x="724704" y="709613"/>
                      <a:pt x="733287" y="709613"/>
                    </a:cubicBezTo>
                    <a:close/>
                    <a:moveTo>
                      <a:pt x="733297" y="601663"/>
                    </a:moveTo>
                    <a:cubicBezTo>
                      <a:pt x="733297" y="601663"/>
                      <a:pt x="733297" y="601663"/>
                      <a:pt x="1197104" y="601663"/>
                    </a:cubicBezTo>
                    <a:cubicBezTo>
                      <a:pt x="1205693" y="601663"/>
                      <a:pt x="1212850" y="608879"/>
                      <a:pt x="1212850" y="617538"/>
                    </a:cubicBezTo>
                    <a:cubicBezTo>
                      <a:pt x="1212850" y="626197"/>
                      <a:pt x="1205693" y="633413"/>
                      <a:pt x="1197104" y="633413"/>
                    </a:cubicBezTo>
                    <a:cubicBezTo>
                      <a:pt x="1197104" y="633413"/>
                      <a:pt x="1197104" y="633413"/>
                      <a:pt x="733297" y="633413"/>
                    </a:cubicBezTo>
                    <a:cubicBezTo>
                      <a:pt x="724708" y="633413"/>
                      <a:pt x="717550" y="626197"/>
                      <a:pt x="717550" y="617538"/>
                    </a:cubicBezTo>
                    <a:cubicBezTo>
                      <a:pt x="717550" y="608879"/>
                      <a:pt x="724708" y="601663"/>
                      <a:pt x="733297" y="601663"/>
                    </a:cubicBezTo>
                    <a:close/>
                    <a:moveTo>
                      <a:pt x="77645" y="601663"/>
                    </a:moveTo>
                    <a:cubicBezTo>
                      <a:pt x="77645" y="601663"/>
                      <a:pt x="77645" y="601663"/>
                      <a:pt x="522431" y="601663"/>
                    </a:cubicBezTo>
                    <a:cubicBezTo>
                      <a:pt x="531012" y="601663"/>
                      <a:pt x="538163" y="608879"/>
                      <a:pt x="538163" y="617538"/>
                    </a:cubicBezTo>
                    <a:cubicBezTo>
                      <a:pt x="538163" y="626197"/>
                      <a:pt x="531012" y="633413"/>
                      <a:pt x="522431" y="633413"/>
                    </a:cubicBezTo>
                    <a:cubicBezTo>
                      <a:pt x="522431" y="633413"/>
                      <a:pt x="522431" y="633413"/>
                      <a:pt x="77645" y="633413"/>
                    </a:cubicBezTo>
                    <a:cubicBezTo>
                      <a:pt x="69064" y="633413"/>
                      <a:pt x="61913" y="626197"/>
                      <a:pt x="61913" y="617538"/>
                    </a:cubicBezTo>
                    <a:cubicBezTo>
                      <a:pt x="61913" y="608879"/>
                      <a:pt x="69064" y="601663"/>
                      <a:pt x="77645" y="601663"/>
                    </a:cubicBezTo>
                    <a:close/>
                    <a:moveTo>
                      <a:pt x="733300" y="495300"/>
                    </a:moveTo>
                    <a:cubicBezTo>
                      <a:pt x="733300" y="495300"/>
                      <a:pt x="733300" y="495300"/>
                      <a:pt x="1227264" y="495300"/>
                    </a:cubicBezTo>
                    <a:cubicBezTo>
                      <a:pt x="1235854" y="495300"/>
                      <a:pt x="1243013" y="502516"/>
                      <a:pt x="1243013" y="511175"/>
                    </a:cubicBezTo>
                    <a:cubicBezTo>
                      <a:pt x="1243013" y="519834"/>
                      <a:pt x="1235854" y="527050"/>
                      <a:pt x="1227264" y="527050"/>
                    </a:cubicBezTo>
                    <a:cubicBezTo>
                      <a:pt x="1227264" y="527050"/>
                      <a:pt x="1227264" y="527050"/>
                      <a:pt x="733300" y="527050"/>
                    </a:cubicBezTo>
                    <a:cubicBezTo>
                      <a:pt x="724709" y="527050"/>
                      <a:pt x="717550" y="519834"/>
                      <a:pt x="717550" y="511175"/>
                    </a:cubicBezTo>
                    <a:cubicBezTo>
                      <a:pt x="717550" y="502516"/>
                      <a:pt x="724709" y="495300"/>
                      <a:pt x="733300" y="495300"/>
                    </a:cubicBezTo>
                    <a:close/>
                    <a:moveTo>
                      <a:pt x="77639" y="495300"/>
                    </a:moveTo>
                    <a:cubicBezTo>
                      <a:pt x="77639" y="495300"/>
                      <a:pt x="77639" y="495300"/>
                      <a:pt x="549425" y="495300"/>
                    </a:cubicBezTo>
                    <a:cubicBezTo>
                      <a:pt x="558003" y="495300"/>
                      <a:pt x="565151" y="502516"/>
                      <a:pt x="565151" y="511175"/>
                    </a:cubicBezTo>
                    <a:cubicBezTo>
                      <a:pt x="565151" y="519834"/>
                      <a:pt x="558003" y="527050"/>
                      <a:pt x="549425" y="527050"/>
                    </a:cubicBezTo>
                    <a:cubicBezTo>
                      <a:pt x="549425" y="527050"/>
                      <a:pt x="549425" y="527050"/>
                      <a:pt x="77639" y="527050"/>
                    </a:cubicBezTo>
                    <a:cubicBezTo>
                      <a:pt x="69062" y="527050"/>
                      <a:pt x="61913" y="519834"/>
                      <a:pt x="61913" y="511175"/>
                    </a:cubicBezTo>
                    <a:cubicBezTo>
                      <a:pt x="61913" y="502516"/>
                      <a:pt x="69062" y="495300"/>
                      <a:pt x="77639" y="495300"/>
                    </a:cubicBezTo>
                    <a:close/>
                    <a:moveTo>
                      <a:pt x="733287" y="388938"/>
                    </a:moveTo>
                    <a:cubicBezTo>
                      <a:pt x="733287" y="388938"/>
                      <a:pt x="733287" y="388938"/>
                      <a:pt x="1179651" y="388938"/>
                    </a:cubicBezTo>
                    <a:cubicBezTo>
                      <a:pt x="1188235" y="388938"/>
                      <a:pt x="1195388" y="395432"/>
                      <a:pt x="1195388" y="404813"/>
                    </a:cubicBezTo>
                    <a:cubicBezTo>
                      <a:pt x="1195388" y="413472"/>
                      <a:pt x="1188235" y="420688"/>
                      <a:pt x="1179651" y="420688"/>
                    </a:cubicBezTo>
                    <a:cubicBezTo>
                      <a:pt x="1179651" y="420688"/>
                      <a:pt x="1179651" y="420688"/>
                      <a:pt x="733287" y="420688"/>
                    </a:cubicBezTo>
                    <a:cubicBezTo>
                      <a:pt x="724704" y="420688"/>
                      <a:pt x="717550" y="413472"/>
                      <a:pt x="717550" y="404813"/>
                    </a:cubicBezTo>
                    <a:cubicBezTo>
                      <a:pt x="717550" y="395432"/>
                      <a:pt x="724704" y="388938"/>
                      <a:pt x="733287" y="388938"/>
                    </a:cubicBezTo>
                    <a:close/>
                    <a:moveTo>
                      <a:pt x="77634" y="388938"/>
                    </a:moveTo>
                    <a:cubicBezTo>
                      <a:pt x="77634" y="388938"/>
                      <a:pt x="77634" y="388938"/>
                      <a:pt x="562130" y="388938"/>
                    </a:cubicBezTo>
                    <a:cubicBezTo>
                      <a:pt x="570705" y="388938"/>
                      <a:pt x="577851" y="395432"/>
                      <a:pt x="577851" y="404813"/>
                    </a:cubicBezTo>
                    <a:cubicBezTo>
                      <a:pt x="577851" y="413472"/>
                      <a:pt x="570705" y="420688"/>
                      <a:pt x="562130" y="420688"/>
                    </a:cubicBezTo>
                    <a:cubicBezTo>
                      <a:pt x="562130" y="420688"/>
                      <a:pt x="562130" y="420688"/>
                      <a:pt x="77634" y="420688"/>
                    </a:cubicBezTo>
                    <a:cubicBezTo>
                      <a:pt x="69059" y="420688"/>
                      <a:pt x="61913" y="413472"/>
                      <a:pt x="61913" y="404813"/>
                    </a:cubicBezTo>
                    <a:cubicBezTo>
                      <a:pt x="61913" y="395432"/>
                      <a:pt x="69059" y="388938"/>
                      <a:pt x="77634" y="388938"/>
                    </a:cubicBezTo>
                    <a:close/>
                    <a:moveTo>
                      <a:pt x="733300" y="282575"/>
                    </a:moveTo>
                    <a:cubicBezTo>
                      <a:pt x="733300" y="282575"/>
                      <a:pt x="733300" y="282575"/>
                      <a:pt x="1227264" y="282575"/>
                    </a:cubicBezTo>
                    <a:cubicBezTo>
                      <a:pt x="1235854" y="282575"/>
                      <a:pt x="1243013" y="289791"/>
                      <a:pt x="1243013" y="298450"/>
                    </a:cubicBezTo>
                    <a:cubicBezTo>
                      <a:pt x="1243013" y="307109"/>
                      <a:pt x="1235854" y="314325"/>
                      <a:pt x="1227264" y="314325"/>
                    </a:cubicBezTo>
                    <a:cubicBezTo>
                      <a:pt x="1227264" y="314325"/>
                      <a:pt x="1227264" y="314325"/>
                      <a:pt x="733300" y="314325"/>
                    </a:cubicBezTo>
                    <a:cubicBezTo>
                      <a:pt x="724709" y="314325"/>
                      <a:pt x="717550" y="307109"/>
                      <a:pt x="717550" y="298450"/>
                    </a:cubicBezTo>
                    <a:cubicBezTo>
                      <a:pt x="717550" y="289791"/>
                      <a:pt x="724709" y="282575"/>
                      <a:pt x="733300" y="282575"/>
                    </a:cubicBezTo>
                    <a:close/>
                    <a:moveTo>
                      <a:pt x="77639" y="282575"/>
                    </a:moveTo>
                    <a:cubicBezTo>
                      <a:pt x="77639" y="282575"/>
                      <a:pt x="77639" y="282575"/>
                      <a:pt x="549425" y="282575"/>
                    </a:cubicBezTo>
                    <a:cubicBezTo>
                      <a:pt x="558003" y="282575"/>
                      <a:pt x="565151" y="289791"/>
                      <a:pt x="565151" y="298450"/>
                    </a:cubicBezTo>
                    <a:cubicBezTo>
                      <a:pt x="565151" y="307109"/>
                      <a:pt x="558003" y="314325"/>
                      <a:pt x="549425" y="314325"/>
                    </a:cubicBezTo>
                    <a:cubicBezTo>
                      <a:pt x="549425" y="314325"/>
                      <a:pt x="549425" y="314325"/>
                      <a:pt x="77639" y="314325"/>
                    </a:cubicBezTo>
                    <a:cubicBezTo>
                      <a:pt x="69062" y="314325"/>
                      <a:pt x="61913" y="307109"/>
                      <a:pt x="61913" y="298450"/>
                    </a:cubicBezTo>
                    <a:cubicBezTo>
                      <a:pt x="61913" y="289791"/>
                      <a:pt x="69062" y="282575"/>
                      <a:pt x="77639" y="282575"/>
                    </a:cubicBezTo>
                    <a:close/>
                    <a:moveTo>
                      <a:pt x="30163" y="31750"/>
                    </a:moveTo>
                    <a:cubicBezTo>
                      <a:pt x="30163" y="31750"/>
                      <a:pt x="30163" y="31750"/>
                      <a:pt x="30163" y="901700"/>
                    </a:cubicBezTo>
                    <a:cubicBezTo>
                      <a:pt x="30163" y="901700"/>
                      <a:pt x="30163" y="901700"/>
                      <a:pt x="1274763" y="901700"/>
                    </a:cubicBezTo>
                    <a:cubicBezTo>
                      <a:pt x="1274763" y="901700"/>
                      <a:pt x="1274763" y="901700"/>
                      <a:pt x="1274763" y="31750"/>
                    </a:cubicBezTo>
                    <a:cubicBezTo>
                      <a:pt x="1274763" y="31750"/>
                      <a:pt x="1274763" y="31750"/>
                      <a:pt x="30163" y="31750"/>
                    </a:cubicBezTo>
                    <a:close/>
                    <a:moveTo>
                      <a:pt x="15705" y="0"/>
                    </a:moveTo>
                    <a:cubicBezTo>
                      <a:pt x="15705" y="0"/>
                      <a:pt x="15705" y="0"/>
                      <a:pt x="1289220" y="0"/>
                    </a:cubicBezTo>
                    <a:cubicBezTo>
                      <a:pt x="1297787" y="0"/>
                      <a:pt x="1304925" y="6433"/>
                      <a:pt x="1304925" y="15724"/>
                    </a:cubicBezTo>
                    <a:cubicBezTo>
                      <a:pt x="1304925" y="15724"/>
                      <a:pt x="1304925" y="15724"/>
                      <a:pt x="1304925" y="917726"/>
                    </a:cubicBezTo>
                    <a:cubicBezTo>
                      <a:pt x="1304925" y="927017"/>
                      <a:pt x="1297787" y="933450"/>
                      <a:pt x="1289220" y="933450"/>
                    </a:cubicBezTo>
                    <a:cubicBezTo>
                      <a:pt x="1289220" y="933450"/>
                      <a:pt x="1289220" y="933450"/>
                      <a:pt x="15705" y="933450"/>
                    </a:cubicBezTo>
                    <a:cubicBezTo>
                      <a:pt x="7139" y="933450"/>
                      <a:pt x="0" y="927017"/>
                      <a:pt x="0" y="917726"/>
                    </a:cubicBezTo>
                    <a:cubicBezTo>
                      <a:pt x="0" y="917726"/>
                      <a:pt x="0" y="917726"/>
                      <a:pt x="0" y="15724"/>
                    </a:cubicBezTo>
                    <a:cubicBezTo>
                      <a:pt x="0" y="6433"/>
                      <a:pt x="7139" y="0"/>
                      <a:pt x="1570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3" name="Rectangle 19">
                <a:extLst>
                  <a:ext uri="{FF2B5EF4-FFF2-40B4-BE49-F238E27FC236}">
                    <a16:creationId xmlns:a16="http://schemas.microsoft.com/office/drawing/2014/main" id="{2F58C136-7183-8166-BEF9-705D3C81181E}"/>
                  </a:ext>
                </a:extLst>
              </p:cNvPr>
              <p:cNvSpPr>
                <a:spLocks noChangeArrowheads="1"/>
              </p:cNvSpPr>
              <p:nvPr/>
            </p:nvSpPr>
            <p:spPr bwMode="auto">
              <a:xfrm>
                <a:off x="6697663" y="3025775"/>
                <a:ext cx="1181100" cy="16986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 name="Group 2">
            <a:extLst>
              <a:ext uri="{FF2B5EF4-FFF2-40B4-BE49-F238E27FC236}">
                <a16:creationId xmlns:a16="http://schemas.microsoft.com/office/drawing/2014/main" id="{3FA828F1-0261-8B35-A5BB-1805AF65FB6C}"/>
              </a:ext>
            </a:extLst>
          </p:cNvPr>
          <p:cNvGrpSpPr>
            <a:grpSpLocks noChangeAspect="1"/>
          </p:cNvGrpSpPr>
          <p:nvPr/>
        </p:nvGrpSpPr>
        <p:grpSpPr>
          <a:xfrm>
            <a:off x="6496839" y="1777969"/>
            <a:ext cx="306910" cy="306910"/>
            <a:chOff x="628650" y="3463925"/>
            <a:chExt cx="269875" cy="269875"/>
          </a:xfrm>
        </p:grpSpPr>
        <p:sp>
          <p:nvSpPr>
            <p:cNvPr id="4" name="Oval 3">
              <a:extLst>
                <a:ext uri="{FF2B5EF4-FFF2-40B4-BE49-F238E27FC236}">
                  <a16:creationId xmlns:a16="http://schemas.microsoft.com/office/drawing/2014/main" id="{8980F65E-25AE-9D7B-4C08-7907B58EF7A2}"/>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 name="Freeform 47">
              <a:extLst>
                <a:ext uri="{FF2B5EF4-FFF2-40B4-BE49-F238E27FC236}">
                  <a16:creationId xmlns:a16="http://schemas.microsoft.com/office/drawing/2014/main" id="{7BFD2ACB-5E3C-2E46-D0F8-3A1F2F218D16}"/>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6" name="Group 5">
            <a:extLst>
              <a:ext uri="{FF2B5EF4-FFF2-40B4-BE49-F238E27FC236}">
                <a16:creationId xmlns:a16="http://schemas.microsoft.com/office/drawing/2014/main" id="{B66704F8-7053-F76E-33B1-B60ED45DCB91}"/>
              </a:ext>
            </a:extLst>
          </p:cNvPr>
          <p:cNvGrpSpPr>
            <a:grpSpLocks noChangeAspect="1"/>
          </p:cNvGrpSpPr>
          <p:nvPr/>
        </p:nvGrpSpPr>
        <p:grpSpPr>
          <a:xfrm>
            <a:off x="6496839" y="3289608"/>
            <a:ext cx="306910" cy="306910"/>
            <a:chOff x="628650" y="3463925"/>
            <a:chExt cx="269875" cy="269875"/>
          </a:xfrm>
        </p:grpSpPr>
        <p:sp>
          <p:nvSpPr>
            <p:cNvPr id="7" name="Oval 6">
              <a:extLst>
                <a:ext uri="{FF2B5EF4-FFF2-40B4-BE49-F238E27FC236}">
                  <a16:creationId xmlns:a16="http://schemas.microsoft.com/office/drawing/2014/main" id="{168301A5-A8CF-D7CA-FDCB-E16D9B9AC8EB}"/>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Freeform 47">
              <a:extLst>
                <a:ext uri="{FF2B5EF4-FFF2-40B4-BE49-F238E27FC236}">
                  <a16:creationId xmlns:a16="http://schemas.microsoft.com/office/drawing/2014/main" id="{D1ED1F31-3285-80AF-FEEA-A2A4B8BFEA4B}"/>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9" name="Group 8">
            <a:extLst>
              <a:ext uri="{FF2B5EF4-FFF2-40B4-BE49-F238E27FC236}">
                <a16:creationId xmlns:a16="http://schemas.microsoft.com/office/drawing/2014/main" id="{073727D0-45F4-74E2-C2FD-DC4A6EF569C3}"/>
              </a:ext>
            </a:extLst>
          </p:cNvPr>
          <p:cNvGrpSpPr>
            <a:grpSpLocks noChangeAspect="1"/>
          </p:cNvGrpSpPr>
          <p:nvPr/>
        </p:nvGrpSpPr>
        <p:grpSpPr>
          <a:xfrm>
            <a:off x="6496839" y="4873231"/>
            <a:ext cx="306910" cy="306910"/>
            <a:chOff x="628650" y="3463925"/>
            <a:chExt cx="269875" cy="269875"/>
          </a:xfrm>
        </p:grpSpPr>
        <p:sp>
          <p:nvSpPr>
            <p:cNvPr id="11" name="Oval 10">
              <a:extLst>
                <a:ext uri="{FF2B5EF4-FFF2-40B4-BE49-F238E27FC236}">
                  <a16:creationId xmlns:a16="http://schemas.microsoft.com/office/drawing/2014/main" id="{B7B09C6C-0E17-6206-9AAC-879BC793DBAD}"/>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47">
              <a:extLst>
                <a:ext uri="{FF2B5EF4-FFF2-40B4-BE49-F238E27FC236}">
                  <a16:creationId xmlns:a16="http://schemas.microsoft.com/office/drawing/2014/main" id="{503DD93A-6F9F-4005-B08C-DACA23648CE4}"/>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cxnSp>
        <p:nvCxnSpPr>
          <p:cNvPr id="14" name="Straight Connector 13">
            <a:extLst>
              <a:ext uri="{FF2B5EF4-FFF2-40B4-BE49-F238E27FC236}">
                <a16:creationId xmlns:a16="http://schemas.microsoft.com/office/drawing/2014/main" id="{2E392B8A-C300-0E2E-87AF-79A74F4D581E}"/>
              </a:ext>
            </a:extLst>
          </p:cNvPr>
          <p:cNvCxnSpPr/>
          <p:nvPr/>
        </p:nvCxnSpPr>
        <p:spPr>
          <a:xfrm>
            <a:off x="513347" y="3156286"/>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27D78D-FE20-DDFB-EA85-FCE7A711DBE2}"/>
              </a:ext>
            </a:extLst>
          </p:cNvPr>
          <p:cNvCxnSpPr/>
          <p:nvPr/>
        </p:nvCxnSpPr>
        <p:spPr>
          <a:xfrm>
            <a:off x="513347" y="4728411"/>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85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64AE6FF-8DC6-4842-8BA9-EB80A27CC3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10" name="Object 9" hidden="1">
                        <a:extLst>
                          <a:ext uri="{FF2B5EF4-FFF2-40B4-BE49-F238E27FC236}">
                            <a16:creationId xmlns:a16="http://schemas.microsoft.com/office/drawing/2014/main" id="{264AE6FF-8DC6-4842-8BA9-EB80A27CC3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7B801D5-C44E-466F-AF7C-3F683527DAB6}"/>
              </a:ext>
            </a:extLst>
          </p:cNvPr>
          <p:cNvSpPr>
            <a:spLocks noGrp="1"/>
          </p:cNvSpPr>
          <p:nvPr>
            <p:ph type="title"/>
          </p:nvPr>
        </p:nvSpPr>
        <p:spPr>
          <a:xfrm>
            <a:off x="630000" y="622800"/>
            <a:ext cx="10933350" cy="332399"/>
          </a:xfrm>
        </p:spPr>
        <p:txBody>
          <a:bodyPr vert="horz"/>
          <a:lstStyle/>
          <a:p>
            <a:r>
              <a:rPr lang="en-US">
                <a:solidFill>
                  <a:schemeClr val="accent2"/>
                </a:solidFill>
              </a:rPr>
              <a:t>Key theme | </a:t>
            </a:r>
            <a:r>
              <a:rPr lang="en-US"/>
              <a:t>Change Management</a:t>
            </a:r>
          </a:p>
        </p:txBody>
      </p:sp>
      <p:sp>
        <p:nvSpPr>
          <p:cNvPr id="36" name="TextBox 35">
            <a:extLst>
              <a:ext uri="{FF2B5EF4-FFF2-40B4-BE49-F238E27FC236}">
                <a16:creationId xmlns:a16="http://schemas.microsoft.com/office/drawing/2014/main" id="{7A4BA526-71BF-40FC-91D8-965A27C31A7A}"/>
              </a:ext>
            </a:extLst>
          </p:cNvPr>
          <p:cNvSpPr txBox="1"/>
          <p:nvPr/>
        </p:nvSpPr>
        <p:spPr>
          <a:xfrm>
            <a:off x="1187615" y="3389460"/>
            <a:ext cx="4917910" cy="12311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Need for selective codification of program variation/length</a:t>
            </a:r>
          </a:p>
          <a:p>
            <a:pPr marL="324000" lvl="1" indent="-216000">
              <a:buClr>
                <a:schemeClr val="tx2"/>
              </a:buClr>
              <a:buFont typeface="Trebuchet MS" panose="020B0603020202020204" pitchFamily="34" charset="0"/>
              <a:buChar char="•"/>
            </a:pPr>
            <a:r>
              <a:rPr lang="en-US" sz="1400">
                <a:solidFill>
                  <a:schemeClr val="tx1"/>
                </a:solidFill>
              </a:rPr>
              <a:t>Model variance in terms of length and format can exist within states and pose additional administrative and programmatic burden on state directors</a:t>
            </a:r>
          </a:p>
        </p:txBody>
      </p:sp>
      <p:sp>
        <p:nvSpPr>
          <p:cNvPr id="39" name="TextBox 38">
            <a:extLst>
              <a:ext uri="{FF2B5EF4-FFF2-40B4-BE49-F238E27FC236}">
                <a16:creationId xmlns:a16="http://schemas.microsoft.com/office/drawing/2014/main" id="{CD793589-82E0-42BA-8CA0-30A4DF562D39}"/>
              </a:ext>
            </a:extLst>
          </p:cNvPr>
          <p:cNvSpPr txBox="1"/>
          <p:nvPr/>
        </p:nvSpPr>
        <p:spPr>
          <a:xfrm>
            <a:off x="1187615" y="1855786"/>
            <a:ext cx="4917910" cy="9848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2"/>
                </a:solidFill>
              </a:rPr>
              <a:t>Customized innovation implementation frequency</a:t>
            </a:r>
          </a:p>
          <a:p>
            <a:pPr marL="324000" lvl="1" indent="-216000">
              <a:buClr>
                <a:schemeClr val="tx2"/>
              </a:buClr>
              <a:buFont typeface="Trebuchet MS" panose="020B0603020202020204" pitchFamily="34" charset="0"/>
              <a:buChar char="•"/>
            </a:pPr>
            <a:r>
              <a:rPr lang="en-US" sz="1400">
                <a:solidFill>
                  <a:schemeClr val="tx1"/>
                </a:solidFill>
              </a:rPr>
              <a:t>Further deployment of NC resources needed to support sites' unique needs and facilitate uptake of latest digital platforms &amp; fidelity protocols at current pace</a:t>
            </a:r>
          </a:p>
        </p:txBody>
      </p:sp>
      <p:sp>
        <p:nvSpPr>
          <p:cNvPr id="40" name="TextBox 39">
            <a:extLst>
              <a:ext uri="{FF2B5EF4-FFF2-40B4-BE49-F238E27FC236}">
                <a16:creationId xmlns:a16="http://schemas.microsoft.com/office/drawing/2014/main" id="{24DCADFB-648F-49C3-8142-E04A246C545C}"/>
              </a:ext>
            </a:extLst>
          </p:cNvPr>
          <p:cNvSpPr txBox="1"/>
          <p:nvPr/>
        </p:nvSpPr>
        <p:spPr>
          <a:xfrm>
            <a:off x="1187615" y="4986883"/>
            <a:ext cx="4917910"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08000" lvl="1">
              <a:buClr>
                <a:schemeClr val="tx2"/>
              </a:buClr>
            </a:pPr>
            <a:r>
              <a:rPr lang="en-US" sz="1600">
                <a:solidFill>
                  <a:schemeClr val="tx2"/>
                </a:solidFill>
              </a:rPr>
              <a:t>Reactivation of site certification process </a:t>
            </a:r>
          </a:p>
          <a:p>
            <a:pPr marL="324000" lvl="1" indent="-216000">
              <a:buClr>
                <a:schemeClr val="tx2"/>
              </a:buClr>
              <a:buFont typeface="Trebuchet MS" panose="020B0603020202020204" pitchFamily="34" charset="0"/>
              <a:buChar char="•"/>
            </a:pPr>
            <a:r>
              <a:rPr lang="en-US" sz="1400">
                <a:solidFill>
                  <a:schemeClr val="tx1"/>
                </a:solidFill>
              </a:rPr>
              <a:t>Restarting the pre-covid biennial replication agreement will increase site-level accountability via self-monitoring and enable ongoing NC engagement</a:t>
            </a:r>
          </a:p>
          <a:p>
            <a:pPr marL="324000" lvl="1" indent="-216000">
              <a:buClr>
                <a:schemeClr val="tx2"/>
              </a:buClr>
              <a:buFont typeface="Trebuchet MS" panose="020B0603020202020204" pitchFamily="34" charset="0"/>
              <a:buChar char="•"/>
            </a:pPr>
            <a:r>
              <a:rPr lang="en-US" sz="1400">
                <a:solidFill>
                  <a:schemeClr val="tx1"/>
                </a:solidFill>
              </a:rPr>
              <a:t>Double function as refresher trainings for sites</a:t>
            </a:r>
          </a:p>
        </p:txBody>
      </p:sp>
      <p:sp>
        <p:nvSpPr>
          <p:cNvPr id="42" name="clipart_symbols_newspaperclippings">
            <a:extLst>
              <a:ext uri="{FF2B5EF4-FFF2-40B4-BE49-F238E27FC236}">
                <a16:creationId xmlns:a16="http://schemas.microsoft.com/office/drawing/2014/main" id="{C5D22439-BEEF-4673-8C46-62F85807DCC3}"/>
              </a:ext>
            </a:extLst>
          </p:cNvPr>
          <p:cNvSpPr>
            <a:spLocks/>
          </p:cNvSpPr>
          <p:nvPr/>
        </p:nvSpPr>
        <p:spPr bwMode="auto">
          <a:xfrm>
            <a:off x="6602168" y="3389460"/>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"The model has changed from the initial 1-year program to 2 years, and now to the continuous learning model… it's difficult at times to gather data from sites using different formats"</a:t>
            </a:r>
          </a:p>
          <a:p>
            <a:pPr marL="112713" lvl="1" algn="r"/>
            <a:r>
              <a:rPr lang="en-US" sz="1400" i="1"/>
              <a:t>- State Director</a:t>
            </a:r>
          </a:p>
        </p:txBody>
      </p:sp>
      <p:sp>
        <p:nvSpPr>
          <p:cNvPr id="43" name="clipart_symbols_newspaperclippings">
            <a:extLst>
              <a:ext uri="{FF2B5EF4-FFF2-40B4-BE49-F238E27FC236}">
                <a16:creationId xmlns:a16="http://schemas.microsoft.com/office/drawing/2014/main" id="{DF5755A7-95D8-4718-8C34-0349664B56DA}"/>
              </a:ext>
            </a:extLst>
          </p:cNvPr>
          <p:cNvSpPr>
            <a:spLocks/>
          </p:cNvSpPr>
          <p:nvPr/>
        </p:nvSpPr>
        <p:spPr bwMode="auto">
          <a:xfrm>
            <a:off x="6602168" y="4986883"/>
            <a:ext cx="4479878" cy="1248315"/>
          </a:xfrm>
          <a:prstGeom prst="roundRect">
            <a:avLst/>
          </a:prstGeom>
          <a:noFill/>
          <a:ln w="9525">
            <a:solidFill>
              <a:schemeClr val="tx2"/>
            </a:solidFill>
            <a:round/>
            <a:headEnd/>
            <a:tailEnd/>
          </a:ln>
        </p:spPr>
        <p:txBody>
          <a:bodyPr lIns="45720" rIns="45720" anchor="ctr" anchorCtr="1"/>
          <a:lstStyle/>
          <a:p>
            <a:pPr>
              <a:buFont typeface="Trebuchet MS" panose="020B0603020202020204" pitchFamily="34" charset="0"/>
              <a:buChar char="​"/>
            </a:pPr>
            <a:r>
              <a:rPr lang="en-US" sz="1400"/>
              <a:t>"Going through the certification process and proving that we are aligned with the newest protocols gives us a peace of mind and help get </a:t>
            </a:r>
            <a:r>
              <a:rPr lang="en-US" sz="1400" err="1"/>
              <a:t>ELSs</a:t>
            </a:r>
            <a:r>
              <a:rPr lang="en-US" sz="1400"/>
              <a:t> on board"  </a:t>
            </a:r>
          </a:p>
          <a:p>
            <a:pPr algn="r">
              <a:buFont typeface="Trebuchet MS" panose="020B0603020202020204" pitchFamily="34" charset="0"/>
              <a:buChar char="​"/>
            </a:pPr>
            <a:r>
              <a:rPr lang="en-US" sz="1400" i="1"/>
              <a:t>- State Director</a:t>
            </a:r>
          </a:p>
        </p:txBody>
      </p:sp>
      <p:sp>
        <p:nvSpPr>
          <p:cNvPr id="49" name="clipart_symbols_newspaperclippings">
            <a:extLst>
              <a:ext uri="{FF2B5EF4-FFF2-40B4-BE49-F238E27FC236}">
                <a16:creationId xmlns:a16="http://schemas.microsoft.com/office/drawing/2014/main" id="{413C099C-3B3E-4673-B0BC-3BBB80E8EEC3}"/>
              </a:ext>
            </a:extLst>
          </p:cNvPr>
          <p:cNvSpPr>
            <a:spLocks/>
          </p:cNvSpPr>
          <p:nvPr/>
        </p:nvSpPr>
        <p:spPr bwMode="auto">
          <a:xfrm>
            <a:off x="6602168" y="1855786"/>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"Every partner organization is different in terms of staff capacity and the communities it serves, and there is only so much we can put on </a:t>
            </a:r>
            <a:r>
              <a:rPr lang="en-US" sz="1400" err="1"/>
              <a:t>ELSs</a:t>
            </a:r>
            <a:r>
              <a:rPr lang="en-US" sz="1400"/>
              <a:t>' plates"</a:t>
            </a:r>
          </a:p>
          <a:p>
            <a:pPr marL="112713" lvl="1" algn="r"/>
            <a:r>
              <a:rPr lang="en-US" sz="1400" i="1"/>
              <a:t>- Program Coordinator</a:t>
            </a:r>
          </a:p>
        </p:txBody>
      </p:sp>
      <p:grpSp>
        <p:nvGrpSpPr>
          <p:cNvPr id="32" name="bcgIcons_Centralized ">
            <a:extLst>
              <a:ext uri="{FF2B5EF4-FFF2-40B4-BE49-F238E27FC236}">
                <a16:creationId xmlns:a16="http://schemas.microsoft.com/office/drawing/2014/main" id="{4AEC734F-AAD5-D6EB-CD84-8F8265082768}"/>
              </a:ext>
            </a:extLst>
          </p:cNvPr>
          <p:cNvGrpSpPr>
            <a:grpSpLocks noChangeAspect="1"/>
          </p:cNvGrpSpPr>
          <p:nvPr/>
        </p:nvGrpSpPr>
        <p:grpSpPr>
          <a:xfrm>
            <a:off x="629999" y="3686640"/>
            <a:ext cx="548640" cy="548640"/>
            <a:chOff x="2667000" y="0"/>
            <a:chExt cx="6858000" cy="6858000"/>
          </a:xfrm>
        </p:grpSpPr>
        <p:sp>
          <p:nvSpPr>
            <p:cNvPr id="33" name="AutoShape 22">
              <a:extLst>
                <a:ext uri="{FF2B5EF4-FFF2-40B4-BE49-F238E27FC236}">
                  <a16:creationId xmlns:a16="http://schemas.microsoft.com/office/drawing/2014/main" id="{DA3392FE-4FB1-A80E-CB15-66F54755F4EB}"/>
                </a:ext>
              </a:extLst>
            </p:cNvPr>
            <p:cNvSpPr>
              <a:spLocks noChangeAspect="1" noChangeArrowheads="1" noTextEdit="1"/>
            </p:cNvSpPr>
            <p:nvPr/>
          </p:nvSpPr>
          <p:spPr bwMode="auto">
            <a:xfrm>
              <a:off x="2667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4" name="Group 33">
              <a:extLst>
                <a:ext uri="{FF2B5EF4-FFF2-40B4-BE49-F238E27FC236}">
                  <a16:creationId xmlns:a16="http://schemas.microsoft.com/office/drawing/2014/main" id="{4DF31401-1412-A8B1-7266-BAD322115896}"/>
                </a:ext>
              </a:extLst>
            </p:cNvPr>
            <p:cNvGrpSpPr/>
            <p:nvPr/>
          </p:nvGrpSpPr>
          <p:grpSpPr>
            <a:xfrm>
              <a:off x="3806825" y="1143000"/>
              <a:ext cx="4578350" cy="4565650"/>
              <a:chOff x="3806825" y="1143000"/>
              <a:chExt cx="4578351" cy="4565650"/>
            </a:xfrm>
          </p:grpSpPr>
          <p:sp>
            <p:nvSpPr>
              <p:cNvPr id="35" name="Freeform 119">
                <a:extLst>
                  <a:ext uri="{FF2B5EF4-FFF2-40B4-BE49-F238E27FC236}">
                    <a16:creationId xmlns:a16="http://schemas.microsoft.com/office/drawing/2014/main" id="{FBDF30AD-10A3-A9D9-1868-61CF1C7D003B}"/>
                  </a:ext>
                </a:extLst>
              </p:cNvPr>
              <p:cNvSpPr>
                <a:spLocks/>
              </p:cNvSpPr>
              <p:nvPr/>
            </p:nvSpPr>
            <p:spPr bwMode="auto">
              <a:xfrm>
                <a:off x="3806825" y="1143000"/>
                <a:ext cx="4578351" cy="4565650"/>
              </a:xfrm>
              <a:custGeom>
                <a:avLst/>
                <a:gdLst>
                  <a:gd name="connsiteX0" fmla="*/ 4152900 w 4578351"/>
                  <a:gd name="connsiteY0" fmla="*/ 3848100 h 4565650"/>
                  <a:gd name="connsiteX1" fmla="*/ 3860800 w 4578351"/>
                  <a:gd name="connsiteY1" fmla="*/ 4143375 h 4565650"/>
                  <a:gd name="connsiteX2" fmla="*/ 4152900 w 4578351"/>
                  <a:gd name="connsiteY2" fmla="*/ 4438650 h 4565650"/>
                  <a:gd name="connsiteX3" fmla="*/ 4445000 w 4578351"/>
                  <a:gd name="connsiteY3" fmla="*/ 4143375 h 4565650"/>
                  <a:gd name="connsiteX4" fmla="*/ 4152900 w 4578351"/>
                  <a:gd name="connsiteY4" fmla="*/ 3848100 h 4565650"/>
                  <a:gd name="connsiteX5" fmla="*/ 413545 w 4578351"/>
                  <a:gd name="connsiteY5" fmla="*/ 3848100 h 4565650"/>
                  <a:gd name="connsiteX6" fmla="*/ 115888 w 4578351"/>
                  <a:gd name="connsiteY6" fmla="*/ 4143375 h 4565650"/>
                  <a:gd name="connsiteX7" fmla="*/ 413545 w 4578351"/>
                  <a:gd name="connsiteY7" fmla="*/ 4438650 h 4565650"/>
                  <a:gd name="connsiteX8" fmla="*/ 711202 w 4578351"/>
                  <a:gd name="connsiteY8" fmla="*/ 4143375 h 4565650"/>
                  <a:gd name="connsiteX9" fmla="*/ 413545 w 4578351"/>
                  <a:gd name="connsiteY9" fmla="*/ 3848100 h 4565650"/>
                  <a:gd name="connsiteX10" fmla="*/ 3239087 w 4578351"/>
                  <a:gd name="connsiteY10" fmla="*/ 3092450 h 4565650"/>
                  <a:gd name="connsiteX11" fmla="*/ 3253968 w 4578351"/>
                  <a:gd name="connsiteY11" fmla="*/ 3092450 h 4565650"/>
                  <a:gd name="connsiteX12" fmla="*/ 3262896 w 4578351"/>
                  <a:gd name="connsiteY12" fmla="*/ 3092450 h 4565650"/>
                  <a:gd name="connsiteX13" fmla="*/ 3646819 w 4578351"/>
                  <a:gd name="connsiteY13" fmla="*/ 3148997 h 4565650"/>
                  <a:gd name="connsiteX14" fmla="*/ 3703365 w 4578351"/>
                  <a:gd name="connsiteY14" fmla="*/ 3220425 h 4565650"/>
                  <a:gd name="connsiteX15" fmla="*/ 3628962 w 4578351"/>
                  <a:gd name="connsiteY15" fmla="*/ 3276972 h 4565650"/>
                  <a:gd name="connsiteX16" fmla="*/ 3408727 w 4578351"/>
                  <a:gd name="connsiteY16" fmla="*/ 3247211 h 4565650"/>
                  <a:gd name="connsiteX17" fmla="*/ 3911695 w 4578351"/>
                  <a:gd name="connsiteY17" fmla="*/ 3803753 h 4565650"/>
                  <a:gd name="connsiteX18" fmla="*/ 4158715 w 4578351"/>
                  <a:gd name="connsiteY18" fmla="*/ 3726373 h 4565650"/>
                  <a:gd name="connsiteX19" fmla="*/ 4578351 w 4578351"/>
                  <a:gd name="connsiteY19" fmla="*/ 4146011 h 4565650"/>
                  <a:gd name="connsiteX20" fmla="*/ 4158715 w 4578351"/>
                  <a:gd name="connsiteY20" fmla="*/ 4565650 h 4565650"/>
                  <a:gd name="connsiteX21" fmla="*/ 3739079 w 4578351"/>
                  <a:gd name="connsiteY21" fmla="*/ 4146011 h 4565650"/>
                  <a:gd name="connsiteX22" fmla="*/ 3819435 w 4578351"/>
                  <a:gd name="connsiteY22" fmla="*/ 3898990 h 4565650"/>
                  <a:gd name="connsiteX23" fmla="*/ 3316467 w 4578351"/>
                  <a:gd name="connsiteY23" fmla="*/ 3339472 h 4565650"/>
                  <a:gd name="connsiteX24" fmla="*/ 3325395 w 4578351"/>
                  <a:gd name="connsiteY24" fmla="*/ 3544827 h 4565650"/>
                  <a:gd name="connsiteX25" fmla="*/ 3262896 w 4578351"/>
                  <a:gd name="connsiteY25" fmla="*/ 3613279 h 4565650"/>
                  <a:gd name="connsiteX26" fmla="*/ 3194445 w 4578351"/>
                  <a:gd name="connsiteY26" fmla="*/ 3550779 h 4565650"/>
                  <a:gd name="connsiteX27" fmla="*/ 3176588 w 4578351"/>
                  <a:gd name="connsiteY27" fmla="*/ 3160902 h 4565650"/>
                  <a:gd name="connsiteX28" fmla="*/ 3176588 w 4578351"/>
                  <a:gd name="connsiteY28" fmla="*/ 3157926 h 4565650"/>
                  <a:gd name="connsiteX29" fmla="*/ 3176588 w 4578351"/>
                  <a:gd name="connsiteY29" fmla="*/ 3151973 h 4565650"/>
                  <a:gd name="connsiteX30" fmla="*/ 3176588 w 4578351"/>
                  <a:gd name="connsiteY30" fmla="*/ 3148997 h 4565650"/>
                  <a:gd name="connsiteX31" fmla="*/ 3179564 w 4578351"/>
                  <a:gd name="connsiteY31" fmla="*/ 3143045 h 4565650"/>
                  <a:gd name="connsiteX32" fmla="*/ 3179564 w 4578351"/>
                  <a:gd name="connsiteY32" fmla="*/ 3140069 h 4565650"/>
                  <a:gd name="connsiteX33" fmla="*/ 3182541 w 4578351"/>
                  <a:gd name="connsiteY33" fmla="*/ 3134117 h 4565650"/>
                  <a:gd name="connsiteX34" fmla="*/ 3185517 w 4578351"/>
                  <a:gd name="connsiteY34" fmla="*/ 3128164 h 4565650"/>
                  <a:gd name="connsiteX35" fmla="*/ 3188493 w 4578351"/>
                  <a:gd name="connsiteY35" fmla="*/ 3122212 h 4565650"/>
                  <a:gd name="connsiteX36" fmla="*/ 3188493 w 4578351"/>
                  <a:gd name="connsiteY36" fmla="*/ 3119236 h 4565650"/>
                  <a:gd name="connsiteX37" fmla="*/ 3191469 w 4578351"/>
                  <a:gd name="connsiteY37" fmla="*/ 3116260 h 4565650"/>
                  <a:gd name="connsiteX38" fmla="*/ 3203374 w 4578351"/>
                  <a:gd name="connsiteY38" fmla="*/ 3107331 h 4565650"/>
                  <a:gd name="connsiteX39" fmla="*/ 3206350 w 4578351"/>
                  <a:gd name="connsiteY39" fmla="*/ 3104355 h 4565650"/>
                  <a:gd name="connsiteX40" fmla="*/ 3209326 w 4578351"/>
                  <a:gd name="connsiteY40" fmla="*/ 3101379 h 4565650"/>
                  <a:gd name="connsiteX41" fmla="*/ 3221230 w 4578351"/>
                  <a:gd name="connsiteY41" fmla="*/ 3098403 h 4565650"/>
                  <a:gd name="connsiteX42" fmla="*/ 3227183 w 4578351"/>
                  <a:gd name="connsiteY42" fmla="*/ 3095426 h 4565650"/>
                  <a:gd name="connsiteX43" fmla="*/ 3230159 w 4578351"/>
                  <a:gd name="connsiteY43" fmla="*/ 3095426 h 4565650"/>
                  <a:gd name="connsiteX44" fmla="*/ 3233135 w 4578351"/>
                  <a:gd name="connsiteY44" fmla="*/ 3095426 h 4565650"/>
                  <a:gd name="connsiteX45" fmla="*/ 3239087 w 4578351"/>
                  <a:gd name="connsiteY45" fmla="*/ 3092450 h 4565650"/>
                  <a:gd name="connsiteX46" fmla="*/ 1315455 w 4578351"/>
                  <a:gd name="connsiteY46" fmla="*/ 3092450 h 4565650"/>
                  <a:gd name="connsiteX47" fmla="*/ 1324383 w 4578351"/>
                  <a:gd name="connsiteY47" fmla="*/ 3092450 h 4565650"/>
                  <a:gd name="connsiteX48" fmla="*/ 1339264 w 4578351"/>
                  <a:gd name="connsiteY48" fmla="*/ 3092450 h 4565650"/>
                  <a:gd name="connsiteX49" fmla="*/ 1345216 w 4578351"/>
                  <a:gd name="connsiteY49" fmla="*/ 3095426 h 4565650"/>
                  <a:gd name="connsiteX50" fmla="*/ 1348193 w 4578351"/>
                  <a:gd name="connsiteY50" fmla="*/ 3095426 h 4565650"/>
                  <a:gd name="connsiteX51" fmla="*/ 1351169 w 4578351"/>
                  <a:gd name="connsiteY51" fmla="*/ 3095426 h 4565650"/>
                  <a:gd name="connsiteX52" fmla="*/ 1357121 w 4578351"/>
                  <a:gd name="connsiteY52" fmla="*/ 3098403 h 4565650"/>
                  <a:gd name="connsiteX53" fmla="*/ 1369026 w 4578351"/>
                  <a:gd name="connsiteY53" fmla="*/ 3101379 h 4565650"/>
                  <a:gd name="connsiteX54" fmla="*/ 1372002 w 4578351"/>
                  <a:gd name="connsiteY54" fmla="*/ 3104355 h 4565650"/>
                  <a:gd name="connsiteX55" fmla="*/ 1374978 w 4578351"/>
                  <a:gd name="connsiteY55" fmla="*/ 3107331 h 4565650"/>
                  <a:gd name="connsiteX56" fmla="*/ 1386882 w 4578351"/>
                  <a:gd name="connsiteY56" fmla="*/ 3116260 h 4565650"/>
                  <a:gd name="connsiteX57" fmla="*/ 1389859 w 4578351"/>
                  <a:gd name="connsiteY57" fmla="*/ 3119236 h 4565650"/>
                  <a:gd name="connsiteX58" fmla="*/ 1389859 w 4578351"/>
                  <a:gd name="connsiteY58" fmla="*/ 3122212 h 4565650"/>
                  <a:gd name="connsiteX59" fmla="*/ 1392835 w 4578351"/>
                  <a:gd name="connsiteY59" fmla="*/ 3128164 h 4565650"/>
                  <a:gd name="connsiteX60" fmla="*/ 1395811 w 4578351"/>
                  <a:gd name="connsiteY60" fmla="*/ 3134117 h 4565650"/>
                  <a:gd name="connsiteX61" fmla="*/ 1398787 w 4578351"/>
                  <a:gd name="connsiteY61" fmla="*/ 3140069 h 4565650"/>
                  <a:gd name="connsiteX62" fmla="*/ 1398787 w 4578351"/>
                  <a:gd name="connsiteY62" fmla="*/ 3143045 h 4565650"/>
                  <a:gd name="connsiteX63" fmla="*/ 1401763 w 4578351"/>
                  <a:gd name="connsiteY63" fmla="*/ 3148997 h 4565650"/>
                  <a:gd name="connsiteX64" fmla="*/ 1401763 w 4578351"/>
                  <a:gd name="connsiteY64" fmla="*/ 3151973 h 4565650"/>
                  <a:gd name="connsiteX65" fmla="*/ 1401763 w 4578351"/>
                  <a:gd name="connsiteY65" fmla="*/ 3157926 h 4565650"/>
                  <a:gd name="connsiteX66" fmla="*/ 1401763 w 4578351"/>
                  <a:gd name="connsiteY66" fmla="*/ 3160902 h 4565650"/>
                  <a:gd name="connsiteX67" fmla="*/ 1383906 w 4578351"/>
                  <a:gd name="connsiteY67" fmla="*/ 3550779 h 4565650"/>
                  <a:gd name="connsiteX68" fmla="*/ 1315455 w 4578351"/>
                  <a:gd name="connsiteY68" fmla="*/ 3613279 h 4565650"/>
                  <a:gd name="connsiteX69" fmla="*/ 1252956 w 4578351"/>
                  <a:gd name="connsiteY69" fmla="*/ 3544827 h 4565650"/>
                  <a:gd name="connsiteX70" fmla="*/ 1261885 w 4578351"/>
                  <a:gd name="connsiteY70" fmla="*/ 3339472 h 4565650"/>
                  <a:gd name="connsiteX71" fmla="*/ 758916 w 4578351"/>
                  <a:gd name="connsiteY71" fmla="*/ 3898990 h 4565650"/>
                  <a:gd name="connsiteX72" fmla="*/ 839272 w 4578351"/>
                  <a:gd name="connsiteY72" fmla="*/ 4146011 h 4565650"/>
                  <a:gd name="connsiteX73" fmla="*/ 419636 w 4578351"/>
                  <a:gd name="connsiteY73" fmla="*/ 4565650 h 4565650"/>
                  <a:gd name="connsiteX74" fmla="*/ 0 w 4578351"/>
                  <a:gd name="connsiteY74" fmla="*/ 4146011 h 4565650"/>
                  <a:gd name="connsiteX75" fmla="*/ 419636 w 4578351"/>
                  <a:gd name="connsiteY75" fmla="*/ 3726373 h 4565650"/>
                  <a:gd name="connsiteX76" fmla="*/ 666656 w 4578351"/>
                  <a:gd name="connsiteY76" fmla="*/ 3803753 h 4565650"/>
                  <a:gd name="connsiteX77" fmla="*/ 1169624 w 4578351"/>
                  <a:gd name="connsiteY77" fmla="*/ 3247211 h 4565650"/>
                  <a:gd name="connsiteX78" fmla="*/ 949390 w 4578351"/>
                  <a:gd name="connsiteY78" fmla="*/ 3276972 h 4565650"/>
                  <a:gd name="connsiteX79" fmla="*/ 874986 w 4578351"/>
                  <a:gd name="connsiteY79" fmla="*/ 3220425 h 4565650"/>
                  <a:gd name="connsiteX80" fmla="*/ 931533 w 4578351"/>
                  <a:gd name="connsiteY80" fmla="*/ 3148997 h 4565650"/>
                  <a:gd name="connsiteX81" fmla="*/ 1315455 w 4578351"/>
                  <a:gd name="connsiteY81" fmla="*/ 3092450 h 4565650"/>
                  <a:gd name="connsiteX82" fmla="*/ 2304257 w 4578351"/>
                  <a:gd name="connsiteY82" fmla="*/ 1339849 h 4565650"/>
                  <a:gd name="connsiteX83" fmla="*/ 1346200 w 4578351"/>
                  <a:gd name="connsiteY83" fmla="*/ 2294731 h 4565650"/>
                  <a:gd name="connsiteX84" fmla="*/ 2304257 w 4578351"/>
                  <a:gd name="connsiteY84" fmla="*/ 3249613 h 4565650"/>
                  <a:gd name="connsiteX85" fmla="*/ 3262314 w 4578351"/>
                  <a:gd name="connsiteY85" fmla="*/ 2294731 h 4565650"/>
                  <a:gd name="connsiteX86" fmla="*/ 2304257 w 4578351"/>
                  <a:gd name="connsiteY86" fmla="*/ 1339849 h 4565650"/>
                  <a:gd name="connsiteX87" fmla="*/ 2305050 w 4578351"/>
                  <a:gd name="connsiteY87" fmla="*/ 1220787 h 4565650"/>
                  <a:gd name="connsiteX88" fmla="*/ 3378200 w 4578351"/>
                  <a:gd name="connsiteY88" fmla="*/ 2296319 h 4565650"/>
                  <a:gd name="connsiteX89" fmla="*/ 2305050 w 4578351"/>
                  <a:gd name="connsiteY89" fmla="*/ 3371851 h 4565650"/>
                  <a:gd name="connsiteX90" fmla="*/ 1231900 w 4578351"/>
                  <a:gd name="connsiteY90" fmla="*/ 2296319 h 4565650"/>
                  <a:gd name="connsiteX91" fmla="*/ 2305050 w 4578351"/>
                  <a:gd name="connsiteY91" fmla="*/ 1220787 h 4565650"/>
                  <a:gd name="connsiteX92" fmla="*/ 4152900 w 4578351"/>
                  <a:gd name="connsiteY92" fmla="*/ 128588 h 4565650"/>
                  <a:gd name="connsiteX93" fmla="*/ 3860800 w 4578351"/>
                  <a:gd name="connsiteY93" fmla="*/ 419895 h 4565650"/>
                  <a:gd name="connsiteX94" fmla="*/ 4152900 w 4578351"/>
                  <a:gd name="connsiteY94" fmla="*/ 711202 h 4565650"/>
                  <a:gd name="connsiteX95" fmla="*/ 4445000 w 4578351"/>
                  <a:gd name="connsiteY95" fmla="*/ 419895 h 4565650"/>
                  <a:gd name="connsiteX96" fmla="*/ 4152900 w 4578351"/>
                  <a:gd name="connsiteY96" fmla="*/ 128588 h 4565650"/>
                  <a:gd name="connsiteX97" fmla="*/ 413545 w 4578351"/>
                  <a:gd name="connsiteY97" fmla="*/ 128588 h 4565650"/>
                  <a:gd name="connsiteX98" fmla="*/ 115888 w 4578351"/>
                  <a:gd name="connsiteY98" fmla="*/ 419895 h 4565650"/>
                  <a:gd name="connsiteX99" fmla="*/ 413545 w 4578351"/>
                  <a:gd name="connsiteY99" fmla="*/ 711202 h 4565650"/>
                  <a:gd name="connsiteX100" fmla="*/ 711202 w 4578351"/>
                  <a:gd name="connsiteY100" fmla="*/ 419895 h 4565650"/>
                  <a:gd name="connsiteX101" fmla="*/ 413545 w 4578351"/>
                  <a:gd name="connsiteY101" fmla="*/ 128588 h 4565650"/>
                  <a:gd name="connsiteX102" fmla="*/ 4158715 w 4578351"/>
                  <a:gd name="connsiteY102" fmla="*/ 0 h 4565650"/>
                  <a:gd name="connsiteX103" fmla="*/ 4578351 w 4578351"/>
                  <a:gd name="connsiteY103" fmla="*/ 419639 h 4565650"/>
                  <a:gd name="connsiteX104" fmla="*/ 4158715 w 4578351"/>
                  <a:gd name="connsiteY104" fmla="*/ 839278 h 4565650"/>
                  <a:gd name="connsiteX105" fmla="*/ 3911695 w 4578351"/>
                  <a:gd name="connsiteY105" fmla="*/ 758921 h 4565650"/>
                  <a:gd name="connsiteX106" fmla="*/ 3408727 w 4578351"/>
                  <a:gd name="connsiteY106" fmla="*/ 1318440 h 4565650"/>
                  <a:gd name="connsiteX107" fmla="*/ 3628962 w 4578351"/>
                  <a:gd name="connsiteY107" fmla="*/ 1285702 h 4565650"/>
                  <a:gd name="connsiteX108" fmla="*/ 3703365 w 4578351"/>
                  <a:gd name="connsiteY108" fmla="*/ 1342249 h 4565650"/>
                  <a:gd name="connsiteX109" fmla="*/ 3646819 w 4578351"/>
                  <a:gd name="connsiteY109" fmla="*/ 1416653 h 4565650"/>
                  <a:gd name="connsiteX110" fmla="*/ 3262896 w 4578351"/>
                  <a:gd name="connsiteY110" fmla="*/ 1470224 h 4565650"/>
                  <a:gd name="connsiteX111" fmla="*/ 3253968 w 4578351"/>
                  <a:gd name="connsiteY111" fmla="*/ 1473200 h 4565650"/>
                  <a:gd name="connsiteX112" fmla="*/ 3239087 w 4578351"/>
                  <a:gd name="connsiteY112" fmla="*/ 1470224 h 4565650"/>
                  <a:gd name="connsiteX113" fmla="*/ 3233135 w 4578351"/>
                  <a:gd name="connsiteY113" fmla="*/ 1470224 h 4565650"/>
                  <a:gd name="connsiteX114" fmla="*/ 3230159 w 4578351"/>
                  <a:gd name="connsiteY114" fmla="*/ 1470224 h 4565650"/>
                  <a:gd name="connsiteX115" fmla="*/ 3227183 w 4578351"/>
                  <a:gd name="connsiteY115" fmla="*/ 1467248 h 4565650"/>
                  <a:gd name="connsiteX116" fmla="*/ 3221230 w 4578351"/>
                  <a:gd name="connsiteY116" fmla="*/ 1467248 h 4565650"/>
                  <a:gd name="connsiteX117" fmla="*/ 3219232 w 4578351"/>
                  <a:gd name="connsiteY117" fmla="*/ 1466249 h 4565650"/>
                  <a:gd name="connsiteX118" fmla="*/ 3209326 w 4578351"/>
                  <a:gd name="connsiteY118" fmla="*/ 1461296 h 4565650"/>
                  <a:gd name="connsiteX119" fmla="*/ 3206350 w 4578351"/>
                  <a:gd name="connsiteY119" fmla="*/ 1461296 h 4565650"/>
                  <a:gd name="connsiteX120" fmla="*/ 3203374 w 4578351"/>
                  <a:gd name="connsiteY120" fmla="*/ 1458319 h 4565650"/>
                  <a:gd name="connsiteX121" fmla="*/ 3191469 w 4578351"/>
                  <a:gd name="connsiteY121" fmla="*/ 1446415 h 4565650"/>
                  <a:gd name="connsiteX122" fmla="*/ 3188493 w 4578351"/>
                  <a:gd name="connsiteY122" fmla="*/ 1443439 h 4565650"/>
                  <a:gd name="connsiteX123" fmla="*/ 3185517 w 4578351"/>
                  <a:gd name="connsiteY123" fmla="*/ 1437486 h 4565650"/>
                  <a:gd name="connsiteX124" fmla="*/ 3182541 w 4578351"/>
                  <a:gd name="connsiteY124" fmla="*/ 1431534 h 4565650"/>
                  <a:gd name="connsiteX125" fmla="*/ 3179564 w 4578351"/>
                  <a:gd name="connsiteY125" fmla="*/ 1422605 h 4565650"/>
                  <a:gd name="connsiteX126" fmla="*/ 3176588 w 4578351"/>
                  <a:gd name="connsiteY126" fmla="*/ 1413677 h 4565650"/>
                  <a:gd name="connsiteX127" fmla="*/ 3176588 w 4578351"/>
                  <a:gd name="connsiteY127" fmla="*/ 1404748 h 4565650"/>
                  <a:gd name="connsiteX128" fmla="*/ 3176588 w 4578351"/>
                  <a:gd name="connsiteY128" fmla="*/ 1401772 h 4565650"/>
                  <a:gd name="connsiteX129" fmla="*/ 3194445 w 4578351"/>
                  <a:gd name="connsiteY129" fmla="*/ 1014871 h 4565650"/>
                  <a:gd name="connsiteX130" fmla="*/ 3262896 w 4578351"/>
                  <a:gd name="connsiteY130" fmla="*/ 952372 h 4565650"/>
                  <a:gd name="connsiteX131" fmla="*/ 3325395 w 4578351"/>
                  <a:gd name="connsiteY131" fmla="*/ 1020824 h 4565650"/>
                  <a:gd name="connsiteX132" fmla="*/ 3316467 w 4578351"/>
                  <a:gd name="connsiteY132" fmla="*/ 1226179 h 4565650"/>
                  <a:gd name="connsiteX133" fmla="*/ 3819435 w 4578351"/>
                  <a:gd name="connsiteY133" fmla="*/ 666660 h 4565650"/>
                  <a:gd name="connsiteX134" fmla="*/ 3739079 w 4578351"/>
                  <a:gd name="connsiteY134" fmla="*/ 419639 h 4565650"/>
                  <a:gd name="connsiteX135" fmla="*/ 4158715 w 4578351"/>
                  <a:gd name="connsiteY135" fmla="*/ 0 h 4565650"/>
                  <a:gd name="connsiteX136" fmla="*/ 419636 w 4578351"/>
                  <a:gd name="connsiteY136" fmla="*/ 0 h 4565650"/>
                  <a:gd name="connsiteX137" fmla="*/ 839272 w 4578351"/>
                  <a:gd name="connsiteY137" fmla="*/ 419639 h 4565650"/>
                  <a:gd name="connsiteX138" fmla="*/ 758916 w 4578351"/>
                  <a:gd name="connsiteY138" fmla="*/ 666660 h 4565650"/>
                  <a:gd name="connsiteX139" fmla="*/ 1261885 w 4578351"/>
                  <a:gd name="connsiteY139" fmla="*/ 1226179 h 4565650"/>
                  <a:gd name="connsiteX140" fmla="*/ 1252956 w 4578351"/>
                  <a:gd name="connsiteY140" fmla="*/ 1020824 h 4565650"/>
                  <a:gd name="connsiteX141" fmla="*/ 1315455 w 4578351"/>
                  <a:gd name="connsiteY141" fmla="*/ 952372 h 4565650"/>
                  <a:gd name="connsiteX142" fmla="*/ 1383906 w 4578351"/>
                  <a:gd name="connsiteY142" fmla="*/ 1014871 h 4565650"/>
                  <a:gd name="connsiteX143" fmla="*/ 1401763 w 4578351"/>
                  <a:gd name="connsiteY143" fmla="*/ 1401772 h 4565650"/>
                  <a:gd name="connsiteX144" fmla="*/ 1401763 w 4578351"/>
                  <a:gd name="connsiteY144" fmla="*/ 1404748 h 4565650"/>
                  <a:gd name="connsiteX145" fmla="*/ 1401763 w 4578351"/>
                  <a:gd name="connsiteY145" fmla="*/ 1413677 h 4565650"/>
                  <a:gd name="connsiteX146" fmla="*/ 1398787 w 4578351"/>
                  <a:gd name="connsiteY146" fmla="*/ 1422605 h 4565650"/>
                  <a:gd name="connsiteX147" fmla="*/ 1395811 w 4578351"/>
                  <a:gd name="connsiteY147" fmla="*/ 1431534 h 4565650"/>
                  <a:gd name="connsiteX148" fmla="*/ 1392835 w 4578351"/>
                  <a:gd name="connsiteY148" fmla="*/ 1437486 h 4565650"/>
                  <a:gd name="connsiteX149" fmla="*/ 1389859 w 4578351"/>
                  <a:gd name="connsiteY149" fmla="*/ 1443439 h 4565650"/>
                  <a:gd name="connsiteX150" fmla="*/ 1386882 w 4578351"/>
                  <a:gd name="connsiteY150" fmla="*/ 1446415 h 4565650"/>
                  <a:gd name="connsiteX151" fmla="*/ 1374978 w 4578351"/>
                  <a:gd name="connsiteY151" fmla="*/ 1458319 h 4565650"/>
                  <a:gd name="connsiteX152" fmla="*/ 1372002 w 4578351"/>
                  <a:gd name="connsiteY152" fmla="*/ 1461296 h 4565650"/>
                  <a:gd name="connsiteX153" fmla="*/ 1369026 w 4578351"/>
                  <a:gd name="connsiteY153" fmla="*/ 1461296 h 4565650"/>
                  <a:gd name="connsiteX154" fmla="*/ 1357121 w 4578351"/>
                  <a:gd name="connsiteY154" fmla="*/ 1467248 h 4565650"/>
                  <a:gd name="connsiteX155" fmla="*/ 1351169 w 4578351"/>
                  <a:gd name="connsiteY155" fmla="*/ 1467248 h 4565650"/>
                  <a:gd name="connsiteX156" fmla="*/ 1348193 w 4578351"/>
                  <a:gd name="connsiteY156" fmla="*/ 1470224 h 4565650"/>
                  <a:gd name="connsiteX157" fmla="*/ 1345216 w 4578351"/>
                  <a:gd name="connsiteY157" fmla="*/ 1470224 h 4565650"/>
                  <a:gd name="connsiteX158" fmla="*/ 1339264 w 4578351"/>
                  <a:gd name="connsiteY158" fmla="*/ 1470224 h 4565650"/>
                  <a:gd name="connsiteX159" fmla="*/ 1324383 w 4578351"/>
                  <a:gd name="connsiteY159" fmla="*/ 1473200 h 4565650"/>
                  <a:gd name="connsiteX160" fmla="*/ 1315455 w 4578351"/>
                  <a:gd name="connsiteY160" fmla="*/ 1470224 h 4565650"/>
                  <a:gd name="connsiteX161" fmla="*/ 931533 w 4578351"/>
                  <a:gd name="connsiteY161" fmla="*/ 1416653 h 4565650"/>
                  <a:gd name="connsiteX162" fmla="*/ 874986 w 4578351"/>
                  <a:gd name="connsiteY162" fmla="*/ 1342249 h 4565650"/>
                  <a:gd name="connsiteX163" fmla="*/ 949390 w 4578351"/>
                  <a:gd name="connsiteY163" fmla="*/ 1285702 h 4565650"/>
                  <a:gd name="connsiteX164" fmla="*/ 1169624 w 4578351"/>
                  <a:gd name="connsiteY164" fmla="*/ 1318440 h 4565650"/>
                  <a:gd name="connsiteX165" fmla="*/ 666656 w 4578351"/>
                  <a:gd name="connsiteY165" fmla="*/ 758921 h 4565650"/>
                  <a:gd name="connsiteX166" fmla="*/ 419636 w 4578351"/>
                  <a:gd name="connsiteY166" fmla="*/ 839278 h 4565650"/>
                  <a:gd name="connsiteX167" fmla="*/ 0 w 4578351"/>
                  <a:gd name="connsiteY167" fmla="*/ 419639 h 4565650"/>
                  <a:gd name="connsiteX168" fmla="*/ 419636 w 4578351"/>
                  <a:gd name="connsiteY168" fmla="*/ 0 h 456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4578351" h="4565650">
                    <a:moveTo>
                      <a:pt x="4152900" y="3848100"/>
                    </a:moveTo>
                    <a:cubicBezTo>
                      <a:pt x="3991578" y="3848100"/>
                      <a:pt x="3860800" y="3980299"/>
                      <a:pt x="3860800" y="4143375"/>
                    </a:cubicBezTo>
                    <a:cubicBezTo>
                      <a:pt x="3860800" y="4306451"/>
                      <a:pt x="3991578" y="4438650"/>
                      <a:pt x="4152900" y="4438650"/>
                    </a:cubicBezTo>
                    <a:cubicBezTo>
                      <a:pt x="4314222" y="4438650"/>
                      <a:pt x="4445000" y="4306451"/>
                      <a:pt x="4445000" y="4143375"/>
                    </a:cubicBezTo>
                    <a:cubicBezTo>
                      <a:pt x="4445000" y="3980299"/>
                      <a:pt x="4314222" y="3848100"/>
                      <a:pt x="4152900" y="3848100"/>
                    </a:cubicBezTo>
                    <a:close/>
                    <a:moveTo>
                      <a:pt x="413545" y="3848100"/>
                    </a:moveTo>
                    <a:cubicBezTo>
                      <a:pt x="249154" y="3848100"/>
                      <a:pt x="115888" y="3980299"/>
                      <a:pt x="115888" y="4143375"/>
                    </a:cubicBezTo>
                    <a:cubicBezTo>
                      <a:pt x="115888" y="4306451"/>
                      <a:pt x="249154" y="4438650"/>
                      <a:pt x="413545" y="4438650"/>
                    </a:cubicBezTo>
                    <a:cubicBezTo>
                      <a:pt x="577936" y="4438650"/>
                      <a:pt x="711202" y="4306451"/>
                      <a:pt x="711202" y="4143375"/>
                    </a:cubicBezTo>
                    <a:cubicBezTo>
                      <a:pt x="711202" y="3980299"/>
                      <a:pt x="577936" y="3848100"/>
                      <a:pt x="413545" y="3848100"/>
                    </a:cubicBezTo>
                    <a:close/>
                    <a:moveTo>
                      <a:pt x="3239087" y="3092450"/>
                    </a:moveTo>
                    <a:cubicBezTo>
                      <a:pt x="3242063" y="3092450"/>
                      <a:pt x="3248016" y="3092450"/>
                      <a:pt x="3253968" y="3092450"/>
                    </a:cubicBezTo>
                    <a:cubicBezTo>
                      <a:pt x="3256944" y="3092450"/>
                      <a:pt x="3259920" y="3092450"/>
                      <a:pt x="3262896" y="3092450"/>
                    </a:cubicBezTo>
                    <a:cubicBezTo>
                      <a:pt x="3262896" y="3092450"/>
                      <a:pt x="3262896" y="3092450"/>
                      <a:pt x="3646819" y="3148997"/>
                    </a:cubicBezTo>
                    <a:cubicBezTo>
                      <a:pt x="3682532" y="3151973"/>
                      <a:pt x="3706342" y="3184711"/>
                      <a:pt x="3703365" y="3220425"/>
                    </a:cubicBezTo>
                    <a:cubicBezTo>
                      <a:pt x="3697413" y="3256139"/>
                      <a:pt x="3664676" y="3282925"/>
                      <a:pt x="3628962" y="3276972"/>
                    </a:cubicBezTo>
                    <a:cubicBezTo>
                      <a:pt x="3628962" y="3276972"/>
                      <a:pt x="3628962" y="3276972"/>
                      <a:pt x="3408727" y="3247211"/>
                    </a:cubicBezTo>
                    <a:cubicBezTo>
                      <a:pt x="3408727" y="3247211"/>
                      <a:pt x="3408727" y="3247211"/>
                      <a:pt x="3911695" y="3803753"/>
                    </a:cubicBezTo>
                    <a:cubicBezTo>
                      <a:pt x="3980147" y="3756134"/>
                      <a:pt x="4066455" y="3726373"/>
                      <a:pt x="4158715" y="3726373"/>
                    </a:cubicBezTo>
                    <a:cubicBezTo>
                      <a:pt x="4387878" y="3726373"/>
                      <a:pt x="4578351" y="3913871"/>
                      <a:pt x="4578351" y="4146011"/>
                    </a:cubicBezTo>
                    <a:cubicBezTo>
                      <a:pt x="4578351" y="4375176"/>
                      <a:pt x="4387878" y="4565650"/>
                      <a:pt x="4158715" y="4565650"/>
                    </a:cubicBezTo>
                    <a:cubicBezTo>
                      <a:pt x="3926576" y="4565650"/>
                      <a:pt x="3739079" y="4375176"/>
                      <a:pt x="3739079" y="4146011"/>
                    </a:cubicBezTo>
                    <a:cubicBezTo>
                      <a:pt x="3739079" y="4053750"/>
                      <a:pt x="3768841" y="3967442"/>
                      <a:pt x="3819435" y="3898990"/>
                    </a:cubicBezTo>
                    <a:cubicBezTo>
                      <a:pt x="3819435" y="3898990"/>
                      <a:pt x="3819435" y="3898990"/>
                      <a:pt x="3316467" y="3339472"/>
                    </a:cubicBezTo>
                    <a:cubicBezTo>
                      <a:pt x="3316467" y="3339472"/>
                      <a:pt x="3316467" y="3339472"/>
                      <a:pt x="3325395" y="3544827"/>
                    </a:cubicBezTo>
                    <a:cubicBezTo>
                      <a:pt x="3328371" y="3580541"/>
                      <a:pt x="3298610" y="3610302"/>
                      <a:pt x="3262896" y="3613279"/>
                    </a:cubicBezTo>
                    <a:cubicBezTo>
                      <a:pt x="3227183" y="3613279"/>
                      <a:pt x="3197421" y="3586493"/>
                      <a:pt x="3194445" y="3550779"/>
                    </a:cubicBezTo>
                    <a:cubicBezTo>
                      <a:pt x="3194445" y="3550779"/>
                      <a:pt x="3194445" y="3550779"/>
                      <a:pt x="3176588" y="3160902"/>
                    </a:cubicBezTo>
                    <a:cubicBezTo>
                      <a:pt x="3176588" y="3160902"/>
                      <a:pt x="3176588" y="3160902"/>
                      <a:pt x="3176588" y="3157926"/>
                    </a:cubicBezTo>
                    <a:cubicBezTo>
                      <a:pt x="3176588" y="3157926"/>
                      <a:pt x="3176588" y="3154950"/>
                      <a:pt x="3176588" y="3151973"/>
                    </a:cubicBezTo>
                    <a:cubicBezTo>
                      <a:pt x="3176588" y="3151973"/>
                      <a:pt x="3176588" y="3151973"/>
                      <a:pt x="3176588" y="3148997"/>
                    </a:cubicBezTo>
                    <a:cubicBezTo>
                      <a:pt x="3176588" y="3148997"/>
                      <a:pt x="3176588" y="3146021"/>
                      <a:pt x="3179564" y="3143045"/>
                    </a:cubicBezTo>
                    <a:cubicBezTo>
                      <a:pt x="3179564" y="3143045"/>
                      <a:pt x="3179564" y="3143045"/>
                      <a:pt x="3179564" y="3140069"/>
                    </a:cubicBezTo>
                    <a:cubicBezTo>
                      <a:pt x="3179564" y="3137093"/>
                      <a:pt x="3179564" y="3137093"/>
                      <a:pt x="3182541" y="3134117"/>
                    </a:cubicBezTo>
                    <a:cubicBezTo>
                      <a:pt x="3182541" y="3131140"/>
                      <a:pt x="3182541" y="3128164"/>
                      <a:pt x="3185517" y="3128164"/>
                    </a:cubicBezTo>
                    <a:cubicBezTo>
                      <a:pt x="3185517" y="3125188"/>
                      <a:pt x="3185517" y="3125188"/>
                      <a:pt x="3188493" y="3122212"/>
                    </a:cubicBezTo>
                    <a:cubicBezTo>
                      <a:pt x="3188493" y="3122212"/>
                      <a:pt x="3188493" y="3122212"/>
                      <a:pt x="3188493" y="3119236"/>
                    </a:cubicBezTo>
                    <a:cubicBezTo>
                      <a:pt x="3191469" y="3119236"/>
                      <a:pt x="3191469" y="3119236"/>
                      <a:pt x="3191469" y="3116260"/>
                    </a:cubicBezTo>
                    <a:cubicBezTo>
                      <a:pt x="3194445" y="3113283"/>
                      <a:pt x="3197421" y="3110307"/>
                      <a:pt x="3203374" y="3107331"/>
                    </a:cubicBezTo>
                    <a:cubicBezTo>
                      <a:pt x="3203374" y="3104355"/>
                      <a:pt x="3206350" y="3104355"/>
                      <a:pt x="3206350" y="3104355"/>
                    </a:cubicBezTo>
                    <a:cubicBezTo>
                      <a:pt x="3206350" y="3104355"/>
                      <a:pt x="3209326" y="3104355"/>
                      <a:pt x="3209326" y="3101379"/>
                    </a:cubicBezTo>
                    <a:cubicBezTo>
                      <a:pt x="3212302" y="3101379"/>
                      <a:pt x="3215278" y="3098403"/>
                      <a:pt x="3221230" y="3098403"/>
                    </a:cubicBezTo>
                    <a:cubicBezTo>
                      <a:pt x="3221230" y="3095426"/>
                      <a:pt x="3224207" y="3095426"/>
                      <a:pt x="3227183" y="3095426"/>
                    </a:cubicBezTo>
                    <a:cubicBezTo>
                      <a:pt x="3227183" y="3095426"/>
                      <a:pt x="3227183" y="3095426"/>
                      <a:pt x="3230159" y="3095426"/>
                    </a:cubicBezTo>
                    <a:cubicBezTo>
                      <a:pt x="3233135" y="3095426"/>
                      <a:pt x="3233135" y="3095426"/>
                      <a:pt x="3233135" y="3095426"/>
                    </a:cubicBezTo>
                    <a:cubicBezTo>
                      <a:pt x="3236111" y="3095426"/>
                      <a:pt x="3236111" y="3095426"/>
                      <a:pt x="3239087" y="3092450"/>
                    </a:cubicBezTo>
                    <a:close/>
                    <a:moveTo>
                      <a:pt x="1315455" y="3092450"/>
                    </a:moveTo>
                    <a:cubicBezTo>
                      <a:pt x="1318431" y="3092450"/>
                      <a:pt x="1321407" y="3092450"/>
                      <a:pt x="1324383" y="3092450"/>
                    </a:cubicBezTo>
                    <a:cubicBezTo>
                      <a:pt x="1330336" y="3092450"/>
                      <a:pt x="1336288" y="3092450"/>
                      <a:pt x="1339264" y="3092450"/>
                    </a:cubicBezTo>
                    <a:cubicBezTo>
                      <a:pt x="1342240" y="3095426"/>
                      <a:pt x="1342240" y="3095426"/>
                      <a:pt x="1345216" y="3095426"/>
                    </a:cubicBezTo>
                    <a:cubicBezTo>
                      <a:pt x="1345216" y="3095426"/>
                      <a:pt x="1345216" y="3095426"/>
                      <a:pt x="1348193" y="3095426"/>
                    </a:cubicBezTo>
                    <a:cubicBezTo>
                      <a:pt x="1348193" y="3095426"/>
                      <a:pt x="1348193" y="3095426"/>
                      <a:pt x="1351169" y="3095426"/>
                    </a:cubicBezTo>
                    <a:cubicBezTo>
                      <a:pt x="1354145" y="3095426"/>
                      <a:pt x="1357121" y="3095426"/>
                      <a:pt x="1357121" y="3098403"/>
                    </a:cubicBezTo>
                    <a:cubicBezTo>
                      <a:pt x="1363073" y="3098403"/>
                      <a:pt x="1366049" y="3101379"/>
                      <a:pt x="1369026" y="3101379"/>
                    </a:cubicBezTo>
                    <a:cubicBezTo>
                      <a:pt x="1372002" y="3104355"/>
                      <a:pt x="1372002" y="3104355"/>
                      <a:pt x="1372002" y="3104355"/>
                    </a:cubicBezTo>
                    <a:cubicBezTo>
                      <a:pt x="1372002" y="3104355"/>
                      <a:pt x="1374978" y="3104355"/>
                      <a:pt x="1374978" y="3107331"/>
                    </a:cubicBezTo>
                    <a:cubicBezTo>
                      <a:pt x="1380930" y="3110307"/>
                      <a:pt x="1383906" y="3113283"/>
                      <a:pt x="1386882" y="3116260"/>
                    </a:cubicBezTo>
                    <a:cubicBezTo>
                      <a:pt x="1386882" y="3119236"/>
                      <a:pt x="1389859" y="3119236"/>
                      <a:pt x="1389859" y="3119236"/>
                    </a:cubicBezTo>
                    <a:cubicBezTo>
                      <a:pt x="1389859" y="3122212"/>
                      <a:pt x="1389859" y="3122212"/>
                      <a:pt x="1389859" y="3122212"/>
                    </a:cubicBezTo>
                    <a:cubicBezTo>
                      <a:pt x="1392835" y="3125188"/>
                      <a:pt x="1392835" y="3125188"/>
                      <a:pt x="1392835" y="3128164"/>
                    </a:cubicBezTo>
                    <a:cubicBezTo>
                      <a:pt x="1395811" y="3128164"/>
                      <a:pt x="1395811" y="3131140"/>
                      <a:pt x="1395811" y="3134117"/>
                    </a:cubicBezTo>
                    <a:cubicBezTo>
                      <a:pt x="1398787" y="3137093"/>
                      <a:pt x="1398787" y="3137093"/>
                      <a:pt x="1398787" y="3140069"/>
                    </a:cubicBezTo>
                    <a:cubicBezTo>
                      <a:pt x="1398787" y="3143045"/>
                      <a:pt x="1398787" y="3143045"/>
                      <a:pt x="1398787" y="3143045"/>
                    </a:cubicBezTo>
                    <a:cubicBezTo>
                      <a:pt x="1401763" y="3146021"/>
                      <a:pt x="1401763" y="3148997"/>
                      <a:pt x="1401763" y="3148997"/>
                    </a:cubicBezTo>
                    <a:cubicBezTo>
                      <a:pt x="1401763" y="3151973"/>
                      <a:pt x="1401763" y="3151973"/>
                      <a:pt x="1401763" y="3151973"/>
                    </a:cubicBezTo>
                    <a:cubicBezTo>
                      <a:pt x="1401763" y="3154950"/>
                      <a:pt x="1401763" y="3157926"/>
                      <a:pt x="1401763" y="3157926"/>
                    </a:cubicBezTo>
                    <a:cubicBezTo>
                      <a:pt x="1401763" y="3157926"/>
                      <a:pt x="1401763" y="3157926"/>
                      <a:pt x="1401763" y="3160902"/>
                    </a:cubicBezTo>
                    <a:cubicBezTo>
                      <a:pt x="1401763" y="3160902"/>
                      <a:pt x="1401763" y="3160902"/>
                      <a:pt x="1383906" y="3550779"/>
                    </a:cubicBezTo>
                    <a:cubicBezTo>
                      <a:pt x="1380930" y="3586493"/>
                      <a:pt x="1351169" y="3613279"/>
                      <a:pt x="1315455" y="3613279"/>
                    </a:cubicBezTo>
                    <a:cubicBezTo>
                      <a:pt x="1279741" y="3610302"/>
                      <a:pt x="1249980" y="3580541"/>
                      <a:pt x="1252956" y="3544827"/>
                    </a:cubicBezTo>
                    <a:cubicBezTo>
                      <a:pt x="1252956" y="3544827"/>
                      <a:pt x="1252956" y="3544827"/>
                      <a:pt x="1261885" y="3339472"/>
                    </a:cubicBezTo>
                    <a:cubicBezTo>
                      <a:pt x="1261885" y="3339472"/>
                      <a:pt x="1261885" y="3339472"/>
                      <a:pt x="758916" y="3898990"/>
                    </a:cubicBezTo>
                    <a:cubicBezTo>
                      <a:pt x="809511" y="3967442"/>
                      <a:pt x="839272" y="4053750"/>
                      <a:pt x="839272" y="4146011"/>
                    </a:cubicBezTo>
                    <a:cubicBezTo>
                      <a:pt x="839272" y="4375176"/>
                      <a:pt x="651775" y="4565650"/>
                      <a:pt x="419636" y="4565650"/>
                    </a:cubicBezTo>
                    <a:cubicBezTo>
                      <a:pt x="190473" y="4565650"/>
                      <a:pt x="0" y="4375176"/>
                      <a:pt x="0" y="4146011"/>
                    </a:cubicBezTo>
                    <a:cubicBezTo>
                      <a:pt x="0" y="3913871"/>
                      <a:pt x="190473" y="3726373"/>
                      <a:pt x="419636" y="3726373"/>
                    </a:cubicBezTo>
                    <a:cubicBezTo>
                      <a:pt x="511897" y="3726373"/>
                      <a:pt x="598205" y="3756134"/>
                      <a:pt x="666656" y="3803753"/>
                    </a:cubicBezTo>
                    <a:cubicBezTo>
                      <a:pt x="666656" y="3803753"/>
                      <a:pt x="666656" y="3803753"/>
                      <a:pt x="1169624" y="3247211"/>
                    </a:cubicBezTo>
                    <a:cubicBezTo>
                      <a:pt x="1169624" y="3247211"/>
                      <a:pt x="1169624" y="3247211"/>
                      <a:pt x="949390" y="3276972"/>
                    </a:cubicBezTo>
                    <a:cubicBezTo>
                      <a:pt x="913676" y="3282925"/>
                      <a:pt x="880938" y="3256139"/>
                      <a:pt x="874986" y="3220425"/>
                    </a:cubicBezTo>
                    <a:cubicBezTo>
                      <a:pt x="872010" y="3184711"/>
                      <a:pt x="895819" y="3151973"/>
                      <a:pt x="931533" y="3148997"/>
                    </a:cubicBezTo>
                    <a:cubicBezTo>
                      <a:pt x="931533" y="3148997"/>
                      <a:pt x="931533" y="3148997"/>
                      <a:pt x="1315455" y="3092450"/>
                    </a:cubicBezTo>
                    <a:close/>
                    <a:moveTo>
                      <a:pt x="2304257" y="1339849"/>
                    </a:moveTo>
                    <a:cubicBezTo>
                      <a:pt x="1775137" y="1339849"/>
                      <a:pt x="1346200" y="1767364"/>
                      <a:pt x="1346200" y="2294731"/>
                    </a:cubicBezTo>
                    <a:cubicBezTo>
                      <a:pt x="1346200" y="2822098"/>
                      <a:pt x="1775137" y="3249613"/>
                      <a:pt x="2304257" y="3249613"/>
                    </a:cubicBezTo>
                    <a:cubicBezTo>
                      <a:pt x="2833377" y="3249613"/>
                      <a:pt x="3262314" y="2822098"/>
                      <a:pt x="3262314" y="2294731"/>
                    </a:cubicBezTo>
                    <a:cubicBezTo>
                      <a:pt x="3262314" y="1767364"/>
                      <a:pt x="2833377" y="1339849"/>
                      <a:pt x="2304257" y="1339849"/>
                    </a:cubicBezTo>
                    <a:close/>
                    <a:moveTo>
                      <a:pt x="2305050" y="1220787"/>
                    </a:moveTo>
                    <a:cubicBezTo>
                      <a:pt x="2897734" y="1220787"/>
                      <a:pt x="3378200" y="1702319"/>
                      <a:pt x="3378200" y="2296319"/>
                    </a:cubicBezTo>
                    <a:cubicBezTo>
                      <a:pt x="3378200" y="2890319"/>
                      <a:pt x="2897734" y="3371851"/>
                      <a:pt x="2305050" y="3371851"/>
                    </a:cubicBezTo>
                    <a:cubicBezTo>
                      <a:pt x="1712366" y="3371851"/>
                      <a:pt x="1231900" y="2890319"/>
                      <a:pt x="1231900" y="2296319"/>
                    </a:cubicBezTo>
                    <a:cubicBezTo>
                      <a:pt x="1231900" y="1702319"/>
                      <a:pt x="1712366" y="1220787"/>
                      <a:pt x="2305050" y="1220787"/>
                    </a:cubicBezTo>
                    <a:close/>
                    <a:moveTo>
                      <a:pt x="4152900" y="128588"/>
                    </a:moveTo>
                    <a:cubicBezTo>
                      <a:pt x="3991578" y="128588"/>
                      <a:pt x="3860800" y="259011"/>
                      <a:pt x="3860800" y="419895"/>
                    </a:cubicBezTo>
                    <a:cubicBezTo>
                      <a:pt x="3860800" y="580779"/>
                      <a:pt x="3991578" y="711202"/>
                      <a:pt x="4152900" y="711202"/>
                    </a:cubicBezTo>
                    <a:cubicBezTo>
                      <a:pt x="4314222" y="711202"/>
                      <a:pt x="4445000" y="580779"/>
                      <a:pt x="4445000" y="419895"/>
                    </a:cubicBezTo>
                    <a:cubicBezTo>
                      <a:pt x="4445000" y="259011"/>
                      <a:pt x="4314222" y="128588"/>
                      <a:pt x="4152900" y="128588"/>
                    </a:cubicBezTo>
                    <a:close/>
                    <a:moveTo>
                      <a:pt x="413545" y="128588"/>
                    </a:moveTo>
                    <a:cubicBezTo>
                      <a:pt x="249154" y="128588"/>
                      <a:pt x="115888" y="259011"/>
                      <a:pt x="115888" y="419895"/>
                    </a:cubicBezTo>
                    <a:cubicBezTo>
                      <a:pt x="115888" y="580779"/>
                      <a:pt x="249154" y="711202"/>
                      <a:pt x="413545" y="711202"/>
                    </a:cubicBezTo>
                    <a:cubicBezTo>
                      <a:pt x="577936" y="711202"/>
                      <a:pt x="711202" y="580779"/>
                      <a:pt x="711202" y="419895"/>
                    </a:cubicBezTo>
                    <a:cubicBezTo>
                      <a:pt x="711202" y="259011"/>
                      <a:pt x="577936" y="128588"/>
                      <a:pt x="413545" y="128588"/>
                    </a:cubicBezTo>
                    <a:close/>
                    <a:moveTo>
                      <a:pt x="4158715" y="0"/>
                    </a:moveTo>
                    <a:cubicBezTo>
                      <a:pt x="4387878" y="0"/>
                      <a:pt x="4578351" y="187498"/>
                      <a:pt x="4578351" y="419639"/>
                    </a:cubicBezTo>
                    <a:cubicBezTo>
                      <a:pt x="4578351" y="651779"/>
                      <a:pt x="4387878" y="839278"/>
                      <a:pt x="4158715" y="839278"/>
                    </a:cubicBezTo>
                    <a:cubicBezTo>
                      <a:pt x="4066455" y="839278"/>
                      <a:pt x="3980147" y="809516"/>
                      <a:pt x="3911695" y="758921"/>
                    </a:cubicBezTo>
                    <a:cubicBezTo>
                      <a:pt x="3911695" y="758921"/>
                      <a:pt x="3911695" y="758921"/>
                      <a:pt x="3408727" y="1318440"/>
                    </a:cubicBezTo>
                    <a:cubicBezTo>
                      <a:pt x="3408727" y="1318440"/>
                      <a:pt x="3408727" y="1318440"/>
                      <a:pt x="3628962" y="1285702"/>
                    </a:cubicBezTo>
                    <a:cubicBezTo>
                      <a:pt x="3664676" y="1282726"/>
                      <a:pt x="3697413" y="1306535"/>
                      <a:pt x="3703365" y="1342249"/>
                    </a:cubicBezTo>
                    <a:cubicBezTo>
                      <a:pt x="3706342" y="1377963"/>
                      <a:pt x="3682532" y="1410701"/>
                      <a:pt x="3646819" y="1416653"/>
                    </a:cubicBezTo>
                    <a:cubicBezTo>
                      <a:pt x="3646819" y="1416653"/>
                      <a:pt x="3646819" y="1416653"/>
                      <a:pt x="3262896" y="1470224"/>
                    </a:cubicBezTo>
                    <a:cubicBezTo>
                      <a:pt x="3259920" y="1473200"/>
                      <a:pt x="3256944" y="1473200"/>
                      <a:pt x="3253968" y="1473200"/>
                    </a:cubicBezTo>
                    <a:cubicBezTo>
                      <a:pt x="3248016" y="1473200"/>
                      <a:pt x="3242063" y="1470224"/>
                      <a:pt x="3239087" y="1470224"/>
                    </a:cubicBezTo>
                    <a:cubicBezTo>
                      <a:pt x="3236111" y="1470224"/>
                      <a:pt x="3236111" y="1470224"/>
                      <a:pt x="3233135" y="1470224"/>
                    </a:cubicBezTo>
                    <a:cubicBezTo>
                      <a:pt x="3233135" y="1470224"/>
                      <a:pt x="3233135" y="1470224"/>
                      <a:pt x="3230159" y="1470224"/>
                    </a:cubicBezTo>
                    <a:cubicBezTo>
                      <a:pt x="3230159" y="1470224"/>
                      <a:pt x="3227183" y="1470224"/>
                      <a:pt x="3227183" y="1467248"/>
                    </a:cubicBezTo>
                    <a:cubicBezTo>
                      <a:pt x="3224207" y="1467248"/>
                      <a:pt x="3221230" y="1467248"/>
                      <a:pt x="3221230" y="1467248"/>
                    </a:cubicBezTo>
                    <a:lnTo>
                      <a:pt x="3219232" y="1466249"/>
                    </a:lnTo>
                    <a:lnTo>
                      <a:pt x="3209326" y="1461296"/>
                    </a:lnTo>
                    <a:cubicBezTo>
                      <a:pt x="3209326" y="1461296"/>
                      <a:pt x="3209326" y="1461296"/>
                      <a:pt x="3206350" y="1461296"/>
                    </a:cubicBezTo>
                    <a:cubicBezTo>
                      <a:pt x="3206350" y="1458319"/>
                      <a:pt x="3203374" y="1458319"/>
                      <a:pt x="3203374" y="1458319"/>
                    </a:cubicBezTo>
                    <a:cubicBezTo>
                      <a:pt x="3197421" y="1455343"/>
                      <a:pt x="3194445" y="1452367"/>
                      <a:pt x="3191469" y="1446415"/>
                    </a:cubicBezTo>
                    <a:cubicBezTo>
                      <a:pt x="3191469" y="1446415"/>
                      <a:pt x="3191469" y="1446415"/>
                      <a:pt x="3188493" y="1443439"/>
                    </a:cubicBezTo>
                    <a:cubicBezTo>
                      <a:pt x="3185517" y="1440462"/>
                      <a:pt x="3185517" y="1440462"/>
                      <a:pt x="3185517" y="1437486"/>
                    </a:cubicBezTo>
                    <a:cubicBezTo>
                      <a:pt x="3182541" y="1434510"/>
                      <a:pt x="3182541" y="1434510"/>
                      <a:pt x="3182541" y="1431534"/>
                    </a:cubicBezTo>
                    <a:cubicBezTo>
                      <a:pt x="3179564" y="1428558"/>
                      <a:pt x="3179564" y="1425582"/>
                      <a:pt x="3179564" y="1422605"/>
                    </a:cubicBezTo>
                    <a:cubicBezTo>
                      <a:pt x="3176588" y="1419629"/>
                      <a:pt x="3176588" y="1416653"/>
                      <a:pt x="3176588" y="1413677"/>
                    </a:cubicBezTo>
                    <a:cubicBezTo>
                      <a:pt x="3176588" y="1410701"/>
                      <a:pt x="3176588" y="1407725"/>
                      <a:pt x="3176588" y="1404748"/>
                    </a:cubicBezTo>
                    <a:cubicBezTo>
                      <a:pt x="3176588" y="1404748"/>
                      <a:pt x="3176588" y="1404748"/>
                      <a:pt x="3176588" y="1401772"/>
                    </a:cubicBezTo>
                    <a:cubicBezTo>
                      <a:pt x="3176588" y="1401772"/>
                      <a:pt x="3176588" y="1401772"/>
                      <a:pt x="3194445" y="1014871"/>
                    </a:cubicBezTo>
                    <a:cubicBezTo>
                      <a:pt x="3197421" y="979157"/>
                      <a:pt x="3227183" y="949396"/>
                      <a:pt x="3262896" y="952372"/>
                    </a:cubicBezTo>
                    <a:cubicBezTo>
                      <a:pt x="3298610" y="955348"/>
                      <a:pt x="3328371" y="985110"/>
                      <a:pt x="3325395" y="1020824"/>
                    </a:cubicBezTo>
                    <a:cubicBezTo>
                      <a:pt x="3325395" y="1020824"/>
                      <a:pt x="3325395" y="1020824"/>
                      <a:pt x="3316467" y="1226179"/>
                    </a:cubicBezTo>
                    <a:cubicBezTo>
                      <a:pt x="3316467" y="1226179"/>
                      <a:pt x="3316467" y="1226179"/>
                      <a:pt x="3819435" y="666660"/>
                    </a:cubicBezTo>
                    <a:cubicBezTo>
                      <a:pt x="3768841" y="598209"/>
                      <a:pt x="3739079" y="511900"/>
                      <a:pt x="3739079" y="419639"/>
                    </a:cubicBezTo>
                    <a:cubicBezTo>
                      <a:pt x="3739079" y="187498"/>
                      <a:pt x="3926576" y="0"/>
                      <a:pt x="4158715" y="0"/>
                    </a:cubicBezTo>
                    <a:close/>
                    <a:moveTo>
                      <a:pt x="419636" y="0"/>
                    </a:moveTo>
                    <a:cubicBezTo>
                      <a:pt x="651775" y="0"/>
                      <a:pt x="839272" y="187498"/>
                      <a:pt x="839272" y="419639"/>
                    </a:cubicBezTo>
                    <a:cubicBezTo>
                      <a:pt x="839272" y="511900"/>
                      <a:pt x="809511" y="598209"/>
                      <a:pt x="758916" y="666660"/>
                    </a:cubicBezTo>
                    <a:cubicBezTo>
                      <a:pt x="758916" y="666660"/>
                      <a:pt x="758916" y="666660"/>
                      <a:pt x="1261885" y="1226179"/>
                    </a:cubicBezTo>
                    <a:cubicBezTo>
                      <a:pt x="1261885" y="1226179"/>
                      <a:pt x="1261885" y="1226179"/>
                      <a:pt x="1252956" y="1020824"/>
                    </a:cubicBezTo>
                    <a:cubicBezTo>
                      <a:pt x="1249980" y="985110"/>
                      <a:pt x="1279741" y="955348"/>
                      <a:pt x="1315455" y="952372"/>
                    </a:cubicBezTo>
                    <a:cubicBezTo>
                      <a:pt x="1351169" y="949396"/>
                      <a:pt x="1380930" y="979157"/>
                      <a:pt x="1383906" y="1014871"/>
                    </a:cubicBezTo>
                    <a:cubicBezTo>
                      <a:pt x="1383906" y="1014871"/>
                      <a:pt x="1383906" y="1014871"/>
                      <a:pt x="1401763" y="1401772"/>
                    </a:cubicBezTo>
                    <a:cubicBezTo>
                      <a:pt x="1401763" y="1401772"/>
                      <a:pt x="1401763" y="1401772"/>
                      <a:pt x="1401763" y="1404748"/>
                    </a:cubicBezTo>
                    <a:cubicBezTo>
                      <a:pt x="1401763" y="1407725"/>
                      <a:pt x="1401763" y="1410701"/>
                      <a:pt x="1401763" y="1413677"/>
                    </a:cubicBezTo>
                    <a:cubicBezTo>
                      <a:pt x="1401763" y="1416653"/>
                      <a:pt x="1401763" y="1419629"/>
                      <a:pt x="1398787" y="1422605"/>
                    </a:cubicBezTo>
                    <a:cubicBezTo>
                      <a:pt x="1398787" y="1425582"/>
                      <a:pt x="1398787" y="1428558"/>
                      <a:pt x="1395811" y="1431534"/>
                    </a:cubicBezTo>
                    <a:cubicBezTo>
                      <a:pt x="1395811" y="1434510"/>
                      <a:pt x="1395811" y="1434510"/>
                      <a:pt x="1392835" y="1437486"/>
                    </a:cubicBezTo>
                    <a:cubicBezTo>
                      <a:pt x="1392835" y="1440462"/>
                      <a:pt x="1392835" y="1440462"/>
                      <a:pt x="1389859" y="1443439"/>
                    </a:cubicBezTo>
                    <a:cubicBezTo>
                      <a:pt x="1389859" y="1446415"/>
                      <a:pt x="1386882" y="1446415"/>
                      <a:pt x="1386882" y="1446415"/>
                    </a:cubicBezTo>
                    <a:cubicBezTo>
                      <a:pt x="1383906" y="1452367"/>
                      <a:pt x="1380930" y="1455343"/>
                      <a:pt x="1374978" y="1458319"/>
                    </a:cubicBezTo>
                    <a:cubicBezTo>
                      <a:pt x="1374978" y="1458319"/>
                      <a:pt x="1372002" y="1458319"/>
                      <a:pt x="1372002" y="1461296"/>
                    </a:cubicBezTo>
                    <a:cubicBezTo>
                      <a:pt x="1372002" y="1461296"/>
                      <a:pt x="1372002" y="1461296"/>
                      <a:pt x="1369026" y="1461296"/>
                    </a:cubicBezTo>
                    <a:cubicBezTo>
                      <a:pt x="1366049" y="1464272"/>
                      <a:pt x="1363073" y="1464272"/>
                      <a:pt x="1357121" y="1467248"/>
                    </a:cubicBezTo>
                    <a:cubicBezTo>
                      <a:pt x="1357121" y="1467248"/>
                      <a:pt x="1354145" y="1467248"/>
                      <a:pt x="1351169" y="1467248"/>
                    </a:cubicBezTo>
                    <a:cubicBezTo>
                      <a:pt x="1351169" y="1470224"/>
                      <a:pt x="1348193" y="1470224"/>
                      <a:pt x="1348193" y="1470224"/>
                    </a:cubicBezTo>
                    <a:cubicBezTo>
                      <a:pt x="1345216" y="1470224"/>
                      <a:pt x="1345216" y="1470224"/>
                      <a:pt x="1345216" y="1470224"/>
                    </a:cubicBezTo>
                    <a:cubicBezTo>
                      <a:pt x="1342240" y="1470224"/>
                      <a:pt x="1342240" y="1470224"/>
                      <a:pt x="1339264" y="1470224"/>
                    </a:cubicBezTo>
                    <a:cubicBezTo>
                      <a:pt x="1336288" y="1470224"/>
                      <a:pt x="1330336" y="1473200"/>
                      <a:pt x="1324383" y="1473200"/>
                    </a:cubicBezTo>
                    <a:cubicBezTo>
                      <a:pt x="1321407" y="1473200"/>
                      <a:pt x="1318431" y="1473200"/>
                      <a:pt x="1315455" y="1470224"/>
                    </a:cubicBezTo>
                    <a:cubicBezTo>
                      <a:pt x="1315455" y="1470224"/>
                      <a:pt x="1315455" y="1470224"/>
                      <a:pt x="931533" y="1416653"/>
                    </a:cubicBezTo>
                    <a:cubicBezTo>
                      <a:pt x="895819" y="1410701"/>
                      <a:pt x="872010" y="1377963"/>
                      <a:pt x="874986" y="1342249"/>
                    </a:cubicBezTo>
                    <a:cubicBezTo>
                      <a:pt x="880938" y="1306535"/>
                      <a:pt x="913676" y="1282726"/>
                      <a:pt x="949390" y="1285702"/>
                    </a:cubicBezTo>
                    <a:cubicBezTo>
                      <a:pt x="949390" y="1285702"/>
                      <a:pt x="949390" y="1285702"/>
                      <a:pt x="1169624" y="1318440"/>
                    </a:cubicBezTo>
                    <a:cubicBezTo>
                      <a:pt x="1169624" y="1318440"/>
                      <a:pt x="1169624" y="1318440"/>
                      <a:pt x="666656" y="758921"/>
                    </a:cubicBezTo>
                    <a:cubicBezTo>
                      <a:pt x="598205" y="809516"/>
                      <a:pt x="511897" y="839278"/>
                      <a:pt x="419636" y="839278"/>
                    </a:cubicBezTo>
                    <a:cubicBezTo>
                      <a:pt x="190473" y="839278"/>
                      <a:pt x="0" y="651779"/>
                      <a:pt x="0" y="419639"/>
                    </a:cubicBezTo>
                    <a:cubicBezTo>
                      <a:pt x="0" y="187498"/>
                      <a:pt x="190473" y="0"/>
                      <a:pt x="419636"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7" name="Freeform 118">
                <a:extLst>
                  <a:ext uri="{FF2B5EF4-FFF2-40B4-BE49-F238E27FC236}">
                    <a16:creationId xmlns:a16="http://schemas.microsoft.com/office/drawing/2014/main" id="{E483C648-790A-BCD2-ADE9-0890A3D072C1}"/>
                  </a:ext>
                </a:extLst>
              </p:cNvPr>
              <p:cNvSpPr>
                <a:spLocks noChangeArrowheads="1"/>
              </p:cNvSpPr>
              <p:nvPr/>
            </p:nvSpPr>
            <p:spPr bwMode="auto">
              <a:xfrm>
                <a:off x="4030663" y="1377950"/>
                <a:ext cx="4113213" cy="4095750"/>
              </a:xfrm>
              <a:custGeom>
                <a:avLst/>
                <a:gdLst>
                  <a:gd name="connsiteX0" fmla="*/ 3929062 w 4113212"/>
                  <a:gd name="connsiteY0" fmla="*/ 3721100 h 4095750"/>
                  <a:gd name="connsiteX1" fmla="*/ 4113212 w 4113212"/>
                  <a:gd name="connsiteY1" fmla="*/ 3908425 h 4095750"/>
                  <a:gd name="connsiteX2" fmla="*/ 3929062 w 4113212"/>
                  <a:gd name="connsiteY2" fmla="*/ 4095750 h 4095750"/>
                  <a:gd name="connsiteX3" fmla="*/ 3744912 w 4113212"/>
                  <a:gd name="connsiteY3" fmla="*/ 3908425 h 4095750"/>
                  <a:gd name="connsiteX4" fmla="*/ 3929062 w 4113212"/>
                  <a:gd name="connsiteY4" fmla="*/ 3721100 h 4095750"/>
                  <a:gd name="connsiteX5" fmla="*/ 190500 w 4113212"/>
                  <a:gd name="connsiteY5" fmla="*/ 3721100 h 4095750"/>
                  <a:gd name="connsiteX6" fmla="*/ 381000 w 4113212"/>
                  <a:gd name="connsiteY6" fmla="*/ 3908425 h 4095750"/>
                  <a:gd name="connsiteX7" fmla="*/ 190500 w 4113212"/>
                  <a:gd name="connsiteY7" fmla="*/ 4095750 h 4095750"/>
                  <a:gd name="connsiteX8" fmla="*/ 0 w 4113212"/>
                  <a:gd name="connsiteY8" fmla="*/ 3908425 h 4095750"/>
                  <a:gd name="connsiteX9" fmla="*/ 190500 w 4113212"/>
                  <a:gd name="connsiteY9" fmla="*/ 3721100 h 4095750"/>
                  <a:gd name="connsiteX10" fmla="*/ 2080419 w 4113212"/>
                  <a:gd name="connsiteY10" fmla="*/ 1211263 h 4095750"/>
                  <a:gd name="connsiteX11" fmla="*/ 2932113 w 4113212"/>
                  <a:gd name="connsiteY11" fmla="*/ 2059782 h 4095750"/>
                  <a:gd name="connsiteX12" fmla="*/ 2080419 w 4113212"/>
                  <a:gd name="connsiteY12" fmla="*/ 2908301 h 4095750"/>
                  <a:gd name="connsiteX13" fmla="*/ 1228725 w 4113212"/>
                  <a:gd name="connsiteY13" fmla="*/ 2059782 h 4095750"/>
                  <a:gd name="connsiteX14" fmla="*/ 2080419 w 4113212"/>
                  <a:gd name="connsiteY14" fmla="*/ 1211263 h 4095750"/>
                  <a:gd name="connsiteX15" fmla="*/ 3929062 w 4113212"/>
                  <a:gd name="connsiteY15" fmla="*/ 0 h 4095750"/>
                  <a:gd name="connsiteX16" fmla="*/ 4113212 w 4113212"/>
                  <a:gd name="connsiteY16" fmla="*/ 184944 h 4095750"/>
                  <a:gd name="connsiteX17" fmla="*/ 3929062 w 4113212"/>
                  <a:gd name="connsiteY17" fmla="*/ 369888 h 4095750"/>
                  <a:gd name="connsiteX18" fmla="*/ 3744912 w 4113212"/>
                  <a:gd name="connsiteY18" fmla="*/ 184944 h 4095750"/>
                  <a:gd name="connsiteX19" fmla="*/ 3929062 w 4113212"/>
                  <a:gd name="connsiteY19" fmla="*/ 0 h 4095750"/>
                  <a:gd name="connsiteX20" fmla="*/ 190500 w 4113212"/>
                  <a:gd name="connsiteY20" fmla="*/ 0 h 4095750"/>
                  <a:gd name="connsiteX21" fmla="*/ 381000 w 4113212"/>
                  <a:gd name="connsiteY21" fmla="*/ 184944 h 4095750"/>
                  <a:gd name="connsiteX22" fmla="*/ 190500 w 4113212"/>
                  <a:gd name="connsiteY22" fmla="*/ 369888 h 4095750"/>
                  <a:gd name="connsiteX23" fmla="*/ 0 w 4113212"/>
                  <a:gd name="connsiteY23" fmla="*/ 184944 h 4095750"/>
                  <a:gd name="connsiteX24" fmla="*/ 190500 w 4113212"/>
                  <a:gd name="connsiteY24" fmla="*/ 0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13212" h="4095750">
                    <a:moveTo>
                      <a:pt x="3929062" y="3721100"/>
                    </a:moveTo>
                    <a:cubicBezTo>
                      <a:pt x="4030765" y="3721100"/>
                      <a:pt x="4113212" y="3804968"/>
                      <a:pt x="4113212" y="3908425"/>
                    </a:cubicBezTo>
                    <a:cubicBezTo>
                      <a:pt x="4113212" y="4011882"/>
                      <a:pt x="4030765" y="4095750"/>
                      <a:pt x="3929062" y="4095750"/>
                    </a:cubicBezTo>
                    <a:cubicBezTo>
                      <a:pt x="3827359" y="4095750"/>
                      <a:pt x="3744912" y="4011882"/>
                      <a:pt x="3744912" y="3908425"/>
                    </a:cubicBezTo>
                    <a:cubicBezTo>
                      <a:pt x="3744912" y="3804968"/>
                      <a:pt x="3827359" y="3721100"/>
                      <a:pt x="3929062" y="3721100"/>
                    </a:cubicBezTo>
                    <a:close/>
                    <a:moveTo>
                      <a:pt x="190500" y="3721100"/>
                    </a:moveTo>
                    <a:cubicBezTo>
                      <a:pt x="295710" y="3721100"/>
                      <a:pt x="381000" y="3804968"/>
                      <a:pt x="381000" y="3908425"/>
                    </a:cubicBezTo>
                    <a:cubicBezTo>
                      <a:pt x="381000" y="4011882"/>
                      <a:pt x="295710" y="4095750"/>
                      <a:pt x="190500" y="4095750"/>
                    </a:cubicBezTo>
                    <a:cubicBezTo>
                      <a:pt x="85290" y="4095750"/>
                      <a:pt x="0" y="4011882"/>
                      <a:pt x="0" y="3908425"/>
                    </a:cubicBezTo>
                    <a:cubicBezTo>
                      <a:pt x="0" y="3804968"/>
                      <a:pt x="85290" y="3721100"/>
                      <a:pt x="190500" y="3721100"/>
                    </a:cubicBezTo>
                    <a:close/>
                    <a:moveTo>
                      <a:pt x="2080419" y="1211263"/>
                    </a:moveTo>
                    <a:cubicBezTo>
                      <a:pt x="2550797" y="1211263"/>
                      <a:pt x="2932113" y="1591158"/>
                      <a:pt x="2932113" y="2059782"/>
                    </a:cubicBezTo>
                    <a:cubicBezTo>
                      <a:pt x="2932113" y="2528406"/>
                      <a:pt x="2550797" y="2908301"/>
                      <a:pt x="2080419" y="2908301"/>
                    </a:cubicBezTo>
                    <a:cubicBezTo>
                      <a:pt x="1610041" y="2908301"/>
                      <a:pt x="1228725" y="2528406"/>
                      <a:pt x="1228725" y="2059782"/>
                    </a:cubicBezTo>
                    <a:cubicBezTo>
                      <a:pt x="1228725" y="1591158"/>
                      <a:pt x="1610041" y="1211263"/>
                      <a:pt x="2080419" y="1211263"/>
                    </a:cubicBezTo>
                    <a:close/>
                    <a:moveTo>
                      <a:pt x="3929062" y="0"/>
                    </a:moveTo>
                    <a:cubicBezTo>
                      <a:pt x="4030765" y="0"/>
                      <a:pt x="4113212" y="82802"/>
                      <a:pt x="4113212" y="184944"/>
                    </a:cubicBezTo>
                    <a:cubicBezTo>
                      <a:pt x="4113212" y="287086"/>
                      <a:pt x="4030765" y="369888"/>
                      <a:pt x="3929062" y="369888"/>
                    </a:cubicBezTo>
                    <a:cubicBezTo>
                      <a:pt x="3827359" y="369888"/>
                      <a:pt x="3744912" y="287086"/>
                      <a:pt x="3744912" y="184944"/>
                    </a:cubicBezTo>
                    <a:cubicBezTo>
                      <a:pt x="3744912" y="82802"/>
                      <a:pt x="3827359" y="0"/>
                      <a:pt x="3929062" y="0"/>
                    </a:cubicBezTo>
                    <a:close/>
                    <a:moveTo>
                      <a:pt x="190500" y="0"/>
                    </a:moveTo>
                    <a:cubicBezTo>
                      <a:pt x="295710" y="0"/>
                      <a:pt x="381000" y="82802"/>
                      <a:pt x="381000" y="184944"/>
                    </a:cubicBezTo>
                    <a:cubicBezTo>
                      <a:pt x="381000" y="287086"/>
                      <a:pt x="295710" y="369888"/>
                      <a:pt x="190500" y="369888"/>
                    </a:cubicBezTo>
                    <a:cubicBezTo>
                      <a:pt x="85290" y="369888"/>
                      <a:pt x="0" y="287086"/>
                      <a:pt x="0" y="184944"/>
                    </a:cubicBezTo>
                    <a:cubicBezTo>
                      <a:pt x="0" y="82802"/>
                      <a:pt x="85290" y="0"/>
                      <a:pt x="190500"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22" name="bcgIcons_Puzzle Enablement">
            <a:extLst>
              <a:ext uri="{FF2B5EF4-FFF2-40B4-BE49-F238E27FC236}">
                <a16:creationId xmlns:a16="http://schemas.microsoft.com/office/drawing/2014/main" id="{48E47581-DA97-5358-4B4E-9F760CF10382}"/>
              </a:ext>
            </a:extLst>
          </p:cNvPr>
          <p:cNvGrpSpPr>
            <a:grpSpLocks noChangeAspect="1"/>
          </p:cNvGrpSpPr>
          <p:nvPr/>
        </p:nvGrpSpPr>
        <p:grpSpPr>
          <a:xfrm>
            <a:off x="629999" y="5278404"/>
            <a:ext cx="548640" cy="548640"/>
            <a:chOff x="5273675" y="2606675"/>
            <a:chExt cx="1644650" cy="1644650"/>
          </a:xfrm>
        </p:grpSpPr>
        <p:sp>
          <p:nvSpPr>
            <p:cNvPr id="23" name="AutoShape 3">
              <a:extLst>
                <a:ext uri="{FF2B5EF4-FFF2-40B4-BE49-F238E27FC236}">
                  <a16:creationId xmlns:a16="http://schemas.microsoft.com/office/drawing/2014/main" id="{0F223BB5-011A-3191-7ABE-55F138A2A0E5}"/>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4" name="Group 23">
              <a:extLst>
                <a:ext uri="{FF2B5EF4-FFF2-40B4-BE49-F238E27FC236}">
                  <a16:creationId xmlns:a16="http://schemas.microsoft.com/office/drawing/2014/main" id="{9E5B073A-D6F0-D4F7-FF47-08C78115A3E8}"/>
                </a:ext>
              </a:extLst>
            </p:cNvPr>
            <p:cNvGrpSpPr/>
            <p:nvPr/>
          </p:nvGrpSpPr>
          <p:grpSpPr>
            <a:xfrm>
              <a:off x="5522913" y="2881313"/>
              <a:ext cx="1150937" cy="1095375"/>
              <a:chOff x="5522913" y="2881313"/>
              <a:chExt cx="1150937" cy="1095375"/>
            </a:xfrm>
          </p:grpSpPr>
          <p:sp>
            <p:nvSpPr>
              <p:cNvPr id="25" name="Freeform 5">
                <a:extLst>
                  <a:ext uri="{FF2B5EF4-FFF2-40B4-BE49-F238E27FC236}">
                    <a16:creationId xmlns:a16="http://schemas.microsoft.com/office/drawing/2014/main" id="{032E9415-84D0-1DCE-7716-C49BC1ABD031}"/>
                  </a:ext>
                </a:extLst>
              </p:cNvPr>
              <p:cNvSpPr>
                <a:spLocks/>
              </p:cNvSpPr>
              <p:nvPr/>
            </p:nvSpPr>
            <p:spPr bwMode="auto">
              <a:xfrm>
                <a:off x="5522913" y="2881313"/>
                <a:ext cx="1150937" cy="1095375"/>
              </a:xfrm>
              <a:custGeom>
                <a:avLst/>
                <a:gdLst>
                  <a:gd name="connsiteX0" fmla="*/ 446861 w 1150937"/>
                  <a:gd name="connsiteY0" fmla="*/ 793750 h 1095375"/>
                  <a:gd name="connsiteX1" fmla="*/ 574675 w 1150937"/>
                  <a:gd name="connsiteY1" fmla="*/ 830202 h 1095375"/>
                  <a:gd name="connsiteX2" fmla="*/ 702488 w 1150937"/>
                  <a:gd name="connsiteY2" fmla="*/ 793750 h 1095375"/>
                  <a:gd name="connsiteX3" fmla="*/ 915987 w 1150937"/>
                  <a:gd name="connsiteY3" fmla="*/ 1095375 h 1095375"/>
                  <a:gd name="connsiteX4" fmla="*/ 233362 w 1150937"/>
                  <a:gd name="connsiteY4" fmla="*/ 1095375 h 1095375"/>
                  <a:gd name="connsiteX5" fmla="*/ 446861 w 1150937"/>
                  <a:gd name="connsiteY5" fmla="*/ 793750 h 1095375"/>
                  <a:gd name="connsiteX6" fmla="*/ 1150937 w 1150937"/>
                  <a:gd name="connsiteY6" fmla="*/ 428625 h 1095375"/>
                  <a:gd name="connsiteX7" fmla="*/ 941580 w 1150937"/>
                  <a:gd name="connsiteY7" fmla="*/ 1077913 h 1095375"/>
                  <a:gd name="connsiteX8" fmla="*/ 728662 w 1150937"/>
                  <a:gd name="connsiteY8" fmla="*/ 776152 h 1095375"/>
                  <a:gd name="connsiteX9" fmla="*/ 820523 w 1150937"/>
                  <a:gd name="connsiteY9" fmla="*/ 583796 h 1095375"/>
                  <a:gd name="connsiteX10" fmla="*/ 814826 w 1150937"/>
                  <a:gd name="connsiteY10" fmla="*/ 530881 h 1095375"/>
                  <a:gd name="connsiteX11" fmla="*/ 0 w 1150937"/>
                  <a:gd name="connsiteY11" fmla="*/ 428625 h 1095375"/>
                  <a:gd name="connsiteX12" fmla="*/ 336111 w 1150937"/>
                  <a:gd name="connsiteY12" fmla="*/ 530881 h 1095375"/>
                  <a:gd name="connsiteX13" fmla="*/ 330414 w 1150937"/>
                  <a:gd name="connsiteY13" fmla="*/ 583796 h 1095375"/>
                  <a:gd name="connsiteX14" fmla="*/ 422275 w 1150937"/>
                  <a:gd name="connsiteY14" fmla="*/ 776152 h 1095375"/>
                  <a:gd name="connsiteX15" fmla="*/ 209357 w 1150937"/>
                  <a:gd name="connsiteY15" fmla="*/ 1077913 h 1095375"/>
                  <a:gd name="connsiteX16" fmla="*/ 0 w 1150937"/>
                  <a:gd name="connsiteY16" fmla="*/ 428625 h 1095375"/>
                  <a:gd name="connsiteX17" fmla="*/ 590550 w 1150937"/>
                  <a:gd name="connsiteY17" fmla="*/ 0 h 1095375"/>
                  <a:gd name="connsiteX18" fmla="*/ 1141413 w 1150937"/>
                  <a:gd name="connsiteY18" fmla="*/ 400321 h 1095375"/>
                  <a:gd name="connsiteX19" fmla="*/ 806043 w 1150937"/>
                  <a:gd name="connsiteY19" fmla="*/ 501650 h 1095375"/>
                  <a:gd name="connsiteX20" fmla="*/ 590550 w 1150937"/>
                  <a:gd name="connsiteY20" fmla="*/ 339666 h 1095375"/>
                  <a:gd name="connsiteX21" fmla="*/ 590550 w 1150937"/>
                  <a:gd name="connsiteY21" fmla="*/ 0 h 1095375"/>
                  <a:gd name="connsiteX22" fmla="*/ 560388 w 1150937"/>
                  <a:gd name="connsiteY22" fmla="*/ 0 h 1095375"/>
                  <a:gd name="connsiteX23" fmla="*/ 560388 w 1150937"/>
                  <a:gd name="connsiteY23" fmla="*/ 339666 h 1095375"/>
                  <a:gd name="connsiteX24" fmla="*/ 345051 w 1150937"/>
                  <a:gd name="connsiteY24" fmla="*/ 501650 h 1095375"/>
                  <a:gd name="connsiteX25" fmla="*/ 9525 w 1150937"/>
                  <a:gd name="connsiteY25" fmla="*/ 400321 h 1095375"/>
                  <a:gd name="connsiteX26" fmla="*/ 560388 w 1150937"/>
                  <a:gd name="connsiteY26"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50937" h="1095375">
                    <a:moveTo>
                      <a:pt x="446861" y="793750"/>
                    </a:moveTo>
                    <a:cubicBezTo>
                      <a:pt x="483991" y="816622"/>
                      <a:pt x="528262" y="830202"/>
                      <a:pt x="574675" y="830202"/>
                    </a:cubicBezTo>
                    <a:cubicBezTo>
                      <a:pt x="621802" y="830202"/>
                      <a:pt x="665358" y="816622"/>
                      <a:pt x="702488" y="793750"/>
                    </a:cubicBezTo>
                    <a:cubicBezTo>
                      <a:pt x="702488" y="793750"/>
                      <a:pt x="702488" y="793750"/>
                      <a:pt x="915987" y="1095375"/>
                    </a:cubicBezTo>
                    <a:cubicBezTo>
                      <a:pt x="915987" y="1095375"/>
                      <a:pt x="915987" y="1095375"/>
                      <a:pt x="233362" y="1095375"/>
                    </a:cubicBezTo>
                    <a:cubicBezTo>
                      <a:pt x="233362" y="1095375"/>
                      <a:pt x="233362" y="1095375"/>
                      <a:pt x="446861" y="793750"/>
                    </a:cubicBezTo>
                    <a:close/>
                    <a:moveTo>
                      <a:pt x="1150937" y="428625"/>
                    </a:moveTo>
                    <a:cubicBezTo>
                      <a:pt x="1150937" y="428625"/>
                      <a:pt x="1150937" y="428625"/>
                      <a:pt x="941580" y="1077913"/>
                    </a:cubicBezTo>
                    <a:cubicBezTo>
                      <a:pt x="941580" y="1077913"/>
                      <a:pt x="941580" y="1077913"/>
                      <a:pt x="728662" y="776152"/>
                    </a:cubicBezTo>
                    <a:cubicBezTo>
                      <a:pt x="784206" y="731102"/>
                      <a:pt x="820523" y="661740"/>
                      <a:pt x="820523" y="583796"/>
                    </a:cubicBezTo>
                    <a:cubicBezTo>
                      <a:pt x="820523" y="565920"/>
                      <a:pt x="818387" y="548043"/>
                      <a:pt x="814826" y="530881"/>
                    </a:cubicBezTo>
                    <a:close/>
                    <a:moveTo>
                      <a:pt x="0" y="428625"/>
                    </a:moveTo>
                    <a:cubicBezTo>
                      <a:pt x="0" y="428625"/>
                      <a:pt x="0" y="428625"/>
                      <a:pt x="336111" y="530881"/>
                    </a:cubicBezTo>
                    <a:cubicBezTo>
                      <a:pt x="332551" y="548043"/>
                      <a:pt x="330414" y="565920"/>
                      <a:pt x="330414" y="583796"/>
                    </a:cubicBezTo>
                    <a:cubicBezTo>
                      <a:pt x="330414" y="661740"/>
                      <a:pt x="366731" y="731102"/>
                      <a:pt x="422275" y="776152"/>
                    </a:cubicBezTo>
                    <a:cubicBezTo>
                      <a:pt x="422275" y="776152"/>
                      <a:pt x="422275" y="776152"/>
                      <a:pt x="209357" y="1077913"/>
                    </a:cubicBezTo>
                    <a:cubicBezTo>
                      <a:pt x="209357" y="1077913"/>
                      <a:pt x="209357" y="1077913"/>
                      <a:pt x="0" y="428625"/>
                    </a:cubicBezTo>
                    <a:close/>
                    <a:moveTo>
                      <a:pt x="590550" y="0"/>
                    </a:moveTo>
                    <a:cubicBezTo>
                      <a:pt x="590550" y="0"/>
                      <a:pt x="590550" y="0"/>
                      <a:pt x="1141413" y="400321"/>
                    </a:cubicBezTo>
                    <a:cubicBezTo>
                      <a:pt x="1141413" y="400321"/>
                      <a:pt x="1141413" y="400321"/>
                      <a:pt x="806043" y="501650"/>
                    </a:cubicBezTo>
                    <a:cubicBezTo>
                      <a:pt x="773933" y="411738"/>
                      <a:pt x="690448" y="345375"/>
                      <a:pt x="590550" y="339666"/>
                    </a:cubicBezTo>
                    <a:cubicBezTo>
                      <a:pt x="590550" y="339666"/>
                      <a:pt x="590550" y="339666"/>
                      <a:pt x="590550" y="0"/>
                    </a:cubicBezTo>
                    <a:close/>
                    <a:moveTo>
                      <a:pt x="560388" y="0"/>
                    </a:moveTo>
                    <a:cubicBezTo>
                      <a:pt x="560388" y="0"/>
                      <a:pt x="560388" y="0"/>
                      <a:pt x="560388" y="339666"/>
                    </a:cubicBezTo>
                    <a:cubicBezTo>
                      <a:pt x="460947" y="346089"/>
                      <a:pt x="377244" y="411738"/>
                      <a:pt x="345051" y="501650"/>
                    </a:cubicBezTo>
                    <a:cubicBezTo>
                      <a:pt x="345051" y="501650"/>
                      <a:pt x="345051" y="501650"/>
                      <a:pt x="9525" y="400321"/>
                    </a:cubicBezTo>
                    <a:cubicBezTo>
                      <a:pt x="9525" y="400321"/>
                      <a:pt x="9525" y="400321"/>
                      <a:pt x="560388"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6" name="Freeform 10">
                <a:extLst>
                  <a:ext uri="{FF2B5EF4-FFF2-40B4-BE49-F238E27FC236}">
                    <a16:creationId xmlns:a16="http://schemas.microsoft.com/office/drawing/2014/main" id="{B4D9BA26-9FF5-EA17-A896-38C7E9065B15}"/>
                  </a:ext>
                </a:extLst>
              </p:cNvPr>
              <p:cNvSpPr>
                <a:spLocks noEditPoints="1"/>
              </p:cNvSpPr>
              <p:nvPr/>
            </p:nvSpPr>
            <p:spPr bwMode="auto">
              <a:xfrm>
                <a:off x="5884863" y="3251200"/>
                <a:ext cx="427038" cy="428625"/>
              </a:xfrm>
              <a:custGeom>
                <a:avLst/>
                <a:gdLst>
                  <a:gd name="T0" fmla="*/ 591 w 598"/>
                  <a:gd name="T1" fmla="*/ 238 h 600"/>
                  <a:gd name="T2" fmla="*/ 580 w 598"/>
                  <a:gd name="T3" fmla="*/ 197 h 600"/>
                  <a:gd name="T4" fmla="*/ 320 w 598"/>
                  <a:gd name="T5" fmla="*/ 1 h 600"/>
                  <a:gd name="T6" fmla="*/ 299 w 598"/>
                  <a:gd name="T7" fmla="*/ 0 h 600"/>
                  <a:gd name="T8" fmla="*/ 277 w 598"/>
                  <a:gd name="T9" fmla="*/ 1 h 600"/>
                  <a:gd name="T10" fmla="*/ 18 w 598"/>
                  <a:gd name="T11" fmla="*/ 197 h 600"/>
                  <a:gd name="T12" fmla="*/ 7 w 598"/>
                  <a:gd name="T13" fmla="*/ 238 h 600"/>
                  <a:gd name="T14" fmla="*/ 0 w 598"/>
                  <a:gd name="T15" fmla="*/ 299 h 600"/>
                  <a:gd name="T16" fmla="*/ 111 w 598"/>
                  <a:gd name="T17" fmla="*/ 532 h 600"/>
                  <a:gd name="T18" fmla="*/ 146 w 598"/>
                  <a:gd name="T19" fmla="*/ 557 h 600"/>
                  <a:gd name="T20" fmla="*/ 299 w 598"/>
                  <a:gd name="T21" fmla="*/ 600 h 600"/>
                  <a:gd name="T22" fmla="*/ 452 w 598"/>
                  <a:gd name="T23" fmla="*/ 557 h 600"/>
                  <a:gd name="T24" fmla="*/ 487 w 598"/>
                  <a:gd name="T25" fmla="*/ 532 h 600"/>
                  <a:gd name="T26" fmla="*/ 598 w 598"/>
                  <a:gd name="T27" fmla="*/ 299 h 600"/>
                  <a:gd name="T28" fmla="*/ 591 w 598"/>
                  <a:gd name="T29" fmla="*/ 238 h 600"/>
                  <a:gd name="T30" fmla="*/ 319 w 598"/>
                  <a:gd name="T31" fmla="*/ 369 h 600"/>
                  <a:gd name="T32" fmla="*/ 276 w 598"/>
                  <a:gd name="T33" fmla="*/ 410 h 600"/>
                  <a:gd name="T34" fmla="*/ 261 w 598"/>
                  <a:gd name="T35" fmla="*/ 416 h 600"/>
                  <a:gd name="T36" fmla="*/ 248 w 598"/>
                  <a:gd name="T37" fmla="*/ 412 h 600"/>
                  <a:gd name="T38" fmla="*/ 246 w 598"/>
                  <a:gd name="T39" fmla="*/ 411 h 600"/>
                  <a:gd name="T40" fmla="*/ 215 w 598"/>
                  <a:gd name="T41" fmla="*/ 385 h 600"/>
                  <a:gd name="T42" fmla="*/ 135 w 598"/>
                  <a:gd name="T43" fmla="*/ 317 h 600"/>
                  <a:gd name="T44" fmla="*/ 132 w 598"/>
                  <a:gd name="T45" fmla="*/ 286 h 600"/>
                  <a:gd name="T46" fmla="*/ 142 w 598"/>
                  <a:gd name="T47" fmla="*/ 279 h 600"/>
                  <a:gd name="T48" fmla="*/ 163 w 598"/>
                  <a:gd name="T49" fmla="*/ 283 h 600"/>
                  <a:gd name="T50" fmla="*/ 168 w 598"/>
                  <a:gd name="T51" fmla="*/ 287 h 600"/>
                  <a:gd name="T52" fmla="*/ 241 w 598"/>
                  <a:gd name="T53" fmla="*/ 349 h 600"/>
                  <a:gd name="T54" fmla="*/ 260 w 598"/>
                  <a:gd name="T55" fmla="*/ 365 h 600"/>
                  <a:gd name="T56" fmla="*/ 371 w 598"/>
                  <a:gd name="T57" fmla="*/ 260 h 600"/>
                  <a:gd name="T58" fmla="*/ 446 w 598"/>
                  <a:gd name="T59" fmla="*/ 189 h 600"/>
                  <a:gd name="T60" fmla="*/ 477 w 598"/>
                  <a:gd name="T61" fmla="*/ 190 h 600"/>
                  <a:gd name="T62" fmla="*/ 476 w 598"/>
                  <a:gd name="T63" fmla="*/ 221 h 600"/>
                  <a:gd name="T64" fmla="*/ 466 w 598"/>
                  <a:gd name="T65" fmla="*/ 231 h 600"/>
                  <a:gd name="T66" fmla="*/ 395 w 598"/>
                  <a:gd name="T67" fmla="*/ 298 h 600"/>
                  <a:gd name="T68" fmla="*/ 351 w 598"/>
                  <a:gd name="T69" fmla="*/ 339 h 600"/>
                  <a:gd name="T70" fmla="*/ 319 w 598"/>
                  <a:gd name="T71" fmla="*/ 36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600">
                    <a:moveTo>
                      <a:pt x="591" y="238"/>
                    </a:moveTo>
                    <a:cubicBezTo>
                      <a:pt x="588" y="224"/>
                      <a:pt x="585" y="210"/>
                      <a:pt x="580" y="197"/>
                    </a:cubicBezTo>
                    <a:cubicBezTo>
                      <a:pt x="540" y="88"/>
                      <a:pt x="440" y="9"/>
                      <a:pt x="320" y="1"/>
                    </a:cubicBezTo>
                    <a:cubicBezTo>
                      <a:pt x="313" y="0"/>
                      <a:pt x="306" y="0"/>
                      <a:pt x="299" y="0"/>
                    </a:cubicBezTo>
                    <a:cubicBezTo>
                      <a:pt x="291" y="0"/>
                      <a:pt x="284" y="0"/>
                      <a:pt x="277" y="1"/>
                    </a:cubicBezTo>
                    <a:cubicBezTo>
                      <a:pt x="158" y="10"/>
                      <a:pt x="58" y="89"/>
                      <a:pt x="18" y="197"/>
                    </a:cubicBezTo>
                    <a:cubicBezTo>
                      <a:pt x="14" y="210"/>
                      <a:pt x="10" y="224"/>
                      <a:pt x="7" y="238"/>
                    </a:cubicBezTo>
                    <a:cubicBezTo>
                      <a:pt x="3" y="258"/>
                      <a:pt x="0" y="278"/>
                      <a:pt x="0" y="299"/>
                    </a:cubicBezTo>
                    <a:cubicBezTo>
                      <a:pt x="0" y="393"/>
                      <a:pt x="43" y="477"/>
                      <a:pt x="111" y="532"/>
                    </a:cubicBezTo>
                    <a:cubicBezTo>
                      <a:pt x="122" y="541"/>
                      <a:pt x="134" y="549"/>
                      <a:pt x="146" y="557"/>
                    </a:cubicBezTo>
                    <a:cubicBezTo>
                      <a:pt x="191" y="584"/>
                      <a:pt x="243" y="600"/>
                      <a:pt x="299" y="600"/>
                    </a:cubicBezTo>
                    <a:cubicBezTo>
                      <a:pt x="355" y="600"/>
                      <a:pt x="407" y="584"/>
                      <a:pt x="452" y="557"/>
                    </a:cubicBezTo>
                    <a:cubicBezTo>
                      <a:pt x="465" y="549"/>
                      <a:pt x="476" y="541"/>
                      <a:pt x="487" y="532"/>
                    </a:cubicBezTo>
                    <a:cubicBezTo>
                      <a:pt x="555" y="477"/>
                      <a:pt x="598" y="393"/>
                      <a:pt x="598" y="299"/>
                    </a:cubicBezTo>
                    <a:cubicBezTo>
                      <a:pt x="598" y="278"/>
                      <a:pt x="596" y="258"/>
                      <a:pt x="591" y="238"/>
                    </a:cubicBezTo>
                    <a:close/>
                    <a:moveTo>
                      <a:pt x="319" y="369"/>
                    </a:moveTo>
                    <a:cubicBezTo>
                      <a:pt x="276" y="410"/>
                      <a:pt x="276" y="410"/>
                      <a:pt x="276" y="410"/>
                    </a:cubicBezTo>
                    <a:cubicBezTo>
                      <a:pt x="272" y="414"/>
                      <a:pt x="266" y="416"/>
                      <a:pt x="261" y="416"/>
                    </a:cubicBezTo>
                    <a:cubicBezTo>
                      <a:pt x="256" y="416"/>
                      <a:pt x="252" y="415"/>
                      <a:pt x="248" y="412"/>
                    </a:cubicBezTo>
                    <a:cubicBezTo>
                      <a:pt x="248" y="412"/>
                      <a:pt x="247" y="412"/>
                      <a:pt x="246" y="411"/>
                    </a:cubicBezTo>
                    <a:cubicBezTo>
                      <a:pt x="215" y="385"/>
                      <a:pt x="215" y="385"/>
                      <a:pt x="215" y="385"/>
                    </a:cubicBezTo>
                    <a:cubicBezTo>
                      <a:pt x="135" y="317"/>
                      <a:pt x="135" y="317"/>
                      <a:pt x="135" y="317"/>
                    </a:cubicBezTo>
                    <a:cubicBezTo>
                      <a:pt x="126" y="309"/>
                      <a:pt x="125" y="295"/>
                      <a:pt x="132" y="286"/>
                    </a:cubicBezTo>
                    <a:cubicBezTo>
                      <a:pt x="135" y="283"/>
                      <a:pt x="138" y="280"/>
                      <a:pt x="142" y="279"/>
                    </a:cubicBezTo>
                    <a:cubicBezTo>
                      <a:pt x="149" y="277"/>
                      <a:pt x="157" y="278"/>
                      <a:pt x="163" y="283"/>
                    </a:cubicBezTo>
                    <a:cubicBezTo>
                      <a:pt x="168" y="287"/>
                      <a:pt x="168" y="287"/>
                      <a:pt x="168" y="287"/>
                    </a:cubicBezTo>
                    <a:cubicBezTo>
                      <a:pt x="241" y="349"/>
                      <a:pt x="241" y="349"/>
                      <a:pt x="241" y="349"/>
                    </a:cubicBezTo>
                    <a:cubicBezTo>
                      <a:pt x="260" y="365"/>
                      <a:pt x="260" y="365"/>
                      <a:pt x="260" y="365"/>
                    </a:cubicBezTo>
                    <a:cubicBezTo>
                      <a:pt x="371" y="260"/>
                      <a:pt x="371" y="260"/>
                      <a:pt x="371" y="260"/>
                    </a:cubicBezTo>
                    <a:cubicBezTo>
                      <a:pt x="446" y="189"/>
                      <a:pt x="446" y="189"/>
                      <a:pt x="446" y="189"/>
                    </a:cubicBezTo>
                    <a:cubicBezTo>
                      <a:pt x="455" y="181"/>
                      <a:pt x="469" y="181"/>
                      <a:pt x="477" y="190"/>
                    </a:cubicBezTo>
                    <a:cubicBezTo>
                      <a:pt x="485" y="199"/>
                      <a:pt x="485" y="213"/>
                      <a:pt x="476" y="221"/>
                    </a:cubicBezTo>
                    <a:cubicBezTo>
                      <a:pt x="466" y="231"/>
                      <a:pt x="466" y="231"/>
                      <a:pt x="466" y="231"/>
                    </a:cubicBezTo>
                    <a:cubicBezTo>
                      <a:pt x="395" y="298"/>
                      <a:pt x="395" y="298"/>
                      <a:pt x="395" y="298"/>
                    </a:cubicBezTo>
                    <a:cubicBezTo>
                      <a:pt x="351" y="339"/>
                      <a:pt x="351" y="339"/>
                      <a:pt x="351" y="339"/>
                    </a:cubicBezTo>
                    <a:lnTo>
                      <a:pt x="319" y="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7" name="bcgIcons_Agile 2">
            <a:extLst>
              <a:ext uri="{FF2B5EF4-FFF2-40B4-BE49-F238E27FC236}">
                <a16:creationId xmlns:a16="http://schemas.microsoft.com/office/drawing/2014/main" id="{17945DD8-4372-E6EF-7F7B-90459D24DBEB}"/>
              </a:ext>
            </a:extLst>
          </p:cNvPr>
          <p:cNvGrpSpPr>
            <a:grpSpLocks noChangeAspect="1"/>
          </p:cNvGrpSpPr>
          <p:nvPr/>
        </p:nvGrpSpPr>
        <p:grpSpPr>
          <a:xfrm>
            <a:off x="629999" y="2152966"/>
            <a:ext cx="548640" cy="548640"/>
            <a:chOff x="5273675" y="2606675"/>
            <a:chExt cx="1644650" cy="1644650"/>
          </a:xfrm>
        </p:grpSpPr>
        <p:sp>
          <p:nvSpPr>
            <p:cNvPr id="28" name="AutoShape 12">
              <a:extLst>
                <a:ext uri="{FF2B5EF4-FFF2-40B4-BE49-F238E27FC236}">
                  <a16:creationId xmlns:a16="http://schemas.microsoft.com/office/drawing/2014/main" id="{C9B7BF6B-87D8-F207-700F-6633927D02F7}"/>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a:extLst>
                <a:ext uri="{FF2B5EF4-FFF2-40B4-BE49-F238E27FC236}">
                  <a16:creationId xmlns:a16="http://schemas.microsoft.com/office/drawing/2014/main" id="{84AB3F4B-51DA-A7CC-DF33-3586F3918DD9}"/>
                </a:ext>
              </a:extLst>
            </p:cNvPr>
            <p:cNvGrpSpPr/>
            <p:nvPr/>
          </p:nvGrpSpPr>
          <p:grpSpPr>
            <a:xfrm>
              <a:off x="5340350" y="3124200"/>
              <a:ext cx="1509713" cy="611188"/>
              <a:chOff x="5340350" y="3124200"/>
              <a:chExt cx="1509713" cy="611188"/>
            </a:xfrm>
          </p:grpSpPr>
          <p:sp>
            <p:nvSpPr>
              <p:cNvPr id="30" name="Freeform 5">
                <a:extLst>
                  <a:ext uri="{FF2B5EF4-FFF2-40B4-BE49-F238E27FC236}">
                    <a16:creationId xmlns:a16="http://schemas.microsoft.com/office/drawing/2014/main" id="{B2CBBF41-1AB1-A5B5-B702-43202B278ABF}"/>
                  </a:ext>
                </a:extLst>
              </p:cNvPr>
              <p:cNvSpPr>
                <a:spLocks/>
              </p:cNvSpPr>
              <p:nvPr/>
            </p:nvSpPr>
            <p:spPr bwMode="auto">
              <a:xfrm>
                <a:off x="5437188" y="3124200"/>
                <a:ext cx="1412875" cy="611188"/>
              </a:xfrm>
              <a:custGeom>
                <a:avLst/>
                <a:gdLst>
                  <a:gd name="connsiteX0" fmla="*/ 1243975 w 1412875"/>
                  <a:gd name="connsiteY0" fmla="*/ 546100 h 611188"/>
                  <a:gd name="connsiteX1" fmla="*/ 1412875 w 1412875"/>
                  <a:gd name="connsiteY1" fmla="*/ 546100 h 611188"/>
                  <a:gd name="connsiteX2" fmla="*/ 1412875 w 1412875"/>
                  <a:gd name="connsiteY2" fmla="*/ 611188 h 611188"/>
                  <a:gd name="connsiteX3" fmla="*/ 1150937 w 1412875"/>
                  <a:gd name="connsiteY3" fmla="*/ 611188 h 611188"/>
                  <a:gd name="connsiteX4" fmla="*/ 1214633 w 1412875"/>
                  <a:gd name="connsiteY4" fmla="*/ 572135 h 611188"/>
                  <a:gd name="connsiteX5" fmla="*/ 1216064 w 1412875"/>
                  <a:gd name="connsiteY5" fmla="*/ 570689 h 611188"/>
                  <a:gd name="connsiteX6" fmla="*/ 1217495 w 1412875"/>
                  <a:gd name="connsiteY6" fmla="*/ 569243 h 611188"/>
                  <a:gd name="connsiteX7" fmla="*/ 1218927 w 1412875"/>
                  <a:gd name="connsiteY7" fmla="*/ 567796 h 611188"/>
                  <a:gd name="connsiteX8" fmla="*/ 1220358 w 1412875"/>
                  <a:gd name="connsiteY8" fmla="*/ 566350 h 611188"/>
                  <a:gd name="connsiteX9" fmla="*/ 1228946 w 1412875"/>
                  <a:gd name="connsiteY9" fmla="*/ 559841 h 611188"/>
                  <a:gd name="connsiteX10" fmla="*/ 1232524 w 1412875"/>
                  <a:gd name="connsiteY10" fmla="*/ 556948 h 611188"/>
                  <a:gd name="connsiteX11" fmla="*/ 1233240 w 1412875"/>
                  <a:gd name="connsiteY11" fmla="*/ 556225 h 611188"/>
                  <a:gd name="connsiteX12" fmla="*/ 1243975 w 1412875"/>
                  <a:gd name="connsiteY12" fmla="*/ 546100 h 611188"/>
                  <a:gd name="connsiteX13" fmla="*/ 539483 w 1412875"/>
                  <a:gd name="connsiteY13" fmla="*/ 546100 h 611188"/>
                  <a:gd name="connsiteX14" fmla="*/ 642937 w 1412875"/>
                  <a:gd name="connsiteY14" fmla="*/ 546100 h 611188"/>
                  <a:gd name="connsiteX15" fmla="*/ 642937 w 1412875"/>
                  <a:gd name="connsiteY15" fmla="*/ 546823 h 611188"/>
                  <a:gd name="connsiteX16" fmla="*/ 642937 w 1412875"/>
                  <a:gd name="connsiteY16" fmla="*/ 611188 h 611188"/>
                  <a:gd name="connsiteX17" fmla="*/ 446087 w 1412875"/>
                  <a:gd name="connsiteY17" fmla="*/ 611188 h 611188"/>
                  <a:gd name="connsiteX18" fmla="*/ 510028 w 1412875"/>
                  <a:gd name="connsiteY18" fmla="*/ 572135 h 611188"/>
                  <a:gd name="connsiteX19" fmla="*/ 510028 w 1412875"/>
                  <a:gd name="connsiteY19" fmla="*/ 571412 h 611188"/>
                  <a:gd name="connsiteX20" fmla="*/ 513620 w 1412875"/>
                  <a:gd name="connsiteY20" fmla="*/ 568519 h 611188"/>
                  <a:gd name="connsiteX21" fmla="*/ 518649 w 1412875"/>
                  <a:gd name="connsiteY21" fmla="*/ 564903 h 611188"/>
                  <a:gd name="connsiteX22" fmla="*/ 523678 w 1412875"/>
                  <a:gd name="connsiteY22" fmla="*/ 560564 h 611188"/>
                  <a:gd name="connsiteX23" fmla="*/ 524396 w 1412875"/>
                  <a:gd name="connsiteY23" fmla="*/ 560564 h 611188"/>
                  <a:gd name="connsiteX24" fmla="*/ 528707 w 1412875"/>
                  <a:gd name="connsiteY24" fmla="*/ 556948 h 611188"/>
                  <a:gd name="connsiteX25" fmla="*/ 529425 w 1412875"/>
                  <a:gd name="connsiteY25" fmla="*/ 556225 h 611188"/>
                  <a:gd name="connsiteX26" fmla="*/ 529425 w 1412875"/>
                  <a:gd name="connsiteY26" fmla="*/ 555502 h 611188"/>
                  <a:gd name="connsiteX27" fmla="*/ 539483 w 1412875"/>
                  <a:gd name="connsiteY27" fmla="*/ 546100 h 611188"/>
                  <a:gd name="connsiteX28" fmla="*/ 990600 w 1412875"/>
                  <a:gd name="connsiteY28" fmla="*/ 0 h 611188"/>
                  <a:gd name="connsiteX29" fmla="*/ 990600 w 1412875"/>
                  <a:gd name="connsiteY29" fmla="*/ 63599 h 611188"/>
                  <a:gd name="connsiteX30" fmla="*/ 766877 w 1412875"/>
                  <a:gd name="connsiteY30" fmla="*/ 305132 h 611188"/>
                  <a:gd name="connsiteX31" fmla="*/ 889818 w 1412875"/>
                  <a:gd name="connsiteY31" fmla="*/ 515938 h 611188"/>
                  <a:gd name="connsiteX32" fmla="*/ 787605 w 1412875"/>
                  <a:gd name="connsiteY32" fmla="*/ 515938 h 611188"/>
                  <a:gd name="connsiteX33" fmla="*/ 703262 w 1412875"/>
                  <a:gd name="connsiteY33" fmla="*/ 305132 h 611188"/>
                  <a:gd name="connsiteX34" fmla="*/ 990600 w 1412875"/>
                  <a:gd name="connsiteY34" fmla="*/ 0 h 611188"/>
                  <a:gd name="connsiteX35" fmla="*/ 287338 w 1412875"/>
                  <a:gd name="connsiteY35" fmla="*/ 0 h 611188"/>
                  <a:gd name="connsiteX36" fmla="*/ 287338 w 1412875"/>
                  <a:gd name="connsiteY36" fmla="*/ 63599 h 611188"/>
                  <a:gd name="connsiteX37" fmla="*/ 63457 w 1412875"/>
                  <a:gd name="connsiteY37" fmla="*/ 305132 h 611188"/>
                  <a:gd name="connsiteX38" fmla="*/ 186093 w 1412875"/>
                  <a:gd name="connsiteY38" fmla="*/ 515938 h 611188"/>
                  <a:gd name="connsiteX39" fmla="*/ 84134 w 1412875"/>
                  <a:gd name="connsiteY39" fmla="*/ 515938 h 611188"/>
                  <a:gd name="connsiteX40" fmla="*/ 0 w 1412875"/>
                  <a:gd name="connsiteY40" fmla="*/ 305132 h 611188"/>
                  <a:gd name="connsiteX41" fmla="*/ 287338 w 1412875"/>
                  <a:gd name="connsiteY41" fmla="*/ 0 h 61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12875" h="611188">
                    <a:moveTo>
                      <a:pt x="1243975" y="546100"/>
                    </a:moveTo>
                    <a:cubicBezTo>
                      <a:pt x="1269740" y="546100"/>
                      <a:pt x="1318406" y="546100"/>
                      <a:pt x="1412875" y="546100"/>
                    </a:cubicBezTo>
                    <a:cubicBezTo>
                      <a:pt x="1412875" y="546100"/>
                      <a:pt x="1412875" y="546100"/>
                      <a:pt x="1412875" y="611188"/>
                    </a:cubicBezTo>
                    <a:cubicBezTo>
                      <a:pt x="1412875" y="611188"/>
                      <a:pt x="1412875" y="611188"/>
                      <a:pt x="1150937" y="611188"/>
                    </a:cubicBezTo>
                    <a:cubicBezTo>
                      <a:pt x="1172408" y="600340"/>
                      <a:pt x="1193878" y="587323"/>
                      <a:pt x="1214633" y="572135"/>
                    </a:cubicBezTo>
                    <a:cubicBezTo>
                      <a:pt x="1214633" y="572135"/>
                      <a:pt x="1214633" y="572135"/>
                      <a:pt x="1216064" y="570689"/>
                    </a:cubicBezTo>
                    <a:cubicBezTo>
                      <a:pt x="1216064" y="570689"/>
                      <a:pt x="1216064" y="570689"/>
                      <a:pt x="1217495" y="569243"/>
                    </a:cubicBezTo>
                    <a:cubicBezTo>
                      <a:pt x="1217495" y="569243"/>
                      <a:pt x="1217495" y="569243"/>
                      <a:pt x="1218927" y="567796"/>
                    </a:cubicBezTo>
                    <a:cubicBezTo>
                      <a:pt x="1219642" y="567796"/>
                      <a:pt x="1220358" y="567073"/>
                      <a:pt x="1220358" y="566350"/>
                    </a:cubicBezTo>
                    <a:cubicBezTo>
                      <a:pt x="1223221" y="564903"/>
                      <a:pt x="1226083" y="562734"/>
                      <a:pt x="1228946" y="559841"/>
                    </a:cubicBezTo>
                    <a:cubicBezTo>
                      <a:pt x="1228946" y="559841"/>
                      <a:pt x="1228946" y="559841"/>
                      <a:pt x="1232524" y="556948"/>
                    </a:cubicBezTo>
                    <a:cubicBezTo>
                      <a:pt x="1232524" y="556948"/>
                      <a:pt x="1232524" y="556948"/>
                      <a:pt x="1233240" y="556225"/>
                    </a:cubicBezTo>
                    <a:cubicBezTo>
                      <a:pt x="1236819" y="552609"/>
                      <a:pt x="1240397" y="549716"/>
                      <a:pt x="1243975" y="546100"/>
                    </a:cubicBezTo>
                    <a:close/>
                    <a:moveTo>
                      <a:pt x="539483" y="546100"/>
                    </a:moveTo>
                    <a:cubicBezTo>
                      <a:pt x="558162" y="546100"/>
                      <a:pt x="589773" y="546100"/>
                      <a:pt x="642937" y="546100"/>
                    </a:cubicBezTo>
                    <a:cubicBezTo>
                      <a:pt x="642937" y="546100"/>
                      <a:pt x="642937" y="546100"/>
                      <a:pt x="642937" y="546823"/>
                    </a:cubicBezTo>
                    <a:cubicBezTo>
                      <a:pt x="642937" y="546823"/>
                      <a:pt x="642937" y="546823"/>
                      <a:pt x="642937" y="611188"/>
                    </a:cubicBezTo>
                    <a:cubicBezTo>
                      <a:pt x="635035" y="611188"/>
                      <a:pt x="599113" y="611188"/>
                      <a:pt x="446087" y="611188"/>
                    </a:cubicBezTo>
                    <a:cubicBezTo>
                      <a:pt x="468359" y="600340"/>
                      <a:pt x="489912" y="587323"/>
                      <a:pt x="510028" y="572135"/>
                    </a:cubicBezTo>
                    <a:cubicBezTo>
                      <a:pt x="510028" y="572135"/>
                      <a:pt x="510028" y="572135"/>
                      <a:pt x="510028" y="571412"/>
                    </a:cubicBezTo>
                    <a:cubicBezTo>
                      <a:pt x="510028" y="571412"/>
                      <a:pt x="510028" y="571412"/>
                      <a:pt x="513620" y="568519"/>
                    </a:cubicBezTo>
                    <a:cubicBezTo>
                      <a:pt x="515775" y="567073"/>
                      <a:pt x="517212" y="566350"/>
                      <a:pt x="518649" y="564903"/>
                    </a:cubicBezTo>
                    <a:cubicBezTo>
                      <a:pt x="520086" y="563457"/>
                      <a:pt x="522241" y="562011"/>
                      <a:pt x="523678" y="560564"/>
                    </a:cubicBezTo>
                    <a:cubicBezTo>
                      <a:pt x="523678" y="560564"/>
                      <a:pt x="523678" y="560564"/>
                      <a:pt x="524396" y="560564"/>
                    </a:cubicBezTo>
                    <a:cubicBezTo>
                      <a:pt x="524396" y="560564"/>
                      <a:pt x="524396" y="560564"/>
                      <a:pt x="528707" y="556948"/>
                    </a:cubicBezTo>
                    <a:cubicBezTo>
                      <a:pt x="528707" y="556948"/>
                      <a:pt x="528707" y="556948"/>
                      <a:pt x="529425" y="556225"/>
                    </a:cubicBezTo>
                    <a:cubicBezTo>
                      <a:pt x="529425" y="556225"/>
                      <a:pt x="529425" y="556225"/>
                      <a:pt x="529425" y="555502"/>
                    </a:cubicBezTo>
                    <a:cubicBezTo>
                      <a:pt x="533017" y="552609"/>
                      <a:pt x="536610" y="549716"/>
                      <a:pt x="539483" y="546100"/>
                    </a:cubicBezTo>
                    <a:close/>
                    <a:moveTo>
                      <a:pt x="990600" y="0"/>
                    </a:moveTo>
                    <a:cubicBezTo>
                      <a:pt x="990600" y="0"/>
                      <a:pt x="990600" y="0"/>
                      <a:pt x="990600" y="63599"/>
                    </a:cubicBezTo>
                    <a:cubicBezTo>
                      <a:pt x="865515" y="73603"/>
                      <a:pt x="766877" y="177220"/>
                      <a:pt x="766877" y="305132"/>
                    </a:cubicBezTo>
                    <a:cubicBezTo>
                      <a:pt x="766877" y="395886"/>
                      <a:pt x="816911" y="474492"/>
                      <a:pt x="889818" y="515938"/>
                    </a:cubicBezTo>
                    <a:cubicBezTo>
                      <a:pt x="889818" y="515938"/>
                      <a:pt x="889818" y="515938"/>
                      <a:pt x="787605" y="515938"/>
                    </a:cubicBezTo>
                    <a:cubicBezTo>
                      <a:pt x="735427" y="460914"/>
                      <a:pt x="703262" y="387311"/>
                      <a:pt x="703262" y="305132"/>
                    </a:cubicBezTo>
                    <a:cubicBezTo>
                      <a:pt x="703262" y="142205"/>
                      <a:pt x="830492" y="10004"/>
                      <a:pt x="990600" y="0"/>
                    </a:cubicBezTo>
                    <a:close/>
                    <a:moveTo>
                      <a:pt x="287338" y="0"/>
                    </a:moveTo>
                    <a:cubicBezTo>
                      <a:pt x="287338" y="0"/>
                      <a:pt x="287338" y="0"/>
                      <a:pt x="287338" y="63599"/>
                    </a:cubicBezTo>
                    <a:cubicBezTo>
                      <a:pt x="162564" y="73603"/>
                      <a:pt x="63457" y="177220"/>
                      <a:pt x="63457" y="305132"/>
                    </a:cubicBezTo>
                    <a:cubicBezTo>
                      <a:pt x="63457" y="395886"/>
                      <a:pt x="112654" y="474492"/>
                      <a:pt x="186093" y="515938"/>
                    </a:cubicBezTo>
                    <a:cubicBezTo>
                      <a:pt x="186093" y="515938"/>
                      <a:pt x="186093" y="515938"/>
                      <a:pt x="84134" y="515938"/>
                    </a:cubicBezTo>
                    <a:cubicBezTo>
                      <a:pt x="32085" y="460914"/>
                      <a:pt x="0" y="387311"/>
                      <a:pt x="0" y="305132"/>
                    </a:cubicBezTo>
                    <a:cubicBezTo>
                      <a:pt x="0" y="142205"/>
                      <a:pt x="126914" y="10004"/>
                      <a:pt x="287338"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6">
                <a:extLst>
                  <a:ext uri="{FF2B5EF4-FFF2-40B4-BE49-F238E27FC236}">
                    <a16:creationId xmlns:a16="http://schemas.microsoft.com/office/drawing/2014/main" id="{7A1B582C-EA5E-F854-B616-B0C774103EB5}"/>
                  </a:ext>
                </a:extLst>
              </p:cNvPr>
              <p:cNvSpPr>
                <a:spLocks/>
              </p:cNvSpPr>
              <p:nvPr/>
            </p:nvSpPr>
            <p:spPr bwMode="auto">
              <a:xfrm>
                <a:off x="5340350" y="3124200"/>
                <a:ext cx="1411288" cy="611188"/>
              </a:xfrm>
              <a:custGeom>
                <a:avLst/>
                <a:gdLst>
                  <a:gd name="connsiteX0" fmla="*/ 1117753 w 1411288"/>
                  <a:gd name="connsiteY0" fmla="*/ 0 h 611188"/>
                  <a:gd name="connsiteX1" fmla="*/ 1119895 w 1411288"/>
                  <a:gd name="connsiteY1" fmla="*/ 0 h 611188"/>
                  <a:gd name="connsiteX2" fmla="*/ 1135608 w 1411288"/>
                  <a:gd name="connsiteY2" fmla="*/ 1428 h 611188"/>
                  <a:gd name="connsiteX3" fmla="*/ 1411288 w 1411288"/>
                  <a:gd name="connsiteY3" fmla="*/ 305594 h 611188"/>
                  <a:gd name="connsiteX4" fmla="*/ 1327727 w 1411288"/>
                  <a:gd name="connsiteY4" fmla="*/ 515512 h 611188"/>
                  <a:gd name="connsiteX5" fmla="*/ 1311300 w 1411288"/>
                  <a:gd name="connsiteY5" fmla="*/ 531220 h 611188"/>
                  <a:gd name="connsiteX6" fmla="*/ 1309158 w 1411288"/>
                  <a:gd name="connsiteY6" fmla="*/ 533362 h 611188"/>
                  <a:gd name="connsiteX7" fmla="*/ 1304873 w 1411288"/>
                  <a:gd name="connsiteY7" fmla="*/ 536932 h 611188"/>
                  <a:gd name="connsiteX8" fmla="*/ 1294874 w 1411288"/>
                  <a:gd name="connsiteY8" fmla="*/ 544786 h 611188"/>
                  <a:gd name="connsiteX9" fmla="*/ 1292017 w 1411288"/>
                  <a:gd name="connsiteY9" fmla="*/ 547642 h 611188"/>
                  <a:gd name="connsiteX10" fmla="*/ 1195600 w 1411288"/>
                  <a:gd name="connsiteY10" fmla="*/ 597622 h 611188"/>
                  <a:gd name="connsiteX11" fmla="*/ 1185602 w 1411288"/>
                  <a:gd name="connsiteY11" fmla="*/ 600478 h 611188"/>
                  <a:gd name="connsiteX12" fmla="*/ 1158462 w 1411288"/>
                  <a:gd name="connsiteY12" fmla="*/ 606904 h 611188"/>
                  <a:gd name="connsiteX13" fmla="*/ 1116324 w 1411288"/>
                  <a:gd name="connsiteY13" fmla="*/ 611188 h 611188"/>
                  <a:gd name="connsiteX14" fmla="*/ 1104897 w 1411288"/>
                  <a:gd name="connsiteY14" fmla="*/ 611188 h 611188"/>
                  <a:gd name="connsiteX15" fmla="*/ 1094898 w 1411288"/>
                  <a:gd name="connsiteY15" fmla="*/ 611188 h 611188"/>
                  <a:gd name="connsiteX16" fmla="*/ 1091327 w 1411288"/>
                  <a:gd name="connsiteY16" fmla="*/ 611188 h 611188"/>
                  <a:gd name="connsiteX17" fmla="*/ 772795 w 1411288"/>
                  <a:gd name="connsiteY17" fmla="*/ 611188 h 611188"/>
                  <a:gd name="connsiteX18" fmla="*/ 769938 w 1411288"/>
                  <a:gd name="connsiteY18" fmla="*/ 611188 h 611188"/>
                  <a:gd name="connsiteX19" fmla="*/ 769938 w 1411288"/>
                  <a:gd name="connsiteY19" fmla="*/ 547642 h 611188"/>
                  <a:gd name="connsiteX20" fmla="*/ 772795 w 1411288"/>
                  <a:gd name="connsiteY20" fmla="*/ 547642 h 611188"/>
                  <a:gd name="connsiteX21" fmla="*/ 870640 w 1411288"/>
                  <a:gd name="connsiteY21" fmla="*/ 547642 h 611188"/>
                  <a:gd name="connsiteX22" fmla="*/ 893495 w 1411288"/>
                  <a:gd name="connsiteY22" fmla="*/ 547642 h 611188"/>
                  <a:gd name="connsiteX23" fmla="*/ 1091327 w 1411288"/>
                  <a:gd name="connsiteY23" fmla="*/ 547642 h 611188"/>
                  <a:gd name="connsiteX24" fmla="*/ 1108468 w 1411288"/>
                  <a:gd name="connsiteY24" fmla="*/ 547642 h 611188"/>
                  <a:gd name="connsiteX25" fmla="*/ 1109897 w 1411288"/>
                  <a:gd name="connsiteY25" fmla="*/ 547642 h 611188"/>
                  <a:gd name="connsiteX26" fmla="*/ 1109897 w 1411288"/>
                  <a:gd name="connsiteY26" fmla="*/ 546928 h 611188"/>
                  <a:gd name="connsiteX27" fmla="*/ 1144892 w 1411288"/>
                  <a:gd name="connsiteY27" fmla="*/ 544072 h 611188"/>
                  <a:gd name="connsiteX28" fmla="*/ 1347010 w 1411288"/>
                  <a:gd name="connsiteY28" fmla="*/ 305594 h 611188"/>
                  <a:gd name="connsiteX29" fmla="*/ 1135608 w 1411288"/>
                  <a:gd name="connsiteY29" fmla="*/ 66403 h 611188"/>
                  <a:gd name="connsiteX30" fmla="*/ 1119895 w 1411288"/>
                  <a:gd name="connsiteY30" fmla="*/ 64261 h 611188"/>
                  <a:gd name="connsiteX31" fmla="*/ 1117753 w 1411288"/>
                  <a:gd name="connsiteY31" fmla="*/ 64261 h 611188"/>
                  <a:gd name="connsiteX32" fmla="*/ 1117753 w 1411288"/>
                  <a:gd name="connsiteY32" fmla="*/ 0 h 611188"/>
                  <a:gd name="connsiteX33" fmla="*/ 414587 w 1411288"/>
                  <a:gd name="connsiteY33" fmla="*/ 0 h 611188"/>
                  <a:gd name="connsiteX34" fmla="*/ 416014 w 1411288"/>
                  <a:gd name="connsiteY34" fmla="*/ 0 h 611188"/>
                  <a:gd name="connsiteX35" fmla="*/ 431712 w 1411288"/>
                  <a:gd name="connsiteY35" fmla="*/ 1428 h 611188"/>
                  <a:gd name="connsiteX36" fmla="*/ 706438 w 1411288"/>
                  <a:gd name="connsiteY36" fmla="*/ 305594 h 611188"/>
                  <a:gd name="connsiteX37" fmla="*/ 622950 w 1411288"/>
                  <a:gd name="connsiteY37" fmla="*/ 515512 h 611188"/>
                  <a:gd name="connsiteX38" fmla="*/ 607251 w 1411288"/>
                  <a:gd name="connsiteY38" fmla="*/ 531220 h 611188"/>
                  <a:gd name="connsiteX39" fmla="*/ 605111 w 1411288"/>
                  <a:gd name="connsiteY39" fmla="*/ 533362 h 611188"/>
                  <a:gd name="connsiteX40" fmla="*/ 600829 w 1411288"/>
                  <a:gd name="connsiteY40" fmla="*/ 536932 h 611188"/>
                  <a:gd name="connsiteX41" fmla="*/ 590839 w 1411288"/>
                  <a:gd name="connsiteY41" fmla="*/ 544786 h 611188"/>
                  <a:gd name="connsiteX42" fmla="*/ 587271 w 1411288"/>
                  <a:gd name="connsiteY42" fmla="*/ 547642 h 611188"/>
                  <a:gd name="connsiteX43" fmla="*/ 491653 w 1411288"/>
                  <a:gd name="connsiteY43" fmla="*/ 597622 h 611188"/>
                  <a:gd name="connsiteX44" fmla="*/ 480949 w 1411288"/>
                  <a:gd name="connsiteY44" fmla="*/ 600478 h 611188"/>
                  <a:gd name="connsiteX45" fmla="*/ 461682 w 1411288"/>
                  <a:gd name="connsiteY45" fmla="*/ 605476 h 611188"/>
                  <a:gd name="connsiteX46" fmla="*/ 412446 w 1411288"/>
                  <a:gd name="connsiteY46" fmla="*/ 611188 h 611188"/>
                  <a:gd name="connsiteX47" fmla="*/ 401029 w 1411288"/>
                  <a:gd name="connsiteY47" fmla="*/ 611188 h 611188"/>
                  <a:gd name="connsiteX48" fmla="*/ 394607 w 1411288"/>
                  <a:gd name="connsiteY48" fmla="*/ 611188 h 611188"/>
                  <a:gd name="connsiteX49" fmla="*/ 388184 w 1411288"/>
                  <a:gd name="connsiteY49" fmla="*/ 611188 h 611188"/>
                  <a:gd name="connsiteX50" fmla="*/ 0 w 1411288"/>
                  <a:gd name="connsiteY50" fmla="*/ 611188 h 611188"/>
                  <a:gd name="connsiteX51" fmla="*/ 0 w 1411288"/>
                  <a:gd name="connsiteY51" fmla="*/ 547642 h 611188"/>
                  <a:gd name="connsiteX52" fmla="*/ 166263 w 1411288"/>
                  <a:gd name="connsiteY52" fmla="*/ 547642 h 611188"/>
                  <a:gd name="connsiteX53" fmla="*/ 189811 w 1411288"/>
                  <a:gd name="connsiteY53" fmla="*/ 547642 h 611188"/>
                  <a:gd name="connsiteX54" fmla="*/ 388184 w 1411288"/>
                  <a:gd name="connsiteY54" fmla="*/ 547642 h 611188"/>
                  <a:gd name="connsiteX55" fmla="*/ 405310 w 1411288"/>
                  <a:gd name="connsiteY55" fmla="*/ 547642 h 611188"/>
                  <a:gd name="connsiteX56" fmla="*/ 406024 w 1411288"/>
                  <a:gd name="connsiteY56" fmla="*/ 547642 h 611188"/>
                  <a:gd name="connsiteX57" fmla="*/ 406024 w 1411288"/>
                  <a:gd name="connsiteY57" fmla="*/ 546928 h 611188"/>
                  <a:gd name="connsiteX58" fmla="*/ 440989 w 1411288"/>
                  <a:gd name="connsiteY58" fmla="*/ 543358 h 611188"/>
                  <a:gd name="connsiteX59" fmla="*/ 642930 w 1411288"/>
                  <a:gd name="connsiteY59" fmla="*/ 305594 h 611188"/>
                  <a:gd name="connsiteX60" fmla="*/ 431712 w 1411288"/>
                  <a:gd name="connsiteY60" fmla="*/ 66403 h 611188"/>
                  <a:gd name="connsiteX61" fmla="*/ 416014 w 1411288"/>
                  <a:gd name="connsiteY61" fmla="*/ 64261 h 611188"/>
                  <a:gd name="connsiteX62" fmla="*/ 414587 w 1411288"/>
                  <a:gd name="connsiteY62" fmla="*/ 64261 h 611188"/>
                  <a:gd name="connsiteX63" fmla="*/ 414587 w 1411288"/>
                  <a:gd name="connsiteY63" fmla="*/ 0 h 61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411288" h="611188">
                    <a:moveTo>
                      <a:pt x="1117753" y="0"/>
                    </a:moveTo>
                    <a:cubicBezTo>
                      <a:pt x="1118467" y="0"/>
                      <a:pt x="1119181" y="0"/>
                      <a:pt x="1119895" y="0"/>
                    </a:cubicBezTo>
                    <a:cubicBezTo>
                      <a:pt x="1124895" y="714"/>
                      <a:pt x="1129894" y="714"/>
                      <a:pt x="1135608" y="1428"/>
                    </a:cubicBezTo>
                    <a:cubicBezTo>
                      <a:pt x="1290589" y="17136"/>
                      <a:pt x="1411288" y="147085"/>
                      <a:pt x="1411288" y="305594"/>
                    </a:cubicBezTo>
                    <a:cubicBezTo>
                      <a:pt x="1411288" y="386991"/>
                      <a:pt x="1379863" y="460533"/>
                      <a:pt x="1327727" y="515512"/>
                    </a:cubicBezTo>
                    <a:cubicBezTo>
                      <a:pt x="1322013" y="521224"/>
                      <a:pt x="1317014" y="526222"/>
                      <a:pt x="1311300" y="531220"/>
                    </a:cubicBezTo>
                    <a:cubicBezTo>
                      <a:pt x="1310586" y="531934"/>
                      <a:pt x="1309872" y="532648"/>
                      <a:pt x="1309158" y="533362"/>
                    </a:cubicBezTo>
                    <a:cubicBezTo>
                      <a:pt x="1309158" y="533362"/>
                      <a:pt x="1309158" y="533362"/>
                      <a:pt x="1304873" y="536932"/>
                    </a:cubicBezTo>
                    <a:cubicBezTo>
                      <a:pt x="1302016" y="539788"/>
                      <a:pt x="1298445" y="541930"/>
                      <a:pt x="1294874" y="544786"/>
                    </a:cubicBezTo>
                    <a:cubicBezTo>
                      <a:pt x="1294874" y="544786"/>
                      <a:pt x="1294874" y="544786"/>
                      <a:pt x="1292017" y="547642"/>
                    </a:cubicBezTo>
                    <a:cubicBezTo>
                      <a:pt x="1262735" y="569776"/>
                      <a:pt x="1230596" y="586912"/>
                      <a:pt x="1195600" y="597622"/>
                    </a:cubicBezTo>
                    <a:cubicBezTo>
                      <a:pt x="1195600" y="597622"/>
                      <a:pt x="1195600" y="597622"/>
                      <a:pt x="1185602" y="600478"/>
                    </a:cubicBezTo>
                    <a:cubicBezTo>
                      <a:pt x="1176317" y="603334"/>
                      <a:pt x="1167747" y="605476"/>
                      <a:pt x="1158462" y="606904"/>
                    </a:cubicBezTo>
                    <a:cubicBezTo>
                      <a:pt x="1144892" y="609760"/>
                      <a:pt x="1130608" y="611188"/>
                      <a:pt x="1116324" y="611188"/>
                    </a:cubicBezTo>
                    <a:cubicBezTo>
                      <a:pt x="1116324" y="611188"/>
                      <a:pt x="1116324" y="611188"/>
                      <a:pt x="1104897" y="611188"/>
                    </a:cubicBezTo>
                    <a:cubicBezTo>
                      <a:pt x="1104897" y="611188"/>
                      <a:pt x="1104897" y="611188"/>
                      <a:pt x="1094898" y="611188"/>
                    </a:cubicBezTo>
                    <a:cubicBezTo>
                      <a:pt x="1093470" y="611188"/>
                      <a:pt x="1092756" y="611188"/>
                      <a:pt x="1091327" y="611188"/>
                    </a:cubicBezTo>
                    <a:cubicBezTo>
                      <a:pt x="1091327" y="611188"/>
                      <a:pt x="1091327" y="611188"/>
                      <a:pt x="772795" y="611188"/>
                    </a:cubicBezTo>
                    <a:cubicBezTo>
                      <a:pt x="772081" y="611188"/>
                      <a:pt x="771367" y="611188"/>
                      <a:pt x="769938" y="611188"/>
                    </a:cubicBezTo>
                    <a:cubicBezTo>
                      <a:pt x="769938" y="611188"/>
                      <a:pt x="769938" y="611188"/>
                      <a:pt x="769938" y="547642"/>
                    </a:cubicBezTo>
                    <a:cubicBezTo>
                      <a:pt x="769938" y="547642"/>
                      <a:pt x="769938" y="547642"/>
                      <a:pt x="772795" y="547642"/>
                    </a:cubicBezTo>
                    <a:cubicBezTo>
                      <a:pt x="778509" y="547642"/>
                      <a:pt x="799220" y="547642"/>
                      <a:pt x="870640" y="547642"/>
                    </a:cubicBezTo>
                    <a:cubicBezTo>
                      <a:pt x="877782" y="547642"/>
                      <a:pt x="885638" y="547642"/>
                      <a:pt x="893495" y="547642"/>
                    </a:cubicBezTo>
                    <a:cubicBezTo>
                      <a:pt x="939917" y="547642"/>
                      <a:pt x="1004195" y="547642"/>
                      <a:pt x="1091327" y="547642"/>
                    </a:cubicBezTo>
                    <a:cubicBezTo>
                      <a:pt x="1091327" y="547642"/>
                      <a:pt x="1091327" y="547642"/>
                      <a:pt x="1108468" y="547642"/>
                    </a:cubicBezTo>
                    <a:cubicBezTo>
                      <a:pt x="1109182" y="547642"/>
                      <a:pt x="1109897" y="547642"/>
                      <a:pt x="1109897" y="547642"/>
                    </a:cubicBezTo>
                    <a:cubicBezTo>
                      <a:pt x="1109897" y="547642"/>
                      <a:pt x="1109897" y="547642"/>
                      <a:pt x="1109897" y="546928"/>
                    </a:cubicBezTo>
                    <a:cubicBezTo>
                      <a:pt x="1122038" y="546928"/>
                      <a:pt x="1133465" y="545500"/>
                      <a:pt x="1144892" y="544072"/>
                    </a:cubicBezTo>
                    <a:cubicBezTo>
                      <a:pt x="1259878" y="525508"/>
                      <a:pt x="1347010" y="426261"/>
                      <a:pt x="1347010" y="305594"/>
                    </a:cubicBezTo>
                    <a:cubicBezTo>
                      <a:pt x="1347010" y="182071"/>
                      <a:pt x="1254879" y="81397"/>
                      <a:pt x="1135608" y="66403"/>
                    </a:cubicBezTo>
                    <a:cubicBezTo>
                      <a:pt x="1129894" y="65689"/>
                      <a:pt x="1124895" y="64975"/>
                      <a:pt x="1119895" y="64261"/>
                    </a:cubicBezTo>
                    <a:cubicBezTo>
                      <a:pt x="1119181" y="64261"/>
                      <a:pt x="1118467" y="64261"/>
                      <a:pt x="1117753" y="64261"/>
                    </a:cubicBezTo>
                    <a:cubicBezTo>
                      <a:pt x="1117753" y="64261"/>
                      <a:pt x="1117753" y="64261"/>
                      <a:pt x="1117753" y="0"/>
                    </a:cubicBezTo>
                    <a:close/>
                    <a:moveTo>
                      <a:pt x="414587" y="0"/>
                    </a:moveTo>
                    <a:cubicBezTo>
                      <a:pt x="415300" y="0"/>
                      <a:pt x="415300" y="0"/>
                      <a:pt x="416014" y="0"/>
                    </a:cubicBezTo>
                    <a:cubicBezTo>
                      <a:pt x="421009" y="714"/>
                      <a:pt x="426717" y="714"/>
                      <a:pt x="431712" y="1428"/>
                    </a:cubicBezTo>
                    <a:cubicBezTo>
                      <a:pt x="585844" y="17136"/>
                      <a:pt x="706438" y="147085"/>
                      <a:pt x="706438" y="305594"/>
                    </a:cubicBezTo>
                    <a:cubicBezTo>
                      <a:pt x="706438" y="386991"/>
                      <a:pt x="674327" y="460533"/>
                      <a:pt x="622950" y="515512"/>
                    </a:cubicBezTo>
                    <a:cubicBezTo>
                      <a:pt x="617955" y="521224"/>
                      <a:pt x="612246" y="526222"/>
                      <a:pt x="607251" y="531220"/>
                    </a:cubicBezTo>
                    <a:cubicBezTo>
                      <a:pt x="606538" y="531934"/>
                      <a:pt x="605824" y="532648"/>
                      <a:pt x="605111" y="533362"/>
                    </a:cubicBezTo>
                    <a:cubicBezTo>
                      <a:pt x="605111" y="533362"/>
                      <a:pt x="605111" y="533362"/>
                      <a:pt x="600829" y="536932"/>
                    </a:cubicBezTo>
                    <a:cubicBezTo>
                      <a:pt x="597261" y="539788"/>
                      <a:pt x="594407" y="541930"/>
                      <a:pt x="590839" y="544786"/>
                    </a:cubicBezTo>
                    <a:cubicBezTo>
                      <a:pt x="590839" y="544786"/>
                      <a:pt x="590839" y="544786"/>
                      <a:pt x="587271" y="547642"/>
                    </a:cubicBezTo>
                    <a:cubicBezTo>
                      <a:pt x="558728" y="569776"/>
                      <a:pt x="526618" y="586912"/>
                      <a:pt x="491653" y="597622"/>
                    </a:cubicBezTo>
                    <a:cubicBezTo>
                      <a:pt x="491653" y="597622"/>
                      <a:pt x="491653" y="597622"/>
                      <a:pt x="480949" y="600478"/>
                    </a:cubicBezTo>
                    <a:cubicBezTo>
                      <a:pt x="474527" y="602620"/>
                      <a:pt x="468105" y="604048"/>
                      <a:pt x="461682" y="605476"/>
                    </a:cubicBezTo>
                    <a:cubicBezTo>
                      <a:pt x="445984" y="609046"/>
                      <a:pt x="428858" y="611188"/>
                      <a:pt x="412446" y="611188"/>
                    </a:cubicBezTo>
                    <a:cubicBezTo>
                      <a:pt x="412446" y="611188"/>
                      <a:pt x="412446" y="611188"/>
                      <a:pt x="401029" y="611188"/>
                    </a:cubicBezTo>
                    <a:cubicBezTo>
                      <a:pt x="401029" y="611188"/>
                      <a:pt x="401029" y="611188"/>
                      <a:pt x="394607" y="611188"/>
                    </a:cubicBezTo>
                    <a:cubicBezTo>
                      <a:pt x="393179" y="611188"/>
                      <a:pt x="391039" y="611188"/>
                      <a:pt x="388184" y="611188"/>
                    </a:cubicBezTo>
                    <a:cubicBezTo>
                      <a:pt x="388184" y="611188"/>
                      <a:pt x="388184" y="611188"/>
                      <a:pt x="0" y="611188"/>
                    </a:cubicBezTo>
                    <a:cubicBezTo>
                      <a:pt x="0" y="611188"/>
                      <a:pt x="0" y="611188"/>
                      <a:pt x="0" y="547642"/>
                    </a:cubicBezTo>
                    <a:cubicBezTo>
                      <a:pt x="0" y="547642"/>
                      <a:pt x="0" y="547642"/>
                      <a:pt x="166263" y="547642"/>
                    </a:cubicBezTo>
                    <a:cubicBezTo>
                      <a:pt x="174112" y="547642"/>
                      <a:pt x="181248" y="547642"/>
                      <a:pt x="189811" y="547642"/>
                    </a:cubicBezTo>
                    <a:cubicBezTo>
                      <a:pt x="240475" y="547642"/>
                      <a:pt x="305410" y="547642"/>
                      <a:pt x="388184" y="547642"/>
                    </a:cubicBezTo>
                    <a:cubicBezTo>
                      <a:pt x="388184" y="547642"/>
                      <a:pt x="388184" y="547642"/>
                      <a:pt x="405310" y="547642"/>
                    </a:cubicBezTo>
                    <a:cubicBezTo>
                      <a:pt x="406024" y="547642"/>
                      <a:pt x="406024" y="547642"/>
                      <a:pt x="406024" y="547642"/>
                    </a:cubicBezTo>
                    <a:cubicBezTo>
                      <a:pt x="406024" y="547642"/>
                      <a:pt x="406024" y="547642"/>
                      <a:pt x="406024" y="546928"/>
                    </a:cubicBezTo>
                    <a:cubicBezTo>
                      <a:pt x="418154" y="546928"/>
                      <a:pt x="429572" y="545500"/>
                      <a:pt x="440989" y="543358"/>
                    </a:cubicBezTo>
                    <a:cubicBezTo>
                      <a:pt x="555874" y="524794"/>
                      <a:pt x="642930" y="425547"/>
                      <a:pt x="642930" y="305594"/>
                    </a:cubicBezTo>
                    <a:cubicBezTo>
                      <a:pt x="642930" y="182071"/>
                      <a:pt x="550166" y="81397"/>
                      <a:pt x="431712" y="66403"/>
                    </a:cubicBezTo>
                    <a:cubicBezTo>
                      <a:pt x="426717" y="65689"/>
                      <a:pt x="421009" y="64975"/>
                      <a:pt x="416014" y="64261"/>
                    </a:cubicBezTo>
                    <a:cubicBezTo>
                      <a:pt x="415300" y="64261"/>
                      <a:pt x="415300" y="64261"/>
                      <a:pt x="414587" y="64261"/>
                    </a:cubicBezTo>
                    <a:cubicBezTo>
                      <a:pt x="414587" y="64261"/>
                      <a:pt x="414587" y="64261"/>
                      <a:pt x="414587"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 name="Group 2">
            <a:extLst>
              <a:ext uri="{FF2B5EF4-FFF2-40B4-BE49-F238E27FC236}">
                <a16:creationId xmlns:a16="http://schemas.microsoft.com/office/drawing/2014/main" id="{3FA828F1-0261-8B35-A5BB-1805AF65FB6C}"/>
              </a:ext>
            </a:extLst>
          </p:cNvPr>
          <p:cNvGrpSpPr>
            <a:grpSpLocks noChangeAspect="1"/>
          </p:cNvGrpSpPr>
          <p:nvPr/>
        </p:nvGrpSpPr>
        <p:grpSpPr>
          <a:xfrm>
            <a:off x="6496839" y="1777969"/>
            <a:ext cx="306910" cy="306910"/>
            <a:chOff x="628650" y="3463925"/>
            <a:chExt cx="269875" cy="269875"/>
          </a:xfrm>
        </p:grpSpPr>
        <p:sp>
          <p:nvSpPr>
            <p:cNvPr id="4" name="Oval 3">
              <a:extLst>
                <a:ext uri="{FF2B5EF4-FFF2-40B4-BE49-F238E27FC236}">
                  <a16:creationId xmlns:a16="http://schemas.microsoft.com/office/drawing/2014/main" id="{8980F65E-25AE-9D7B-4C08-7907B58EF7A2}"/>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 name="Freeform 47">
              <a:extLst>
                <a:ext uri="{FF2B5EF4-FFF2-40B4-BE49-F238E27FC236}">
                  <a16:creationId xmlns:a16="http://schemas.microsoft.com/office/drawing/2014/main" id="{7BFD2ACB-5E3C-2E46-D0F8-3A1F2F218D16}"/>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6" name="Group 5">
            <a:extLst>
              <a:ext uri="{FF2B5EF4-FFF2-40B4-BE49-F238E27FC236}">
                <a16:creationId xmlns:a16="http://schemas.microsoft.com/office/drawing/2014/main" id="{B66704F8-7053-F76E-33B1-B60ED45DCB91}"/>
              </a:ext>
            </a:extLst>
          </p:cNvPr>
          <p:cNvGrpSpPr>
            <a:grpSpLocks noChangeAspect="1"/>
          </p:cNvGrpSpPr>
          <p:nvPr/>
        </p:nvGrpSpPr>
        <p:grpSpPr>
          <a:xfrm>
            <a:off x="6496839" y="3289608"/>
            <a:ext cx="306910" cy="306910"/>
            <a:chOff x="628650" y="3463925"/>
            <a:chExt cx="269875" cy="269875"/>
          </a:xfrm>
        </p:grpSpPr>
        <p:sp>
          <p:nvSpPr>
            <p:cNvPr id="7" name="Oval 6">
              <a:extLst>
                <a:ext uri="{FF2B5EF4-FFF2-40B4-BE49-F238E27FC236}">
                  <a16:creationId xmlns:a16="http://schemas.microsoft.com/office/drawing/2014/main" id="{168301A5-A8CF-D7CA-FDCB-E16D9B9AC8EB}"/>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Freeform 47">
              <a:extLst>
                <a:ext uri="{FF2B5EF4-FFF2-40B4-BE49-F238E27FC236}">
                  <a16:creationId xmlns:a16="http://schemas.microsoft.com/office/drawing/2014/main" id="{D1ED1F31-3285-80AF-FEEA-A2A4B8BFEA4B}"/>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9" name="Group 8">
            <a:extLst>
              <a:ext uri="{FF2B5EF4-FFF2-40B4-BE49-F238E27FC236}">
                <a16:creationId xmlns:a16="http://schemas.microsoft.com/office/drawing/2014/main" id="{073727D0-45F4-74E2-C2FD-DC4A6EF569C3}"/>
              </a:ext>
            </a:extLst>
          </p:cNvPr>
          <p:cNvGrpSpPr>
            <a:grpSpLocks noChangeAspect="1"/>
          </p:cNvGrpSpPr>
          <p:nvPr/>
        </p:nvGrpSpPr>
        <p:grpSpPr>
          <a:xfrm>
            <a:off x="6496839" y="4873231"/>
            <a:ext cx="306910" cy="306910"/>
            <a:chOff x="628650" y="3463925"/>
            <a:chExt cx="269875" cy="269875"/>
          </a:xfrm>
        </p:grpSpPr>
        <p:sp>
          <p:nvSpPr>
            <p:cNvPr id="11" name="Oval 10">
              <a:extLst>
                <a:ext uri="{FF2B5EF4-FFF2-40B4-BE49-F238E27FC236}">
                  <a16:creationId xmlns:a16="http://schemas.microsoft.com/office/drawing/2014/main" id="{B7B09C6C-0E17-6206-9AAC-879BC793DBAD}"/>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47">
              <a:extLst>
                <a:ext uri="{FF2B5EF4-FFF2-40B4-BE49-F238E27FC236}">
                  <a16:creationId xmlns:a16="http://schemas.microsoft.com/office/drawing/2014/main" id="{503DD93A-6F9F-4005-B08C-DACA23648CE4}"/>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cxnSp>
        <p:nvCxnSpPr>
          <p:cNvPr id="14" name="Straight Connector 13">
            <a:extLst>
              <a:ext uri="{FF2B5EF4-FFF2-40B4-BE49-F238E27FC236}">
                <a16:creationId xmlns:a16="http://schemas.microsoft.com/office/drawing/2014/main" id="{2E392B8A-C300-0E2E-87AF-79A74F4D581E}"/>
              </a:ext>
            </a:extLst>
          </p:cNvPr>
          <p:cNvCxnSpPr/>
          <p:nvPr/>
        </p:nvCxnSpPr>
        <p:spPr>
          <a:xfrm>
            <a:off x="513347" y="3156286"/>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27D78D-FE20-DDFB-EA85-FCE7A711DBE2}"/>
              </a:ext>
            </a:extLst>
          </p:cNvPr>
          <p:cNvCxnSpPr/>
          <p:nvPr/>
        </p:nvCxnSpPr>
        <p:spPr>
          <a:xfrm>
            <a:off x="513347" y="4728411"/>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9793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64AE6FF-8DC6-4842-8BA9-EB80A27CC3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10" name="Object 9" hidden="1">
                        <a:extLst>
                          <a:ext uri="{FF2B5EF4-FFF2-40B4-BE49-F238E27FC236}">
                            <a16:creationId xmlns:a16="http://schemas.microsoft.com/office/drawing/2014/main" id="{264AE6FF-8DC6-4842-8BA9-EB80A27CC3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7B801D5-C44E-466F-AF7C-3F683527DAB6}"/>
              </a:ext>
            </a:extLst>
          </p:cNvPr>
          <p:cNvSpPr>
            <a:spLocks noGrp="1"/>
          </p:cNvSpPr>
          <p:nvPr>
            <p:ph type="title"/>
          </p:nvPr>
        </p:nvSpPr>
        <p:spPr>
          <a:xfrm>
            <a:off x="630000" y="622800"/>
            <a:ext cx="10933350" cy="332399"/>
          </a:xfrm>
        </p:spPr>
        <p:txBody>
          <a:bodyPr vert="horz"/>
          <a:lstStyle/>
          <a:p>
            <a:r>
              <a:rPr lang="en-US">
                <a:solidFill>
                  <a:schemeClr val="accent2"/>
                </a:solidFill>
              </a:rPr>
              <a:t>Key theme | </a:t>
            </a:r>
            <a:r>
              <a:rPr lang="en-US"/>
              <a:t>Funding</a:t>
            </a:r>
          </a:p>
        </p:txBody>
      </p:sp>
      <p:sp>
        <p:nvSpPr>
          <p:cNvPr id="36" name="TextBox 35">
            <a:extLst>
              <a:ext uri="{FF2B5EF4-FFF2-40B4-BE49-F238E27FC236}">
                <a16:creationId xmlns:a16="http://schemas.microsoft.com/office/drawing/2014/main" id="{7A4BA526-71BF-40FC-91D8-965A27C31A7A}"/>
              </a:ext>
            </a:extLst>
          </p:cNvPr>
          <p:cNvSpPr txBox="1"/>
          <p:nvPr/>
        </p:nvSpPr>
        <p:spPr>
          <a:xfrm>
            <a:off x="1187615" y="3219073"/>
            <a:ext cx="4917910" cy="144655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Strenuous &amp; repetitive state budget negotiation process </a:t>
            </a:r>
          </a:p>
          <a:p>
            <a:pPr marL="324000" lvl="1" indent="-216000">
              <a:buClr>
                <a:schemeClr val="tx2"/>
              </a:buClr>
              <a:buFont typeface="Trebuchet MS" panose="020B0603020202020204" pitchFamily="34" charset="0"/>
              <a:buChar char="•"/>
            </a:pPr>
            <a:r>
              <a:rPr lang="en-US" sz="1400">
                <a:solidFill>
                  <a:schemeClr val="tx1"/>
                </a:solidFill>
              </a:rPr>
              <a:t>Annual state budget negotiation process follows a stringent and inflexible timeline</a:t>
            </a:r>
          </a:p>
          <a:p>
            <a:pPr marL="324000" lvl="1" indent="-216000">
              <a:buClr>
                <a:schemeClr val="tx2"/>
              </a:buClr>
              <a:buFont typeface="Trebuchet MS" panose="020B0603020202020204" pitchFamily="34" charset="0"/>
              <a:buChar char="•"/>
            </a:pPr>
            <a:r>
              <a:rPr lang="en-US" sz="1400">
                <a:solidFill>
                  <a:schemeClr val="tx1"/>
                </a:solidFill>
              </a:rPr>
              <a:t>NC support &amp; insights required to replicate county-backed and/or state-approved program success</a:t>
            </a:r>
            <a:endParaRPr lang="en-US" sz="1400">
              <a:solidFill>
                <a:srgbClr val="575757"/>
              </a:solidFill>
            </a:endParaRPr>
          </a:p>
        </p:txBody>
      </p:sp>
      <p:sp>
        <p:nvSpPr>
          <p:cNvPr id="40" name="TextBox 39">
            <a:extLst>
              <a:ext uri="{FF2B5EF4-FFF2-40B4-BE49-F238E27FC236}">
                <a16:creationId xmlns:a16="http://schemas.microsoft.com/office/drawing/2014/main" id="{24DCADFB-648F-49C3-8142-E04A246C545C}"/>
              </a:ext>
            </a:extLst>
          </p:cNvPr>
          <p:cNvSpPr txBox="1"/>
          <p:nvPr/>
        </p:nvSpPr>
        <p:spPr>
          <a:xfrm>
            <a:off x="1187615" y="1855786"/>
            <a:ext cx="4917910"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Trebuchet MS" panose="020B0603020202020204" pitchFamily="34" charset="0"/>
              <a:buChar char="​"/>
            </a:pPr>
            <a:r>
              <a:rPr lang="en-US" sz="1600">
                <a:solidFill>
                  <a:schemeClr val="tx2"/>
                </a:solidFill>
              </a:rPr>
              <a:t>Access to federal funding to unlock full potential </a:t>
            </a:r>
          </a:p>
          <a:p>
            <a:pPr marL="324000" lvl="1" indent="-216000">
              <a:buClr>
                <a:schemeClr val="tx2"/>
              </a:buClr>
              <a:buFont typeface="Trebuchet MS" panose="020B0603020202020204" pitchFamily="34" charset="0"/>
              <a:buChar char="•"/>
            </a:pPr>
            <a:r>
              <a:rPr lang="en-US" sz="1400" err="1">
                <a:solidFill>
                  <a:schemeClr val="tx1"/>
                </a:solidFill>
              </a:rPr>
              <a:t>MIECHV</a:t>
            </a:r>
            <a:r>
              <a:rPr lang="en-US" sz="1400">
                <a:solidFill>
                  <a:schemeClr val="tx1"/>
                </a:solidFill>
              </a:rPr>
              <a:t> endorsement mandatory for some states to gain access to state dollars </a:t>
            </a:r>
          </a:p>
          <a:p>
            <a:pPr marL="324000" lvl="1" indent="-216000">
              <a:buClr>
                <a:schemeClr val="tx2"/>
              </a:buClr>
              <a:buFont typeface="Trebuchet MS" panose="020B0603020202020204" pitchFamily="34" charset="0"/>
              <a:buChar char="•"/>
            </a:pPr>
            <a:r>
              <a:rPr lang="en-US" sz="1400">
                <a:solidFill>
                  <a:schemeClr val="tx1"/>
                </a:solidFill>
              </a:rPr>
              <a:t>Other funders look to </a:t>
            </a:r>
            <a:r>
              <a:rPr lang="en-US" sz="1400" err="1">
                <a:solidFill>
                  <a:schemeClr val="tx1"/>
                </a:solidFill>
              </a:rPr>
              <a:t>MIECHV</a:t>
            </a:r>
            <a:r>
              <a:rPr lang="en-US" sz="1400">
                <a:solidFill>
                  <a:schemeClr val="tx1"/>
                </a:solidFill>
              </a:rPr>
              <a:t> as a decision-making heuristic for funding allocation</a:t>
            </a:r>
          </a:p>
        </p:txBody>
      </p:sp>
      <p:sp>
        <p:nvSpPr>
          <p:cNvPr id="39" name="TextBox 38">
            <a:extLst>
              <a:ext uri="{FF2B5EF4-FFF2-40B4-BE49-F238E27FC236}">
                <a16:creationId xmlns:a16="http://schemas.microsoft.com/office/drawing/2014/main" id="{CD793589-82E0-42BA-8CA0-30A4DF562D39}"/>
              </a:ext>
            </a:extLst>
          </p:cNvPr>
          <p:cNvSpPr txBox="1"/>
          <p:nvPr/>
        </p:nvSpPr>
        <p:spPr>
          <a:xfrm>
            <a:off x="1187615" y="4986883"/>
            <a:ext cx="4917910" cy="12003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2"/>
                </a:solidFill>
              </a:rPr>
              <a:t>Need for more new private funding streams</a:t>
            </a:r>
          </a:p>
          <a:p>
            <a:pPr marL="324000" lvl="1" indent="-216000">
              <a:buClr>
                <a:schemeClr val="tx2"/>
              </a:buClr>
              <a:buFont typeface="Trebuchet MS" panose="020B0603020202020204" pitchFamily="34" charset="0"/>
              <a:buChar char="•"/>
            </a:pPr>
            <a:r>
              <a:rPr lang="en-US" sz="1400">
                <a:solidFill>
                  <a:schemeClr val="tx1"/>
                </a:solidFill>
              </a:rPr>
              <a:t>Existing private funders may be reaching maximum allowable funds</a:t>
            </a:r>
          </a:p>
          <a:p>
            <a:pPr marL="324000" lvl="1" indent="-216000">
              <a:buClr>
                <a:schemeClr val="tx2"/>
              </a:buClr>
              <a:buFont typeface="Trebuchet MS" panose="020B0603020202020204" pitchFamily="34" charset="0"/>
              <a:buChar char="•"/>
            </a:pPr>
            <a:r>
              <a:rPr lang="en-US" sz="1400">
                <a:solidFill>
                  <a:schemeClr val="tx1"/>
                </a:solidFill>
              </a:rPr>
              <a:t>Urgent need for diversified and sustainable funding streams (e.g., family foundations, individual donors)</a:t>
            </a:r>
            <a:endParaRPr lang="en-US" sz="1400">
              <a:solidFill>
                <a:srgbClr val="575757"/>
              </a:solidFill>
            </a:endParaRPr>
          </a:p>
        </p:txBody>
      </p:sp>
      <p:sp>
        <p:nvSpPr>
          <p:cNvPr id="42" name="clipart_symbols_newspaperclippings">
            <a:extLst>
              <a:ext uri="{FF2B5EF4-FFF2-40B4-BE49-F238E27FC236}">
                <a16:creationId xmlns:a16="http://schemas.microsoft.com/office/drawing/2014/main" id="{C5D22439-BEEF-4673-8C46-62F85807DCC3}"/>
              </a:ext>
            </a:extLst>
          </p:cNvPr>
          <p:cNvSpPr>
            <a:spLocks/>
          </p:cNvSpPr>
          <p:nvPr/>
        </p:nvSpPr>
        <p:spPr bwMode="auto">
          <a:xfrm>
            <a:off x="6602168" y="3389460"/>
            <a:ext cx="4479878" cy="1143000"/>
          </a:xfrm>
          <a:prstGeom prst="roundRect">
            <a:avLst/>
          </a:prstGeom>
          <a:noFill/>
          <a:ln w="9525">
            <a:solidFill>
              <a:schemeClr val="tx2"/>
            </a:solidFill>
            <a:round/>
            <a:headEnd/>
            <a:tailEnd/>
          </a:ln>
        </p:spPr>
        <p:txBody>
          <a:bodyPr lIns="45720" rIns="45720" anchor="ctr" anchorCtr="1"/>
          <a:lstStyle/>
          <a:p>
            <a:pPr marL="112713" lvl="1"/>
            <a:r>
              <a:rPr lang="en-US" sz="1400"/>
              <a:t>"I don't want to have this feeling every single year comes May or June, because it's already too late to find out if they are going to include us or not"</a:t>
            </a:r>
          </a:p>
          <a:p>
            <a:pPr marL="112713" lvl="1" algn="r"/>
            <a:r>
              <a:rPr lang="en-US" sz="1400" i="1"/>
              <a:t>-State Director</a:t>
            </a:r>
          </a:p>
        </p:txBody>
      </p:sp>
      <p:sp>
        <p:nvSpPr>
          <p:cNvPr id="49" name="clipart_symbols_newspaperclippings">
            <a:extLst>
              <a:ext uri="{FF2B5EF4-FFF2-40B4-BE49-F238E27FC236}">
                <a16:creationId xmlns:a16="http://schemas.microsoft.com/office/drawing/2014/main" id="{413C099C-3B3E-4673-B0BC-3BBB80E8EEC3}"/>
              </a:ext>
            </a:extLst>
          </p:cNvPr>
          <p:cNvSpPr>
            <a:spLocks/>
          </p:cNvSpPr>
          <p:nvPr/>
        </p:nvSpPr>
        <p:spPr bwMode="auto">
          <a:xfrm>
            <a:off x="6602168" y="4986883"/>
            <a:ext cx="4479878" cy="1248315"/>
          </a:xfrm>
          <a:prstGeom prst="roundRect">
            <a:avLst/>
          </a:prstGeom>
          <a:noFill/>
          <a:ln w="9525">
            <a:solidFill>
              <a:schemeClr val="tx2"/>
            </a:solidFill>
            <a:round/>
            <a:headEnd/>
            <a:tailEnd/>
          </a:ln>
        </p:spPr>
        <p:txBody>
          <a:bodyPr lIns="45720" rIns="45720" anchor="ctr" anchorCtr="1"/>
          <a:lstStyle/>
          <a:p>
            <a:pPr marL="112713" lvl="1"/>
            <a:r>
              <a:rPr lang="en-US" sz="1400"/>
              <a:t>"We are really aligned with </a:t>
            </a:r>
            <a:r>
              <a:rPr lang="en-US" sz="1400" err="1"/>
              <a:t>PC+'s</a:t>
            </a:r>
            <a:r>
              <a:rPr lang="en-US" sz="1400"/>
              <a:t> mission but our mandate makes it difficult to keep funding the same organization every year"</a:t>
            </a:r>
          </a:p>
          <a:p>
            <a:pPr marL="112713" lvl="1" algn="r"/>
            <a:r>
              <a:rPr lang="en-US" sz="1400" i="1"/>
              <a:t>-Private Funder</a:t>
            </a:r>
          </a:p>
        </p:txBody>
      </p:sp>
      <p:sp>
        <p:nvSpPr>
          <p:cNvPr id="43" name="clipart_symbols_newspaperclippings">
            <a:extLst>
              <a:ext uri="{FF2B5EF4-FFF2-40B4-BE49-F238E27FC236}">
                <a16:creationId xmlns:a16="http://schemas.microsoft.com/office/drawing/2014/main" id="{DF5755A7-95D8-4718-8C34-0349664B56DA}"/>
              </a:ext>
            </a:extLst>
          </p:cNvPr>
          <p:cNvSpPr>
            <a:spLocks/>
          </p:cNvSpPr>
          <p:nvPr/>
        </p:nvSpPr>
        <p:spPr bwMode="auto">
          <a:xfrm>
            <a:off x="6602168" y="1855786"/>
            <a:ext cx="4479878" cy="1206903"/>
          </a:xfrm>
          <a:prstGeom prst="roundRect">
            <a:avLst/>
          </a:prstGeom>
          <a:noFill/>
          <a:ln w="9525">
            <a:solidFill>
              <a:schemeClr val="tx2"/>
            </a:solidFill>
            <a:round/>
            <a:headEnd/>
            <a:tailEnd/>
          </a:ln>
        </p:spPr>
        <p:txBody>
          <a:bodyPr lIns="45720" rIns="45720" anchor="ctr" anchorCtr="1"/>
          <a:lstStyle/>
          <a:p>
            <a:pPr marL="108000" lvl="1">
              <a:buClr>
                <a:schemeClr val="tx2"/>
              </a:buClr>
            </a:pPr>
            <a:r>
              <a:rPr lang="en-US" sz="1400"/>
              <a:t>"Our state is big on </a:t>
            </a:r>
            <a:r>
              <a:rPr lang="en-US" sz="1400" err="1"/>
              <a:t>MIECHV</a:t>
            </a:r>
            <a:r>
              <a:rPr lang="en-US" sz="1400"/>
              <a:t>, but we are currently not eligible because we are not formally recognized as 'evidence-based' even though we are delivering tangible impact"</a:t>
            </a:r>
          </a:p>
          <a:p>
            <a:pPr marL="108000" lvl="1" algn="r">
              <a:buClr>
                <a:schemeClr val="tx2"/>
              </a:buClr>
            </a:pPr>
            <a:r>
              <a:rPr lang="en-US" sz="1400" i="1"/>
              <a:t>-State Director</a:t>
            </a:r>
          </a:p>
        </p:txBody>
      </p:sp>
      <p:grpSp>
        <p:nvGrpSpPr>
          <p:cNvPr id="24" name="bcgIcons_Financial Statement">
            <a:extLst>
              <a:ext uri="{FF2B5EF4-FFF2-40B4-BE49-F238E27FC236}">
                <a16:creationId xmlns:a16="http://schemas.microsoft.com/office/drawing/2014/main" id="{115442E5-78E0-DF8A-76E9-2A196CC530FC}"/>
              </a:ext>
            </a:extLst>
          </p:cNvPr>
          <p:cNvGrpSpPr>
            <a:grpSpLocks noChangeAspect="1"/>
          </p:cNvGrpSpPr>
          <p:nvPr/>
        </p:nvGrpSpPr>
        <p:grpSpPr>
          <a:xfrm>
            <a:off x="629999" y="3686640"/>
            <a:ext cx="548640" cy="548640"/>
            <a:chOff x="5273675" y="2606675"/>
            <a:chExt cx="1644650" cy="1644650"/>
          </a:xfrm>
        </p:grpSpPr>
        <p:sp>
          <p:nvSpPr>
            <p:cNvPr id="25" name="AutoShape 22">
              <a:extLst>
                <a:ext uri="{FF2B5EF4-FFF2-40B4-BE49-F238E27FC236}">
                  <a16:creationId xmlns:a16="http://schemas.microsoft.com/office/drawing/2014/main" id="{70333DE1-32B7-CD90-19F4-07A9681F9357}"/>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A879218F-4D5C-5964-1152-E12EE3706E0F}"/>
                </a:ext>
              </a:extLst>
            </p:cNvPr>
            <p:cNvGrpSpPr/>
            <p:nvPr/>
          </p:nvGrpSpPr>
          <p:grpSpPr>
            <a:xfrm>
              <a:off x="5646738" y="2890838"/>
              <a:ext cx="895350" cy="1190625"/>
              <a:chOff x="5646738" y="2890838"/>
              <a:chExt cx="895350" cy="1190625"/>
            </a:xfrm>
          </p:grpSpPr>
          <p:sp>
            <p:nvSpPr>
              <p:cNvPr id="27" name="Freeform 5">
                <a:extLst>
                  <a:ext uri="{FF2B5EF4-FFF2-40B4-BE49-F238E27FC236}">
                    <a16:creationId xmlns:a16="http://schemas.microsoft.com/office/drawing/2014/main" id="{00B7CA22-9039-2672-A502-70DB2E40707E}"/>
                  </a:ext>
                </a:extLst>
              </p:cNvPr>
              <p:cNvSpPr>
                <a:spLocks/>
              </p:cNvSpPr>
              <p:nvPr/>
            </p:nvSpPr>
            <p:spPr bwMode="auto">
              <a:xfrm>
                <a:off x="5646738" y="2890838"/>
                <a:ext cx="895350" cy="1190625"/>
              </a:xfrm>
              <a:custGeom>
                <a:avLst/>
                <a:gdLst>
                  <a:gd name="connsiteX0" fmla="*/ 415018 w 895350"/>
                  <a:gd name="connsiteY0" fmla="*/ 361950 h 1190625"/>
                  <a:gd name="connsiteX1" fmla="*/ 473943 w 895350"/>
                  <a:gd name="connsiteY1" fmla="*/ 361950 h 1190625"/>
                  <a:gd name="connsiteX2" fmla="*/ 473943 w 895350"/>
                  <a:gd name="connsiteY2" fmla="*/ 363380 h 1190625"/>
                  <a:gd name="connsiteX3" fmla="*/ 473943 w 895350"/>
                  <a:gd name="connsiteY3" fmla="*/ 406263 h 1190625"/>
                  <a:gd name="connsiteX4" fmla="*/ 512280 w 895350"/>
                  <a:gd name="connsiteY4" fmla="*/ 414125 h 1190625"/>
                  <a:gd name="connsiteX5" fmla="*/ 544227 w 895350"/>
                  <a:gd name="connsiteY5" fmla="*/ 429848 h 1190625"/>
                  <a:gd name="connsiteX6" fmla="*/ 538547 w 895350"/>
                  <a:gd name="connsiteY6" fmla="*/ 445572 h 1190625"/>
                  <a:gd name="connsiteX7" fmla="*/ 527188 w 895350"/>
                  <a:gd name="connsiteY7" fmla="*/ 478449 h 1190625"/>
                  <a:gd name="connsiteX8" fmla="*/ 523639 w 895350"/>
                  <a:gd name="connsiteY8" fmla="*/ 488455 h 1190625"/>
                  <a:gd name="connsiteX9" fmla="*/ 510150 w 895350"/>
                  <a:gd name="connsiteY9" fmla="*/ 479879 h 1190625"/>
                  <a:gd name="connsiteX10" fmla="*/ 449095 w 895350"/>
                  <a:gd name="connsiteY10" fmla="*/ 463440 h 1190625"/>
                  <a:gd name="connsiteX11" fmla="*/ 413598 w 895350"/>
                  <a:gd name="connsiteY11" fmla="*/ 475590 h 1190625"/>
                  <a:gd name="connsiteX12" fmla="*/ 400819 w 895350"/>
                  <a:gd name="connsiteY12" fmla="*/ 507038 h 1190625"/>
                  <a:gd name="connsiteX13" fmla="*/ 412178 w 895350"/>
                  <a:gd name="connsiteY13" fmla="*/ 533483 h 1190625"/>
                  <a:gd name="connsiteX14" fmla="*/ 451935 w 895350"/>
                  <a:gd name="connsiteY14" fmla="*/ 564930 h 1190625"/>
                  <a:gd name="connsiteX15" fmla="*/ 472523 w 895350"/>
                  <a:gd name="connsiteY15" fmla="*/ 576366 h 1190625"/>
                  <a:gd name="connsiteX16" fmla="*/ 508730 w 895350"/>
                  <a:gd name="connsiteY16" fmla="*/ 596378 h 1190625"/>
                  <a:gd name="connsiteX17" fmla="*/ 526478 w 895350"/>
                  <a:gd name="connsiteY17" fmla="*/ 610672 h 1190625"/>
                  <a:gd name="connsiteX18" fmla="*/ 539257 w 895350"/>
                  <a:gd name="connsiteY18" fmla="*/ 624967 h 1190625"/>
                  <a:gd name="connsiteX19" fmla="*/ 552036 w 895350"/>
                  <a:gd name="connsiteY19" fmla="*/ 648552 h 1190625"/>
                  <a:gd name="connsiteX20" fmla="*/ 554166 w 895350"/>
                  <a:gd name="connsiteY20" fmla="*/ 653555 h 1190625"/>
                  <a:gd name="connsiteX21" fmla="*/ 561265 w 895350"/>
                  <a:gd name="connsiteY21" fmla="*/ 685003 h 1190625"/>
                  <a:gd name="connsiteX22" fmla="*/ 561975 w 895350"/>
                  <a:gd name="connsiteY22" fmla="*/ 695009 h 1190625"/>
                  <a:gd name="connsiteX23" fmla="*/ 560555 w 895350"/>
                  <a:gd name="connsiteY23" fmla="*/ 709303 h 1190625"/>
                  <a:gd name="connsiteX24" fmla="*/ 550616 w 895350"/>
                  <a:gd name="connsiteY24" fmla="*/ 740751 h 1190625"/>
                  <a:gd name="connsiteX25" fmla="*/ 538547 w 895350"/>
                  <a:gd name="connsiteY25" fmla="*/ 758619 h 1190625"/>
                  <a:gd name="connsiteX26" fmla="*/ 522219 w 895350"/>
                  <a:gd name="connsiteY26" fmla="*/ 772913 h 1190625"/>
                  <a:gd name="connsiteX27" fmla="*/ 473943 w 895350"/>
                  <a:gd name="connsiteY27" fmla="*/ 795784 h 1190625"/>
                  <a:gd name="connsiteX28" fmla="*/ 473943 w 895350"/>
                  <a:gd name="connsiteY28" fmla="*/ 804361 h 1190625"/>
                  <a:gd name="connsiteX29" fmla="*/ 473943 w 895350"/>
                  <a:gd name="connsiteY29" fmla="*/ 855821 h 1190625"/>
                  <a:gd name="connsiteX30" fmla="*/ 473943 w 895350"/>
                  <a:gd name="connsiteY30" fmla="*/ 857250 h 1190625"/>
                  <a:gd name="connsiteX31" fmla="*/ 415018 w 895350"/>
                  <a:gd name="connsiteY31" fmla="*/ 857250 h 1190625"/>
                  <a:gd name="connsiteX32" fmla="*/ 415018 w 895350"/>
                  <a:gd name="connsiteY32" fmla="*/ 855821 h 1190625"/>
                  <a:gd name="connsiteX33" fmla="*/ 415018 w 895350"/>
                  <a:gd name="connsiteY33" fmla="*/ 804361 h 1190625"/>
                  <a:gd name="connsiteX34" fmla="*/ 415018 w 895350"/>
                  <a:gd name="connsiteY34" fmla="*/ 800073 h 1190625"/>
                  <a:gd name="connsiteX35" fmla="*/ 333375 w 895350"/>
                  <a:gd name="connsiteY35" fmla="*/ 773628 h 1190625"/>
                  <a:gd name="connsiteX36" fmla="*/ 333375 w 895350"/>
                  <a:gd name="connsiteY36" fmla="*/ 772913 h 1190625"/>
                  <a:gd name="connsiteX37" fmla="*/ 346864 w 895350"/>
                  <a:gd name="connsiteY37" fmla="*/ 740751 h 1190625"/>
                  <a:gd name="connsiteX38" fmla="*/ 358223 w 895350"/>
                  <a:gd name="connsiteY38" fmla="*/ 712877 h 1190625"/>
                  <a:gd name="connsiteX39" fmla="*/ 391590 w 895350"/>
                  <a:gd name="connsiteY39" fmla="*/ 731460 h 1190625"/>
                  <a:gd name="connsiteX40" fmla="*/ 435606 w 895350"/>
                  <a:gd name="connsiteY40" fmla="*/ 740751 h 1190625"/>
                  <a:gd name="connsiteX41" fmla="*/ 495241 w 895350"/>
                  <a:gd name="connsiteY41" fmla="*/ 698583 h 1190625"/>
                  <a:gd name="connsiteX42" fmla="*/ 493821 w 895350"/>
                  <a:gd name="connsiteY42" fmla="*/ 685003 h 1190625"/>
                  <a:gd name="connsiteX43" fmla="*/ 480332 w 895350"/>
                  <a:gd name="connsiteY43" fmla="*/ 660703 h 1190625"/>
                  <a:gd name="connsiteX44" fmla="*/ 473233 w 895350"/>
                  <a:gd name="connsiteY44" fmla="*/ 653555 h 1190625"/>
                  <a:gd name="connsiteX45" fmla="*/ 422827 w 895350"/>
                  <a:gd name="connsiteY45" fmla="*/ 622108 h 1190625"/>
                  <a:gd name="connsiteX46" fmla="*/ 392300 w 895350"/>
                  <a:gd name="connsiteY46" fmla="*/ 604240 h 1190625"/>
                  <a:gd name="connsiteX47" fmla="*/ 375972 w 895350"/>
                  <a:gd name="connsiteY47" fmla="*/ 593519 h 1190625"/>
                  <a:gd name="connsiteX48" fmla="*/ 366032 w 895350"/>
                  <a:gd name="connsiteY48" fmla="*/ 585657 h 1190625"/>
                  <a:gd name="connsiteX49" fmla="*/ 348284 w 895350"/>
                  <a:gd name="connsiteY49" fmla="*/ 564930 h 1190625"/>
                  <a:gd name="connsiteX50" fmla="*/ 341895 w 895350"/>
                  <a:gd name="connsiteY50" fmla="*/ 551351 h 1190625"/>
                  <a:gd name="connsiteX51" fmla="*/ 336215 w 895350"/>
                  <a:gd name="connsiteY51" fmla="*/ 533483 h 1190625"/>
                  <a:gd name="connsiteX52" fmla="*/ 333375 w 895350"/>
                  <a:gd name="connsiteY52" fmla="*/ 509182 h 1190625"/>
                  <a:gd name="connsiteX53" fmla="*/ 333375 w 895350"/>
                  <a:gd name="connsiteY53" fmla="*/ 508467 h 1190625"/>
                  <a:gd name="connsiteX54" fmla="*/ 338345 w 895350"/>
                  <a:gd name="connsiteY54" fmla="*/ 478449 h 1190625"/>
                  <a:gd name="connsiteX55" fmla="*/ 356093 w 895350"/>
                  <a:gd name="connsiteY55" fmla="*/ 445572 h 1190625"/>
                  <a:gd name="connsiteX56" fmla="*/ 356803 w 895350"/>
                  <a:gd name="connsiteY56" fmla="*/ 444857 h 1190625"/>
                  <a:gd name="connsiteX57" fmla="*/ 399399 w 895350"/>
                  <a:gd name="connsiteY57" fmla="*/ 414125 h 1190625"/>
                  <a:gd name="connsiteX58" fmla="*/ 415018 w 895350"/>
                  <a:gd name="connsiteY58" fmla="*/ 409122 h 1190625"/>
                  <a:gd name="connsiteX59" fmla="*/ 415018 w 895350"/>
                  <a:gd name="connsiteY59" fmla="*/ 363380 h 1190625"/>
                  <a:gd name="connsiteX60" fmla="*/ 415018 w 895350"/>
                  <a:gd name="connsiteY60" fmla="*/ 361950 h 1190625"/>
                  <a:gd name="connsiteX61" fmla="*/ 30162 w 895350"/>
                  <a:gd name="connsiteY61" fmla="*/ 31750 h 1190625"/>
                  <a:gd name="connsiteX62" fmla="*/ 30162 w 895350"/>
                  <a:gd name="connsiteY62" fmla="*/ 1158875 h 1190625"/>
                  <a:gd name="connsiteX63" fmla="*/ 865187 w 895350"/>
                  <a:gd name="connsiteY63" fmla="*/ 1158875 h 1190625"/>
                  <a:gd name="connsiteX64" fmla="*/ 865187 w 895350"/>
                  <a:gd name="connsiteY64" fmla="*/ 31750 h 1190625"/>
                  <a:gd name="connsiteX65" fmla="*/ 30162 w 895350"/>
                  <a:gd name="connsiteY65" fmla="*/ 31750 h 1190625"/>
                  <a:gd name="connsiteX66" fmla="*/ 15683 w 895350"/>
                  <a:gd name="connsiteY66" fmla="*/ 0 h 1190625"/>
                  <a:gd name="connsiteX67" fmla="*/ 879667 w 895350"/>
                  <a:gd name="connsiteY67" fmla="*/ 0 h 1190625"/>
                  <a:gd name="connsiteX68" fmla="*/ 895350 w 895350"/>
                  <a:gd name="connsiteY68" fmla="*/ 15704 h 1190625"/>
                  <a:gd name="connsiteX69" fmla="*/ 895350 w 895350"/>
                  <a:gd name="connsiteY69" fmla="*/ 1174922 h 1190625"/>
                  <a:gd name="connsiteX70" fmla="*/ 879667 w 895350"/>
                  <a:gd name="connsiteY70" fmla="*/ 1190625 h 1190625"/>
                  <a:gd name="connsiteX71" fmla="*/ 15683 w 895350"/>
                  <a:gd name="connsiteY71" fmla="*/ 1190625 h 1190625"/>
                  <a:gd name="connsiteX72" fmla="*/ 0 w 895350"/>
                  <a:gd name="connsiteY72" fmla="*/ 1174922 h 1190625"/>
                  <a:gd name="connsiteX73" fmla="*/ 0 w 895350"/>
                  <a:gd name="connsiteY73" fmla="*/ 15704 h 1190625"/>
                  <a:gd name="connsiteX74" fmla="*/ 15683 w 895350"/>
                  <a:gd name="connsiteY74" fmla="*/ 0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95350" h="1190625">
                    <a:moveTo>
                      <a:pt x="415018" y="361950"/>
                    </a:moveTo>
                    <a:cubicBezTo>
                      <a:pt x="415018" y="361950"/>
                      <a:pt x="415018" y="361950"/>
                      <a:pt x="473943" y="361950"/>
                    </a:cubicBezTo>
                    <a:cubicBezTo>
                      <a:pt x="473943" y="361950"/>
                      <a:pt x="473943" y="361950"/>
                      <a:pt x="473943" y="363380"/>
                    </a:cubicBezTo>
                    <a:cubicBezTo>
                      <a:pt x="473943" y="363380"/>
                      <a:pt x="473943" y="363380"/>
                      <a:pt x="473943" y="406263"/>
                    </a:cubicBezTo>
                    <a:cubicBezTo>
                      <a:pt x="488142" y="408407"/>
                      <a:pt x="500921" y="410551"/>
                      <a:pt x="512280" y="414125"/>
                    </a:cubicBezTo>
                    <a:cubicBezTo>
                      <a:pt x="525058" y="418413"/>
                      <a:pt x="536417" y="423416"/>
                      <a:pt x="544227" y="429848"/>
                    </a:cubicBezTo>
                    <a:cubicBezTo>
                      <a:pt x="544227" y="429848"/>
                      <a:pt x="544227" y="429848"/>
                      <a:pt x="538547" y="445572"/>
                    </a:cubicBezTo>
                    <a:cubicBezTo>
                      <a:pt x="536417" y="453434"/>
                      <a:pt x="532158" y="463440"/>
                      <a:pt x="527188" y="478449"/>
                    </a:cubicBezTo>
                    <a:cubicBezTo>
                      <a:pt x="525768" y="482023"/>
                      <a:pt x="525058" y="485596"/>
                      <a:pt x="523639" y="488455"/>
                    </a:cubicBezTo>
                    <a:cubicBezTo>
                      <a:pt x="519379" y="485596"/>
                      <a:pt x="514409" y="482738"/>
                      <a:pt x="510150" y="479879"/>
                    </a:cubicBezTo>
                    <a:cubicBezTo>
                      <a:pt x="490981" y="468443"/>
                      <a:pt x="470393" y="463440"/>
                      <a:pt x="449095" y="463440"/>
                    </a:cubicBezTo>
                    <a:cubicBezTo>
                      <a:pt x="434186" y="463440"/>
                      <a:pt x="421408" y="467014"/>
                      <a:pt x="413598" y="475590"/>
                    </a:cubicBezTo>
                    <a:cubicBezTo>
                      <a:pt x="405079" y="484167"/>
                      <a:pt x="400819" y="494173"/>
                      <a:pt x="400819" y="507038"/>
                    </a:cubicBezTo>
                    <a:cubicBezTo>
                      <a:pt x="400819" y="515615"/>
                      <a:pt x="405079" y="524906"/>
                      <a:pt x="412178" y="533483"/>
                    </a:cubicBezTo>
                    <a:cubicBezTo>
                      <a:pt x="420698" y="544203"/>
                      <a:pt x="433476" y="554209"/>
                      <a:pt x="451935" y="564930"/>
                    </a:cubicBezTo>
                    <a:cubicBezTo>
                      <a:pt x="458324" y="568504"/>
                      <a:pt x="464714" y="572792"/>
                      <a:pt x="472523" y="576366"/>
                    </a:cubicBezTo>
                    <a:cubicBezTo>
                      <a:pt x="487432" y="583513"/>
                      <a:pt x="499501" y="589945"/>
                      <a:pt x="508730" y="596378"/>
                    </a:cubicBezTo>
                    <a:cubicBezTo>
                      <a:pt x="515829" y="601381"/>
                      <a:pt x="521509" y="605669"/>
                      <a:pt x="526478" y="610672"/>
                    </a:cubicBezTo>
                    <a:cubicBezTo>
                      <a:pt x="531448" y="614961"/>
                      <a:pt x="535708" y="619964"/>
                      <a:pt x="539257" y="624967"/>
                    </a:cubicBezTo>
                    <a:cubicBezTo>
                      <a:pt x="544937" y="632114"/>
                      <a:pt x="549196" y="639976"/>
                      <a:pt x="552036" y="648552"/>
                    </a:cubicBezTo>
                    <a:cubicBezTo>
                      <a:pt x="552746" y="649982"/>
                      <a:pt x="553456" y="652126"/>
                      <a:pt x="554166" y="653555"/>
                    </a:cubicBezTo>
                    <a:cubicBezTo>
                      <a:pt x="557716" y="663561"/>
                      <a:pt x="560555" y="673567"/>
                      <a:pt x="561265" y="685003"/>
                    </a:cubicBezTo>
                    <a:cubicBezTo>
                      <a:pt x="561975" y="687862"/>
                      <a:pt x="561975" y="691435"/>
                      <a:pt x="561975" y="695009"/>
                    </a:cubicBezTo>
                    <a:cubicBezTo>
                      <a:pt x="561975" y="700012"/>
                      <a:pt x="561265" y="705015"/>
                      <a:pt x="560555" y="709303"/>
                    </a:cubicBezTo>
                    <a:cubicBezTo>
                      <a:pt x="559135" y="720739"/>
                      <a:pt x="555586" y="731460"/>
                      <a:pt x="550616" y="740751"/>
                    </a:cubicBezTo>
                    <a:cubicBezTo>
                      <a:pt x="547067" y="747183"/>
                      <a:pt x="542807" y="753616"/>
                      <a:pt x="538547" y="758619"/>
                    </a:cubicBezTo>
                    <a:cubicBezTo>
                      <a:pt x="533578" y="763622"/>
                      <a:pt x="527898" y="768625"/>
                      <a:pt x="522219" y="772913"/>
                    </a:cubicBezTo>
                    <a:cubicBezTo>
                      <a:pt x="508730" y="783634"/>
                      <a:pt x="493111" y="790781"/>
                      <a:pt x="473943" y="795784"/>
                    </a:cubicBezTo>
                    <a:cubicBezTo>
                      <a:pt x="473943" y="795784"/>
                      <a:pt x="473943" y="795784"/>
                      <a:pt x="473943" y="804361"/>
                    </a:cubicBezTo>
                    <a:cubicBezTo>
                      <a:pt x="473943" y="812223"/>
                      <a:pt x="473943" y="827232"/>
                      <a:pt x="473943" y="855821"/>
                    </a:cubicBezTo>
                    <a:cubicBezTo>
                      <a:pt x="473943" y="855821"/>
                      <a:pt x="473943" y="855821"/>
                      <a:pt x="473943" y="857250"/>
                    </a:cubicBezTo>
                    <a:cubicBezTo>
                      <a:pt x="473943" y="857250"/>
                      <a:pt x="473943" y="857250"/>
                      <a:pt x="415018" y="857250"/>
                    </a:cubicBezTo>
                    <a:cubicBezTo>
                      <a:pt x="415018" y="857250"/>
                      <a:pt x="415018" y="857250"/>
                      <a:pt x="415018" y="855821"/>
                    </a:cubicBezTo>
                    <a:cubicBezTo>
                      <a:pt x="415018" y="855821"/>
                      <a:pt x="415018" y="855821"/>
                      <a:pt x="415018" y="804361"/>
                    </a:cubicBezTo>
                    <a:cubicBezTo>
                      <a:pt x="415018" y="802932"/>
                      <a:pt x="415018" y="801502"/>
                      <a:pt x="415018" y="800073"/>
                    </a:cubicBezTo>
                    <a:cubicBezTo>
                      <a:pt x="384491" y="798643"/>
                      <a:pt x="358223" y="789352"/>
                      <a:pt x="333375" y="773628"/>
                    </a:cubicBezTo>
                    <a:cubicBezTo>
                      <a:pt x="333375" y="773628"/>
                      <a:pt x="333375" y="773628"/>
                      <a:pt x="333375" y="772913"/>
                    </a:cubicBezTo>
                    <a:cubicBezTo>
                      <a:pt x="334795" y="771484"/>
                      <a:pt x="336925" y="765051"/>
                      <a:pt x="346864" y="740751"/>
                    </a:cubicBezTo>
                    <a:cubicBezTo>
                      <a:pt x="349704" y="733604"/>
                      <a:pt x="353963" y="724312"/>
                      <a:pt x="358223" y="712877"/>
                    </a:cubicBezTo>
                    <a:cubicBezTo>
                      <a:pt x="369582" y="720739"/>
                      <a:pt x="380231" y="727171"/>
                      <a:pt x="391590" y="731460"/>
                    </a:cubicBezTo>
                    <a:cubicBezTo>
                      <a:pt x="406499" y="737892"/>
                      <a:pt x="421408" y="740751"/>
                      <a:pt x="435606" y="740751"/>
                    </a:cubicBezTo>
                    <a:cubicBezTo>
                      <a:pt x="475363" y="740751"/>
                      <a:pt x="495241" y="726457"/>
                      <a:pt x="495241" y="698583"/>
                    </a:cubicBezTo>
                    <a:cubicBezTo>
                      <a:pt x="495241" y="693580"/>
                      <a:pt x="494531" y="689291"/>
                      <a:pt x="493821" y="685003"/>
                    </a:cubicBezTo>
                    <a:cubicBezTo>
                      <a:pt x="490981" y="677141"/>
                      <a:pt x="486722" y="668564"/>
                      <a:pt x="480332" y="660703"/>
                    </a:cubicBezTo>
                    <a:cubicBezTo>
                      <a:pt x="478203" y="658558"/>
                      <a:pt x="476073" y="656414"/>
                      <a:pt x="473233" y="653555"/>
                    </a:cubicBezTo>
                    <a:cubicBezTo>
                      <a:pt x="461874" y="643549"/>
                      <a:pt x="445545" y="633543"/>
                      <a:pt x="422827" y="622108"/>
                    </a:cubicBezTo>
                    <a:cubicBezTo>
                      <a:pt x="410758" y="614961"/>
                      <a:pt x="400819" y="609243"/>
                      <a:pt x="392300" y="604240"/>
                    </a:cubicBezTo>
                    <a:cubicBezTo>
                      <a:pt x="385201" y="600666"/>
                      <a:pt x="380231" y="597093"/>
                      <a:pt x="375972" y="593519"/>
                    </a:cubicBezTo>
                    <a:cubicBezTo>
                      <a:pt x="372422" y="590660"/>
                      <a:pt x="368872" y="587801"/>
                      <a:pt x="366032" y="585657"/>
                    </a:cubicBezTo>
                    <a:cubicBezTo>
                      <a:pt x="358933" y="579939"/>
                      <a:pt x="353254" y="572792"/>
                      <a:pt x="348284" y="564930"/>
                    </a:cubicBezTo>
                    <a:cubicBezTo>
                      <a:pt x="346154" y="560642"/>
                      <a:pt x="343314" y="556354"/>
                      <a:pt x="341895" y="551351"/>
                    </a:cubicBezTo>
                    <a:cubicBezTo>
                      <a:pt x="339055" y="545633"/>
                      <a:pt x="337635" y="539915"/>
                      <a:pt x="336215" y="533483"/>
                    </a:cubicBezTo>
                    <a:cubicBezTo>
                      <a:pt x="334085" y="525621"/>
                      <a:pt x="333375" y="517044"/>
                      <a:pt x="333375" y="509182"/>
                    </a:cubicBezTo>
                    <a:cubicBezTo>
                      <a:pt x="333375" y="509182"/>
                      <a:pt x="333375" y="509182"/>
                      <a:pt x="333375" y="508467"/>
                    </a:cubicBezTo>
                    <a:cubicBezTo>
                      <a:pt x="333375" y="497747"/>
                      <a:pt x="335505" y="487026"/>
                      <a:pt x="338345" y="478449"/>
                    </a:cubicBezTo>
                    <a:cubicBezTo>
                      <a:pt x="341895" y="467014"/>
                      <a:pt x="348284" y="456293"/>
                      <a:pt x="356093" y="445572"/>
                    </a:cubicBezTo>
                    <a:cubicBezTo>
                      <a:pt x="356093" y="445572"/>
                      <a:pt x="356803" y="445572"/>
                      <a:pt x="356803" y="444857"/>
                    </a:cubicBezTo>
                    <a:cubicBezTo>
                      <a:pt x="367452" y="431278"/>
                      <a:pt x="381651" y="421272"/>
                      <a:pt x="399399" y="414125"/>
                    </a:cubicBezTo>
                    <a:cubicBezTo>
                      <a:pt x="404369" y="412695"/>
                      <a:pt x="409339" y="410551"/>
                      <a:pt x="415018" y="409122"/>
                    </a:cubicBezTo>
                    <a:cubicBezTo>
                      <a:pt x="415018" y="409122"/>
                      <a:pt x="415018" y="409122"/>
                      <a:pt x="415018" y="363380"/>
                    </a:cubicBezTo>
                    <a:cubicBezTo>
                      <a:pt x="415018" y="363380"/>
                      <a:pt x="415018" y="363380"/>
                      <a:pt x="415018" y="361950"/>
                    </a:cubicBezTo>
                    <a:close/>
                    <a:moveTo>
                      <a:pt x="30162" y="31750"/>
                    </a:moveTo>
                    <a:cubicBezTo>
                      <a:pt x="30162" y="31750"/>
                      <a:pt x="30162" y="31750"/>
                      <a:pt x="30162" y="1158875"/>
                    </a:cubicBezTo>
                    <a:cubicBezTo>
                      <a:pt x="30162" y="1158875"/>
                      <a:pt x="30162" y="1158875"/>
                      <a:pt x="865187" y="1158875"/>
                    </a:cubicBezTo>
                    <a:cubicBezTo>
                      <a:pt x="865187" y="1158875"/>
                      <a:pt x="865187" y="1158875"/>
                      <a:pt x="865187" y="31750"/>
                    </a:cubicBezTo>
                    <a:cubicBezTo>
                      <a:pt x="865187" y="31750"/>
                      <a:pt x="865187" y="31750"/>
                      <a:pt x="30162" y="31750"/>
                    </a:cubicBezTo>
                    <a:close/>
                    <a:moveTo>
                      <a:pt x="15683" y="0"/>
                    </a:moveTo>
                    <a:cubicBezTo>
                      <a:pt x="15683" y="0"/>
                      <a:pt x="15683" y="0"/>
                      <a:pt x="879667" y="0"/>
                    </a:cubicBezTo>
                    <a:cubicBezTo>
                      <a:pt x="888934" y="0"/>
                      <a:pt x="895350" y="7138"/>
                      <a:pt x="895350" y="15704"/>
                    </a:cubicBezTo>
                    <a:cubicBezTo>
                      <a:pt x="895350" y="15704"/>
                      <a:pt x="895350" y="15704"/>
                      <a:pt x="895350" y="1174922"/>
                    </a:cubicBezTo>
                    <a:cubicBezTo>
                      <a:pt x="895350" y="1184201"/>
                      <a:pt x="888934" y="1190625"/>
                      <a:pt x="879667" y="1190625"/>
                    </a:cubicBezTo>
                    <a:cubicBezTo>
                      <a:pt x="879667" y="1190625"/>
                      <a:pt x="879667" y="1190625"/>
                      <a:pt x="15683" y="1190625"/>
                    </a:cubicBezTo>
                    <a:cubicBezTo>
                      <a:pt x="6416" y="1190625"/>
                      <a:pt x="0" y="1184201"/>
                      <a:pt x="0" y="1174922"/>
                    </a:cubicBezTo>
                    <a:cubicBezTo>
                      <a:pt x="0" y="1174922"/>
                      <a:pt x="0" y="1174922"/>
                      <a:pt x="0" y="15704"/>
                    </a:cubicBezTo>
                    <a:cubicBezTo>
                      <a:pt x="0" y="7138"/>
                      <a:pt x="6416" y="0"/>
                      <a:pt x="1568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8" name="Freeform 6">
                <a:extLst>
                  <a:ext uri="{FF2B5EF4-FFF2-40B4-BE49-F238E27FC236}">
                    <a16:creationId xmlns:a16="http://schemas.microsoft.com/office/drawing/2014/main" id="{287E360C-37AE-2326-CC81-C7238181B84D}"/>
                  </a:ext>
                </a:extLst>
              </p:cNvPr>
              <p:cNvSpPr>
                <a:spLocks/>
              </p:cNvSpPr>
              <p:nvPr/>
            </p:nvSpPr>
            <p:spPr bwMode="auto">
              <a:xfrm>
                <a:off x="5780088" y="3138488"/>
                <a:ext cx="628650" cy="725487"/>
              </a:xfrm>
              <a:custGeom>
                <a:avLst/>
                <a:gdLst>
                  <a:gd name="connsiteX0" fmla="*/ 384092 w 628650"/>
                  <a:gd name="connsiteY0" fmla="*/ 693737 h 725487"/>
                  <a:gd name="connsiteX1" fmla="*/ 517608 w 628650"/>
                  <a:gd name="connsiteY1" fmla="*/ 693737 h 725487"/>
                  <a:gd name="connsiteX2" fmla="*/ 533400 w 628650"/>
                  <a:gd name="connsiteY2" fmla="*/ 709981 h 725487"/>
                  <a:gd name="connsiteX3" fmla="*/ 517608 w 628650"/>
                  <a:gd name="connsiteY3" fmla="*/ 725487 h 725487"/>
                  <a:gd name="connsiteX4" fmla="*/ 384092 w 628650"/>
                  <a:gd name="connsiteY4" fmla="*/ 725487 h 725487"/>
                  <a:gd name="connsiteX5" fmla="*/ 368300 w 628650"/>
                  <a:gd name="connsiteY5" fmla="*/ 709981 h 725487"/>
                  <a:gd name="connsiteX6" fmla="*/ 384092 w 628650"/>
                  <a:gd name="connsiteY6" fmla="*/ 693737 h 725487"/>
                  <a:gd name="connsiteX7" fmla="*/ 15692 w 628650"/>
                  <a:gd name="connsiteY7" fmla="*/ 693737 h 725487"/>
                  <a:gd name="connsiteX8" fmla="*/ 244657 w 628650"/>
                  <a:gd name="connsiteY8" fmla="*/ 693737 h 725487"/>
                  <a:gd name="connsiteX9" fmla="*/ 260350 w 628650"/>
                  <a:gd name="connsiteY9" fmla="*/ 709981 h 725487"/>
                  <a:gd name="connsiteX10" fmla="*/ 244657 w 628650"/>
                  <a:gd name="connsiteY10" fmla="*/ 725487 h 725487"/>
                  <a:gd name="connsiteX11" fmla="*/ 15692 w 628650"/>
                  <a:gd name="connsiteY11" fmla="*/ 725487 h 725487"/>
                  <a:gd name="connsiteX12" fmla="*/ 0 w 628650"/>
                  <a:gd name="connsiteY12" fmla="*/ 709981 h 725487"/>
                  <a:gd name="connsiteX13" fmla="*/ 15692 w 628650"/>
                  <a:gd name="connsiteY13" fmla="*/ 693737 h 725487"/>
                  <a:gd name="connsiteX14" fmla="*/ 385913 w 628650"/>
                  <a:gd name="connsiteY14" fmla="*/ 579437 h 725487"/>
                  <a:gd name="connsiteX15" fmla="*/ 613658 w 628650"/>
                  <a:gd name="connsiteY15" fmla="*/ 579437 h 725487"/>
                  <a:gd name="connsiteX16" fmla="*/ 628650 w 628650"/>
                  <a:gd name="connsiteY16" fmla="*/ 594869 h 725487"/>
                  <a:gd name="connsiteX17" fmla="*/ 613658 w 628650"/>
                  <a:gd name="connsiteY17" fmla="*/ 609600 h 725487"/>
                  <a:gd name="connsiteX18" fmla="*/ 385913 w 628650"/>
                  <a:gd name="connsiteY18" fmla="*/ 609600 h 725487"/>
                  <a:gd name="connsiteX19" fmla="*/ 373062 w 628650"/>
                  <a:gd name="connsiteY19" fmla="*/ 602585 h 725487"/>
                  <a:gd name="connsiteX20" fmla="*/ 373062 w 628650"/>
                  <a:gd name="connsiteY20" fmla="*/ 586452 h 725487"/>
                  <a:gd name="connsiteX21" fmla="*/ 385913 w 628650"/>
                  <a:gd name="connsiteY21" fmla="*/ 579437 h 725487"/>
                  <a:gd name="connsiteX22" fmla="*/ 15666 w 628650"/>
                  <a:gd name="connsiteY22" fmla="*/ 579437 h 725487"/>
                  <a:gd name="connsiteX23" fmla="*/ 238556 w 628650"/>
                  <a:gd name="connsiteY23" fmla="*/ 579437 h 725487"/>
                  <a:gd name="connsiteX24" fmla="*/ 249238 w 628650"/>
                  <a:gd name="connsiteY24" fmla="*/ 581541 h 725487"/>
                  <a:gd name="connsiteX25" fmla="*/ 249238 w 628650"/>
                  <a:gd name="connsiteY25" fmla="*/ 608197 h 725487"/>
                  <a:gd name="connsiteX26" fmla="*/ 242829 w 628650"/>
                  <a:gd name="connsiteY26" fmla="*/ 609600 h 725487"/>
                  <a:gd name="connsiteX27" fmla="*/ 15666 w 628650"/>
                  <a:gd name="connsiteY27" fmla="*/ 609600 h 725487"/>
                  <a:gd name="connsiteX28" fmla="*/ 0 w 628650"/>
                  <a:gd name="connsiteY28" fmla="*/ 594869 h 725487"/>
                  <a:gd name="connsiteX29" fmla="*/ 15666 w 628650"/>
                  <a:gd name="connsiteY29" fmla="*/ 579437 h 725487"/>
                  <a:gd name="connsiteX30" fmla="*/ 461866 w 628650"/>
                  <a:gd name="connsiteY30" fmla="*/ 463550 h 725487"/>
                  <a:gd name="connsiteX31" fmla="*/ 613682 w 628650"/>
                  <a:gd name="connsiteY31" fmla="*/ 463550 h 725487"/>
                  <a:gd name="connsiteX32" fmla="*/ 628650 w 628650"/>
                  <a:gd name="connsiteY32" fmla="*/ 478982 h 725487"/>
                  <a:gd name="connsiteX33" fmla="*/ 613682 w 628650"/>
                  <a:gd name="connsiteY33" fmla="*/ 493713 h 725487"/>
                  <a:gd name="connsiteX34" fmla="*/ 454025 w 628650"/>
                  <a:gd name="connsiteY34" fmla="*/ 493713 h 725487"/>
                  <a:gd name="connsiteX35" fmla="*/ 461866 w 628650"/>
                  <a:gd name="connsiteY35" fmla="*/ 463550 h 725487"/>
                  <a:gd name="connsiteX36" fmla="*/ 15710 w 628650"/>
                  <a:gd name="connsiteY36" fmla="*/ 463550 h 725487"/>
                  <a:gd name="connsiteX37" fmla="*/ 192088 w 628650"/>
                  <a:gd name="connsiteY37" fmla="*/ 463550 h 725487"/>
                  <a:gd name="connsiteX38" fmla="*/ 178520 w 628650"/>
                  <a:gd name="connsiteY38" fmla="*/ 493713 h 725487"/>
                  <a:gd name="connsiteX39" fmla="*/ 15710 w 628650"/>
                  <a:gd name="connsiteY39" fmla="*/ 493713 h 725487"/>
                  <a:gd name="connsiteX40" fmla="*/ 0 w 628650"/>
                  <a:gd name="connsiteY40" fmla="*/ 478982 h 725487"/>
                  <a:gd name="connsiteX41" fmla="*/ 15710 w 628650"/>
                  <a:gd name="connsiteY41" fmla="*/ 463550 h 725487"/>
                  <a:gd name="connsiteX42" fmla="*/ 422275 w 628650"/>
                  <a:gd name="connsiteY42" fmla="*/ 347662 h 725487"/>
                  <a:gd name="connsiteX43" fmla="*/ 612994 w 628650"/>
                  <a:gd name="connsiteY43" fmla="*/ 347662 h 725487"/>
                  <a:gd name="connsiteX44" fmla="*/ 628650 w 628650"/>
                  <a:gd name="connsiteY44" fmla="*/ 362393 h 725487"/>
                  <a:gd name="connsiteX45" fmla="*/ 612994 w 628650"/>
                  <a:gd name="connsiteY45" fmla="*/ 377825 h 725487"/>
                  <a:gd name="connsiteX46" fmla="*/ 444336 w 628650"/>
                  <a:gd name="connsiteY46" fmla="*/ 377825 h 725487"/>
                  <a:gd name="connsiteX47" fmla="*/ 422275 w 628650"/>
                  <a:gd name="connsiteY47" fmla="*/ 347662 h 725487"/>
                  <a:gd name="connsiteX48" fmla="*/ 15700 w 628650"/>
                  <a:gd name="connsiteY48" fmla="*/ 347662 h 725487"/>
                  <a:gd name="connsiteX49" fmla="*/ 196967 w 628650"/>
                  <a:gd name="connsiteY49" fmla="*/ 347662 h 725487"/>
                  <a:gd name="connsiteX50" fmla="*/ 211953 w 628650"/>
                  <a:gd name="connsiteY50" fmla="*/ 362393 h 725487"/>
                  <a:gd name="connsiteX51" fmla="*/ 233363 w 628650"/>
                  <a:gd name="connsiteY51" fmla="*/ 377825 h 725487"/>
                  <a:gd name="connsiteX52" fmla="*/ 15700 w 628650"/>
                  <a:gd name="connsiteY52" fmla="*/ 377825 h 725487"/>
                  <a:gd name="connsiteX53" fmla="*/ 0 w 628650"/>
                  <a:gd name="connsiteY53" fmla="*/ 362393 h 725487"/>
                  <a:gd name="connsiteX54" fmla="*/ 15700 w 628650"/>
                  <a:gd name="connsiteY54" fmla="*/ 347662 h 725487"/>
                  <a:gd name="connsiteX55" fmla="*/ 428925 w 628650"/>
                  <a:gd name="connsiteY55" fmla="*/ 230187 h 725487"/>
                  <a:gd name="connsiteX56" fmla="*/ 613671 w 628650"/>
                  <a:gd name="connsiteY56" fmla="*/ 230187 h 725487"/>
                  <a:gd name="connsiteX57" fmla="*/ 628650 w 628650"/>
                  <a:gd name="connsiteY57" fmla="*/ 245709 h 725487"/>
                  <a:gd name="connsiteX58" fmla="*/ 613671 w 628650"/>
                  <a:gd name="connsiteY58" fmla="*/ 261937 h 725487"/>
                  <a:gd name="connsiteX59" fmla="*/ 417512 w 628650"/>
                  <a:gd name="connsiteY59" fmla="*/ 261937 h 725487"/>
                  <a:gd name="connsiteX60" fmla="*/ 421079 w 628650"/>
                  <a:gd name="connsiteY60" fmla="*/ 250648 h 725487"/>
                  <a:gd name="connsiteX61" fmla="*/ 428212 w 628650"/>
                  <a:gd name="connsiteY61" fmla="*/ 231598 h 725487"/>
                  <a:gd name="connsiteX62" fmla="*/ 428925 w 628650"/>
                  <a:gd name="connsiteY62" fmla="*/ 230187 h 725487"/>
                  <a:gd name="connsiteX63" fmla="*/ 15636 w 628650"/>
                  <a:gd name="connsiteY63" fmla="*/ 230187 h 725487"/>
                  <a:gd name="connsiteX64" fmla="*/ 169863 w 628650"/>
                  <a:gd name="connsiteY64" fmla="*/ 230187 h 725487"/>
                  <a:gd name="connsiteX65" fmla="*/ 166309 w 628650"/>
                  <a:gd name="connsiteY65" fmla="*/ 261231 h 725487"/>
                  <a:gd name="connsiteX66" fmla="*/ 166309 w 628650"/>
                  <a:gd name="connsiteY66" fmla="*/ 261937 h 725487"/>
                  <a:gd name="connsiteX67" fmla="*/ 15636 w 628650"/>
                  <a:gd name="connsiteY67" fmla="*/ 261937 h 725487"/>
                  <a:gd name="connsiteX68" fmla="*/ 0 w 628650"/>
                  <a:gd name="connsiteY68" fmla="*/ 245709 h 725487"/>
                  <a:gd name="connsiteX69" fmla="*/ 15636 w 628650"/>
                  <a:gd name="connsiteY69" fmla="*/ 230187 h 725487"/>
                  <a:gd name="connsiteX70" fmla="*/ 385913 w 628650"/>
                  <a:gd name="connsiteY70" fmla="*/ 114300 h 725487"/>
                  <a:gd name="connsiteX71" fmla="*/ 613658 w 628650"/>
                  <a:gd name="connsiteY71" fmla="*/ 114300 h 725487"/>
                  <a:gd name="connsiteX72" fmla="*/ 628650 w 628650"/>
                  <a:gd name="connsiteY72" fmla="*/ 130175 h 725487"/>
                  <a:gd name="connsiteX73" fmla="*/ 613658 w 628650"/>
                  <a:gd name="connsiteY73" fmla="*/ 146050 h 725487"/>
                  <a:gd name="connsiteX74" fmla="*/ 414470 w 628650"/>
                  <a:gd name="connsiteY74" fmla="*/ 146050 h 725487"/>
                  <a:gd name="connsiteX75" fmla="*/ 390911 w 628650"/>
                  <a:gd name="connsiteY75" fmla="*/ 135948 h 725487"/>
                  <a:gd name="connsiteX76" fmla="*/ 390197 w 628650"/>
                  <a:gd name="connsiteY76" fmla="*/ 135948 h 725487"/>
                  <a:gd name="connsiteX77" fmla="*/ 373062 w 628650"/>
                  <a:gd name="connsiteY77" fmla="*/ 131618 h 725487"/>
                  <a:gd name="connsiteX78" fmla="*/ 373062 w 628650"/>
                  <a:gd name="connsiteY78" fmla="*/ 120794 h 725487"/>
                  <a:gd name="connsiteX79" fmla="*/ 385913 w 628650"/>
                  <a:gd name="connsiteY79" fmla="*/ 114300 h 725487"/>
                  <a:gd name="connsiteX80" fmla="*/ 15666 w 628650"/>
                  <a:gd name="connsiteY80" fmla="*/ 114300 h 725487"/>
                  <a:gd name="connsiteX81" fmla="*/ 242829 w 628650"/>
                  <a:gd name="connsiteY81" fmla="*/ 114300 h 725487"/>
                  <a:gd name="connsiteX82" fmla="*/ 249238 w 628650"/>
                  <a:gd name="connsiteY82" fmla="*/ 115743 h 725487"/>
                  <a:gd name="connsiteX83" fmla="*/ 249238 w 628650"/>
                  <a:gd name="connsiteY83" fmla="*/ 138834 h 725487"/>
                  <a:gd name="connsiteX84" fmla="*/ 234996 w 628650"/>
                  <a:gd name="connsiteY84" fmla="*/ 146050 h 725487"/>
                  <a:gd name="connsiteX85" fmla="*/ 15666 w 628650"/>
                  <a:gd name="connsiteY85" fmla="*/ 146050 h 725487"/>
                  <a:gd name="connsiteX86" fmla="*/ 0 w 628650"/>
                  <a:gd name="connsiteY86" fmla="*/ 130175 h 725487"/>
                  <a:gd name="connsiteX87" fmla="*/ 15666 w 628650"/>
                  <a:gd name="connsiteY87" fmla="*/ 114300 h 725487"/>
                  <a:gd name="connsiteX88" fmla="*/ 384036 w 628650"/>
                  <a:gd name="connsiteY88" fmla="*/ 0 h 725487"/>
                  <a:gd name="connsiteX89" fmla="*/ 612915 w 628650"/>
                  <a:gd name="connsiteY89" fmla="*/ 0 h 725487"/>
                  <a:gd name="connsiteX90" fmla="*/ 628650 w 628650"/>
                  <a:gd name="connsiteY90" fmla="*/ 15081 h 725487"/>
                  <a:gd name="connsiteX91" fmla="*/ 612915 w 628650"/>
                  <a:gd name="connsiteY91" fmla="*/ 30163 h 725487"/>
                  <a:gd name="connsiteX92" fmla="*/ 384036 w 628650"/>
                  <a:gd name="connsiteY92" fmla="*/ 30163 h 725487"/>
                  <a:gd name="connsiteX93" fmla="*/ 368300 w 628650"/>
                  <a:gd name="connsiteY93" fmla="*/ 15081 h 725487"/>
                  <a:gd name="connsiteX94" fmla="*/ 384036 w 628650"/>
                  <a:gd name="connsiteY94" fmla="*/ 0 h 725487"/>
                  <a:gd name="connsiteX95" fmla="*/ 15692 w 628650"/>
                  <a:gd name="connsiteY95" fmla="*/ 0 h 725487"/>
                  <a:gd name="connsiteX96" fmla="*/ 244657 w 628650"/>
                  <a:gd name="connsiteY96" fmla="*/ 0 h 725487"/>
                  <a:gd name="connsiteX97" fmla="*/ 260350 w 628650"/>
                  <a:gd name="connsiteY97" fmla="*/ 15081 h 725487"/>
                  <a:gd name="connsiteX98" fmla="*/ 244657 w 628650"/>
                  <a:gd name="connsiteY98" fmla="*/ 30163 h 725487"/>
                  <a:gd name="connsiteX99" fmla="*/ 15692 w 628650"/>
                  <a:gd name="connsiteY99" fmla="*/ 30163 h 725487"/>
                  <a:gd name="connsiteX100" fmla="*/ 0 w 628650"/>
                  <a:gd name="connsiteY100" fmla="*/ 15081 h 725487"/>
                  <a:gd name="connsiteX101" fmla="*/ 15692 w 628650"/>
                  <a:gd name="connsiteY101" fmla="*/ 0 h 72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28650" h="725487">
                    <a:moveTo>
                      <a:pt x="384092" y="693737"/>
                    </a:moveTo>
                    <a:cubicBezTo>
                      <a:pt x="384092" y="693737"/>
                      <a:pt x="384092" y="693737"/>
                      <a:pt x="517608" y="693737"/>
                    </a:cubicBezTo>
                    <a:cubicBezTo>
                      <a:pt x="526222" y="693737"/>
                      <a:pt x="533400" y="701121"/>
                      <a:pt x="533400" y="709981"/>
                    </a:cubicBezTo>
                    <a:cubicBezTo>
                      <a:pt x="533400" y="718103"/>
                      <a:pt x="526222" y="725487"/>
                      <a:pt x="517608" y="725487"/>
                    </a:cubicBezTo>
                    <a:cubicBezTo>
                      <a:pt x="517608" y="725487"/>
                      <a:pt x="517608" y="725487"/>
                      <a:pt x="384092" y="725487"/>
                    </a:cubicBezTo>
                    <a:cubicBezTo>
                      <a:pt x="375479" y="725487"/>
                      <a:pt x="368300" y="718103"/>
                      <a:pt x="368300" y="709981"/>
                    </a:cubicBezTo>
                    <a:cubicBezTo>
                      <a:pt x="368300" y="701121"/>
                      <a:pt x="375479" y="693737"/>
                      <a:pt x="384092" y="693737"/>
                    </a:cubicBezTo>
                    <a:close/>
                    <a:moveTo>
                      <a:pt x="15692" y="693737"/>
                    </a:moveTo>
                    <a:cubicBezTo>
                      <a:pt x="15692" y="693737"/>
                      <a:pt x="15692" y="693737"/>
                      <a:pt x="244657" y="693737"/>
                    </a:cubicBezTo>
                    <a:cubicBezTo>
                      <a:pt x="253217" y="693737"/>
                      <a:pt x="260350" y="701121"/>
                      <a:pt x="260350" y="709981"/>
                    </a:cubicBezTo>
                    <a:cubicBezTo>
                      <a:pt x="260350" y="718103"/>
                      <a:pt x="253217" y="725487"/>
                      <a:pt x="244657" y="725487"/>
                    </a:cubicBezTo>
                    <a:cubicBezTo>
                      <a:pt x="244657" y="725487"/>
                      <a:pt x="244657" y="725487"/>
                      <a:pt x="15692" y="725487"/>
                    </a:cubicBezTo>
                    <a:cubicBezTo>
                      <a:pt x="7133" y="725487"/>
                      <a:pt x="0" y="718103"/>
                      <a:pt x="0" y="709981"/>
                    </a:cubicBezTo>
                    <a:cubicBezTo>
                      <a:pt x="0" y="701121"/>
                      <a:pt x="7133" y="693737"/>
                      <a:pt x="15692" y="693737"/>
                    </a:cubicBezTo>
                    <a:close/>
                    <a:moveTo>
                      <a:pt x="385913" y="579437"/>
                    </a:moveTo>
                    <a:cubicBezTo>
                      <a:pt x="385913" y="579437"/>
                      <a:pt x="385913" y="579437"/>
                      <a:pt x="613658" y="579437"/>
                    </a:cubicBezTo>
                    <a:cubicBezTo>
                      <a:pt x="622225" y="579437"/>
                      <a:pt x="628650" y="586452"/>
                      <a:pt x="628650" y="594869"/>
                    </a:cubicBezTo>
                    <a:cubicBezTo>
                      <a:pt x="628650" y="602585"/>
                      <a:pt x="622225" y="609600"/>
                      <a:pt x="613658" y="609600"/>
                    </a:cubicBezTo>
                    <a:cubicBezTo>
                      <a:pt x="613658" y="609600"/>
                      <a:pt x="613658" y="609600"/>
                      <a:pt x="385913" y="609600"/>
                    </a:cubicBezTo>
                    <a:cubicBezTo>
                      <a:pt x="380916" y="609600"/>
                      <a:pt x="375918" y="606794"/>
                      <a:pt x="373062" y="602585"/>
                    </a:cubicBezTo>
                    <a:cubicBezTo>
                      <a:pt x="373062" y="602585"/>
                      <a:pt x="373062" y="602585"/>
                      <a:pt x="373062" y="586452"/>
                    </a:cubicBezTo>
                    <a:cubicBezTo>
                      <a:pt x="375918" y="582243"/>
                      <a:pt x="380916" y="579437"/>
                      <a:pt x="385913" y="579437"/>
                    </a:cubicBezTo>
                    <a:close/>
                    <a:moveTo>
                      <a:pt x="15666" y="579437"/>
                    </a:moveTo>
                    <a:cubicBezTo>
                      <a:pt x="15666" y="579437"/>
                      <a:pt x="15666" y="579437"/>
                      <a:pt x="238556" y="579437"/>
                    </a:cubicBezTo>
                    <a:cubicBezTo>
                      <a:pt x="242117" y="580138"/>
                      <a:pt x="245677" y="580840"/>
                      <a:pt x="249238" y="581541"/>
                    </a:cubicBezTo>
                    <a:cubicBezTo>
                      <a:pt x="249238" y="581541"/>
                      <a:pt x="249238" y="581541"/>
                      <a:pt x="249238" y="608197"/>
                    </a:cubicBezTo>
                    <a:cubicBezTo>
                      <a:pt x="247101" y="608898"/>
                      <a:pt x="244965" y="609600"/>
                      <a:pt x="242829" y="609600"/>
                    </a:cubicBezTo>
                    <a:cubicBezTo>
                      <a:pt x="242829" y="609600"/>
                      <a:pt x="242829" y="609600"/>
                      <a:pt x="15666" y="609600"/>
                    </a:cubicBezTo>
                    <a:cubicBezTo>
                      <a:pt x="7121" y="609600"/>
                      <a:pt x="0" y="602585"/>
                      <a:pt x="0" y="594869"/>
                    </a:cubicBezTo>
                    <a:cubicBezTo>
                      <a:pt x="0" y="586452"/>
                      <a:pt x="7121" y="579437"/>
                      <a:pt x="15666" y="579437"/>
                    </a:cubicBezTo>
                    <a:close/>
                    <a:moveTo>
                      <a:pt x="461866" y="463550"/>
                    </a:moveTo>
                    <a:cubicBezTo>
                      <a:pt x="461866" y="463550"/>
                      <a:pt x="461866" y="463550"/>
                      <a:pt x="613682" y="463550"/>
                    </a:cubicBezTo>
                    <a:cubicBezTo>
                      <a:pt x="622235" y="463550"/>
                      <a:pt x="628650" y="470565"/>
                      <a:pt x="628650" y="478982"/>
                    </a:cubicBezTo>
                    <a:cubicBezTo>
                      <a:pt x="628650" y="487400"/>
                      <a:pt x="622235" y="493713"/>
                      <a:pt x="613682" y="493713"/>
                    </a:cubicBezTo>
                    <a:cubicBezTo>
                      <a:pt x="613682" y="493713"/>
                      <a:pt x="613682" y="493713"/>
                      <a:pt x="454025" y="493713"/>
                    </a:cubicBezTo>
                    <a:cubicBezTo>
                      <a:pt x="457589" y="483892"/>
                      <a:pt x="460440" y="474072"/>
                      <a:pt x="461866" y="463550"/>
                    </a:cubicBezTo>
                    <a:close/>
                    <a:moveTo>
                      <a:pt x="15710" y="463550"/>
                    </a:moveTo>
                    <a:cubicBezTo>
                      <a:pt x="15710" y="463550"/>
                      <a:pt x="15710" y="463550"/>
                      <a:pt x="192088" y="463550"/>
                    </a:cubicBezTo>
                    <a:cubicBezTo>
                      <a:pt x="186375" y="477579"/>
                      <a:pt x="182091" y="486698"/>
                      <a:pt x="178520" y="493713"/>
                    </a:cubicBezTo>
                    <a:cubicBezTo>
                      <a:pt x="178520" y="493713"/>
                      <a:pt x="178520" y="493713"/>
                      <a:pt x="15710" y="493713"/>
                    </a:cubicBezTo>
                    <a:cubicBezTo>
                      <a:pt x="7141" y="493713"/>
                      <a:pt x="0" y="487400"/>
                      <a:pt x="0" y="478982"/>
                    </a:cubicBezTo>
                    <a:cubicBezTo>
                      <a:pt x="0" y="470565"/>
                      <a:pt x="7141" y="463550"/>
                      <a:pt x="15710" y="463550"/>
                    </a:cubicBezTo>
                    <a:close/>
                    <a:moveTo>
                      <a:pt x="422275" y="347662"/>
                    </a:moveTo>
                    <a:cubicBezTo>
                      <a:pt x="422275" y="347662"/>
                      <a:pt x="422275" y="347662"/>
                      <a:pt x="612994" y="347662"/>
                    </a:cubicBezTo>
                    <a:cubicBezTo>
                      <a:pt x="621534" y="347662"/>
                      <a:pt x="628650" y="354677"/>
                      <a:pt x="628650" y="362393"/>
                    </a:cubicBezTo>
                    <a:cubicBezTo>
                      <a:pt x="628650" y="370810"/>
                      <a:pt x="621534" y="377825"/>
                      <a:pt x="612994" y="377825"/>
                    </a:cubicBezTo>
                    <a:cubicBezTo>
                      <a:pt x="612994" y="377825"/>
                      <a:pt x="612994" y="377825"/>
                      <a:pt x="444336" y="377825"/>
                    </a:cubicBezTo>
                    <a:cubicBezTo>
                      <a:pt x="438643" y="367303"/>
                      <a:pt x="431527" y="357482"/>
                      <a:pt x="422275" y="347662"/>
                    </a:cubicBezTo>
                    <a:close/>
                    <a:moveTo>
                      <a:pt x="15700" y="347662"/>
                    </a:moveTo>
                    <a:cubicBezTo>
                      <a:pt x="15700" y="347662"/>
                      <a:pt x="15700" y="347662"/>
                      <a:pt x="196967" y="347662"/>
                    </a:cubicBezTo>
                    <a:cubicBezTo>
                      <a:pt x="201962" y="353274"/>
                      <a:pt x="206244" y="358184"/>
                      <a:pt x="211953" y="362393"/>
                    </a:cubicBezTo>
                    <a:cubicBezTo>
                      <a:pt x="217662" y="367303"/>
                      <a:pt x="224085" y="372213"/>
                      <a:pt x="233363" y="377825"/>
                    </a:cubicBezTo>
                    <a:cubicBezTo>
                      <a:pt x="233363" y="377825"/>
                      <a:pt x="233363" y="377825"/>
                      <a:pt x="15700" y="377825"/>
                    </a:cubicBezTo>
                    <a:cubicBezTo>
                      <a:pt x="7136" y="377825"/>
                      <a:pt x="0" y="370810"/>
                      <a:pt x="0" y="362393"/>
                    </a:cubicBezTo>
                    <a:cubicBezTo>
                      <a:pt x="0" y="354677"/>
                      <a:pt x="7136" y="347662"/>
                      <a:pt x="15700" y="347662"/>
                    </a:cubicBezTo>
                    <a:close/>
                    <a:moveTo>
                      <a:pt x="428925" y="230187"/>
                    </a:moveTo>
                    <a:cubicBezTo>
                      <a:pt x="428925" y="230187"/>
                      <a:pt x="428925" y="230187"/>
                      <a:pt x="613671" y="230187"/>
                    </a:cubicBezTo>
                    <a:cubicBezTo>
                      <a:pt x="621517" y="230187"/>
                      <a:pt x="628650" y="237242"/>
                      <a:pt x="628650" y="245709"/>
                    </a:cubicBezTo>
                    <a:cubicBezTo>
                      <a:pt x="628650" y="254176"/>
                      <a:pt x="621517" y="261937"/>
                      <a:pt x="613671" y="261937"/>
                    </a:cubicBezTo>
                    <a:cubicBezTo>
                      <a:pt x="613671" y="261937"/>
                      <a:pt x="613671" y="261937"/>
                      <a:pt x="417512" y="261937"/>
                    </a:cubicBezTo>
                    <a:cubicBezTo>
                      <a:pt x="417512" y="261937"/>
                      <a:pt x="417512" y="261937"/>
                      <a:pt x="421079" y="250648"/>
                    </a:cubicBezTo>
                    <a:cubicBezTo>
                      <a:pt x="423932" y="243592"/>
                      <a:pt x="426072" y="237242"/>
                      <a:pt x="428212" y="231598"/>
                    </a:cubicBezTo>
                    <a:cubicBezTo>
                      <a:pt x="428212" y="230892"/>
                      <a:pt x="428212" y="230187"/>
                      <a:pt x="428925" y="230187"/>
                    </a:cubicBezTo>
                    <a:close/>
                    <a:moveTo>
                      <a:pt x="15636" y="230187"/>
                    </a:moveTo>
                    <a:cubicBezTo>
                      <a:pt x="15636" y="230187"/>
                      <a:pt x="15636" y="230187"/>
                      <a:pt x="169863" y="230187"/>
                    </a:cubicBezTo>
                    <a:cubicBezTo>
                      <a:pt x="167731" y="240065"/>
                      <a:pt x="166309" y="249942"/>
                      <a:pt x="166309" y="261231"/>
                    </a:cubicBezTo>
                    <a:cubicBezTo>
                      <a:pt x="166309" y="261231"/>
                      <a:pt x="166309" y="261231"/>
                      <a:pt x="166309" y="261937"/>
                    </a:cubicBezTo>
                    <a:cubicBezTo>
                      <a:pt x="166309" y="261937"/>
                      <a:pt x="166309" y="261937"/>
                      <a:pt x="15636" y="261937"/>
                    </a:cubicBezTo>
                    <a:cubicBezTo>
                      <a:pt x="7107" y="261937"/>
                      <a:pt x="0" y="254176"/>
                      <a:pt x="0" y="245709"/>
                    </a:cubicBezTo>
                    <a:cubicBezTo>
                      <a:pt x="0" y="237242"/>
                      <a:pt x="7107" y="230187"/>
                      <a:pt x="15636" y="230187"/>
                    </a:cubicBezTo>
                    <a:close/>
                    <a:moveTo>
                      <a:pt x="385913" y="114300"/>
                    </a:moveTo>
                    <a:cubicBezTo>
                      <a:pt x="385913" y="114300"/>
                      <a:pt x="385913" y="114300"/>
                      <a:pt x="613658" y="114300"/>
                    </a:cubicBezTo>
                    <a:cubicBezTo>
                      <a:pt x="622225" y="114300"/>
                      <a:pt x="628650" y="120794"/>
                      <a:pt x="628650" y="130175"/>
                    </a:cubicBezTo>
                    <a:cubicBezTo>
                      <a:pt x="628650" y="138834"/>
                      <a:pt x="622225" y="146050"/>
                      <a:pt x="613658" y="146050"/>
                    </a:cubicBezTo>
                    <a:cubicBezTo>
                      <a:pt x="613658" y="146050"/>
                      <a:pt x="613658" y="146050"/>
                      <a:pt x="414470" y="146050"/>
                    </a:cubicBezTo>
                    <a:cubicBezTo>
                      <a:pt x="407331" y="142442"/>
                      <a:pt x="399478" y="138834"/>
                      <a:pt x="390911" y="135948"/>
                    </a:cubicBezTo>
                    <a:cubicBezTo>
                      <a:pt x="390911" y="135948"/>
                      <a:pt x="390911" y="135948"/>
                      <a:pt x="390197" y="135948"/>
                    </a:cubicBezTo>
                    <a:cubicBezTo>
                      <a:pt x="384485" y="134504"/>
                      <a:pt x="378774" y="133061"/>
                      <a:pt x="373062" y="131618"/>
                    </a:cubicBezTo>
                    <a:cubicBezTo>
                      <a:pt x="373062" y="131618"/>
                      <a:pt x="373062" y="131618"/>
                      <a:pt x="373062" y="120794"/>
                    </a:cubicBezTo>
                    <a:cubicBezTo>
                      <a:pt x="375918" y="117186"/>
                      <a:pt x="380916" y="114300"/>
                      <a:pt x="385913" y="114300"/>
                    </a:cubicBezTo>
                    <a:close/>
                    <a:moveTo>
                      <a:pt x="15666" y="114300"/>
                    </a:moveTo>
                    <a:cubicBezTo>
                      <a:pt x="15666" y="114300"/>
                      <a:pt x="15666" y="114300"/>
                      <a:pt x="242829" y="114300"/>
                    </a:cubicBezTo>
                    <a:cubicBezTo>
                      <a:pt x="244965" y="114300"/>
                      <a:pt x="247101" y="114300"/>
                      <a:pt x="249238" y="115743"/>
                    </a:cubicBezTo>
                    <a:cubicBezTo>
                      <a:pt x="249238" y="115743"/>
                      <a:pt x="249238" y="115743"/>
                      <a:pt x="249238" y="138834"/>
                    </a:cubicBezTo>
                    <a:cubicBezTo>
                      <a:pt x="244253" y="140999"/>
                      <a:pt x="239268" y="143164"/>
                      <a:pt x="234996" y="146050"/>
                    </a:cubicBezTo>
                    <a:cubicBezTo>
                      <a:pt x="234996" y="146050"/>
                      <a:pt x="234996" y="146050"/>
                      <a:pt x="15666" y="146050"/>
                    </a:cubicBezTo>
                    <a:cubicBezTo>
                      <a:pt x="7121" y="146050"/>
                      <a:pt x="0" y="138834"/>
                      <a:pt x="0" y="130175"/>
                    </a:cubicBezTo>
                    <a:cubicBezTo>
                      <a:pt x="0" y="120794"/>
                      <a:pt x="7121" y="114300"/>
                      <a:pt x="15666" y="114300"/>
                    </a:cubicBezTo>
                    <a:close/>
                    <a:moveTo>
                      <a:pt x="384036" y="0"/>
                    </a:moveTo>
                    <a:cubicBezTo>
                      <a:pt x="384036" y="0"/>
                      <a:pt x="384036" y="0"/>
                      <a:pt x="612915" y="0"/>
                    </a:cubicBezTo>
                    <a:cubicBezTo>
                      <a:pt x="621498" y="0"/>
                      <a:pt x="628650" y="6855"/>
                      <a:pt x="628650" y="15081"/>
                    </a:cubicBezTo>
                    <a:cubicBezTo>
                      <a:pt x="628650" y="23308"/>
                      <a:pt x="621498" y="30163"/>
                      <a:pt x="612915" y="30163"/>
                    </a:cubicBezTo>
                    <a:cubicBezTo>
                      <a:pt x="612915" y="30163"/>
                      <a:pt x="612915" y="30163"/>
                      <a:pt x="384036" y="30163"/>
                    </a:cubicBezTo>
                    <a:cubicBezTo>
                      <a:pt x="375453" y="30163"/>
                      <a:pt x="368300" y="23308"/>
                      <a:pt x="368300" y="15081"/>
                    </a:cubicBezTo>
                    <a:cubicBezTo>
                      <a:pt x="368300" y="6855"/>
                      <a:pt x="375453" y="0"/>
                      <a:pt x="384036" y="0"/>
                    </a:cubicBezTo>
                    <a:close/>
                    <a:moveTo>
                      <a:pt x="15692" y="0"/>
                    </a:moveTo>
                    <a:cubicBezTo>
                      <a:pt x="15692" y="0"/>
                      <a:pt x="15692" y="0"/>
                      <a:pt x="244657" y="0"/>
                    </a:cubicBezTo>
                    <a:cubicBezTo>
                      <a:pt x="253217" y="0"/>
                      <a:pt x="260350" y="6855"/>
                      <a:pt x="260350" y="15081"/>
                    </a:cubicBezTo>
                    <a:cubicBezTo>
                      <a:pt x="260350" y="23308"/>
                      <a:pt x="253217" y="30163"/>
                      <a:pt x="244657" y="30163"/>
                    </a:cubicBezTo>
                    <a:cubicBezTo>
                      <a:pt x="244657" y="30163"/>
                      <a:pt x="244657" y="30163"/>
                      <a:pt x="15692" y="30163"/>
                    </a:cubicBezTo>
                    <a:cubicBezTo>
                      <a:pt x="7133" y="30163"/>
                      <a:pt x="0" y="23308"/>
                      <a:pt x="0" y="15081"/>
                    </a:cubicBezTo>
                    <a:cubicBezTo>
                      <a:pt x="0" y="6855"/>
                      <a:pt x="7133" y="0"/>
                      <a:pt x="1569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29" name="bcgIcons_Comp &amp; Benefits ">
            <a:extLst>
              <a:ext uri="{FF2B5EF4-FFF2-40B4-BE49-F238E27FC236}">
                <a16:creationId xmlns:a16="http://schemas.microsoft.com/office/drawing/2014/main" id="{12C8CD86-FFDE-358C-B086-5AB5B222531C}"/>
              </a:ext>
            </a:extLst>
          </p:cNvPr>
          <p:cNvGrpSpPr>
            <a:grpSpLocks noChangeAspect="1"/>
          </p:cNvGrpSpPr>
          <p:nvPr/>
        </p:nvGrpSpPr>
        <p:grpSpPr>
          <a:xfrm>
            <a:off x="629999" y="5278404"/>
            <a:ext cx="549170" cy="548640"/>
            <a:chOff x="6464300" y="2606675"/>
            <a:chExt cx="1646238" cy="1644650"/>
          </a:xfrm>
        </p:grpSpPr>
        <p:sp>
          <p:nvSpPr>
            <p:cNvPr id="30" name="AutoShape 3">
              <a:extLst>
                <a:ext uri="{FF2B5EF4-FFF2-40B4-BE49-F238E27FC236}">
                  <a16:creationId xmlns:a16="http://schemas.microsoft.com/office/drawing/2014/main" id="{9E2923A1-60F5-0A17-DF73-DFA8CE15854E}"/>
                </a:ext>
              </a:extLst>
            </p:cNvPr>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1" name="Group 30">
              <a:extLst>
                <a:ext uri="{FF2B5EF4-FFF2-40B4-BE49-F238E27FC236}">
                  <a16:creationId xmlns:a16="http://schemas.microsoft.com/office/drawing/2014/main" id="{BAA67610-9A3E-E722-A358-56276E13F920}"/>
                </a:ext>
              </a:extLst>
            </p:cNvPr>
            <p:cNvGrpSpPr/>
            <p:nvPr/>
          </p:nvGrpSpPr>
          <p:grpSpPr>
            <a:xfrm>
              <a:off x="6729414" y="2878138"/>
              <a:ext cx="1122265" cy="1128713"/>
              <a:chOff x="6729414" y="2878138"/>
              <a:chExt cx="1122265" cy="1128713"/>
            </a:xfrm>
          </p:grpSpPr>
          <p:sp>
            <p:nvSpPr>
              <p:cNvPr id="32" name="Freeform 11">
                <a:extLst>
                  <a:ext uri="{FF2B5EF4-FFF2-40B4-BE49-F238E27FC236}">
                    <a16:creationId xmlns:a16="http://schemas.microsoft.com/office/drawing/2014/main" id="{801E1E9E-0185-E429-EB41-D2AE1F9602A4}"/>
                  </a:ext>
                </a:extLst>
              </p:cNvPr>
              <p:cNvSpPr>
                <a:spLocks/>
              </p:cNvSpPr>
              <p:nvPr/>
            </p:nvSpPr>
            <p:spPr bwMode="auto">
              <a:xfrm>
                <a:off x="7158038" y="3079750"/>
                <a:ext cx="530225" cy="541338"/>
              </a:xfrm>
              <a:custGeom>
                <a:avLst/>
                <a:gdLst>
                  <a:gd name="T0" fmla="*/ 741 w 743"/>
                  <a:gd name="T1" fmla="*/ 524 h 758"/>
                  <a:gd name="T2" fmla="*/ 741 w 743"/>
                  <a:gd name="T3" fmla="*/ 519 h 758"/>
                  <a:gd name="T4" fmla="*/ 654 w 743"/>
                  <a:gd name="T5" fmla="*/ 286 h 758"/>
                  <a:gd name="T6" fmla="*/ 605 w 743"/>
                  <a:gd name="T7" fmla="*/ 216 h 758"/>
                  <a:gd name="T8" fmla="*/ 456 w 743"/>
                  <a:gd name="T9" fmla="*/ 56 h 758"/>
                  <a:gd name="T10" fmla="*/ 435 w 743"/>
                  <a:gd name="T11" fmla="*/ 30 h 758"/>
                  <a:gd name="T12" fmla="*/ 422 w 743"/>
                  <a:gd name="T13" fmla="*/ 10 h 758"/>
                  <a:gd name="T14" fmla="*/ 421 w 743"/>
                  <a:gd name="T15" fmla="*/ 8 h 758"/>
                  <a:gd name="T16" fmla="*/ 403 w 743"/>
                  <a:gd name="T17" fmla="*/ 0 h 758"/>
                  <a:gd name="T18" fmla="*/ 333 w 743"/>
                  <a:gd name="T19" fmla="*/ 0 h 758"/>
                  <a:gd name="T20" fmla="*/ 316 w 743"/>
                  <a:gd name="T21" fmla="*/ 8 h 758"/>
                  <a:gd name="T22" fmla="*/ 314 w 743"/>
                  <a:gd name="T23" fmla="*/ 11 h 758"/>
                  <a:gd name="T24" fmla="*/ 303 w 743"/>
                  <a:gd name="T25" fmla="*/ 30 h 758"/>
                  <a:gd name="T26" fmla="*/ 284 w 743"/>
                  <a:gd name="T27" fmla="*/ 56 h 758"/>
                  <a:gd name="T28" fmla="*/ 135 w 743"/>
                  <a:gd name="T29" fmla="*/ 216 h 758"/>
                  <a:gd name="T30" fmla="*/ 86 w 743"/>
                  <a:gd name="T31" fmla="*/ 286 h 758"/>
                  <a:gd name="T32" fmla="*/ 0 w 743"/>
                  <a:gd name="T33" fmla="*/ 497 h 758"/>
                  <a:gd name="T34" fmla="*/ 9 w 743"/>
                  <a:gd name="T35" fmla="*/ 498 h 758"/>
                  <a:gd name="T36" fmla="*/ 403 w 743"/>
                  <a:gd name="T37" fmla="*/ 518 h 758"/>
                  <a:gd name="T38" fmla="*/ 550 w 743"/>
                  <a:gd name="T39" fmla="*/ 669 h 758"/>
                  <a:gd name="T40" fmla="*/ 550 w 743"/>
                  <a:gd name="T41" fmla="*/ 673 h 758"/>
                  <a:gd name="T42" fmla="*/ 524 w 743"/>
                  <a:gd name="T43" fmla="*/ 758 h 758"/>
                  <a:gd name="T44" fmla="*/ 666 w 743"/>
                  <a:gd name="T45" fmla="*/ 663 h 758"/>
                  <a:gd name="T46" fmla="*/ 732 w 743"/>
                  <a:gd name="T47" fmla="*/ 588 h 758"/>
                  <a:gd name="T48" fmla="*/ 737 w 743"/>
                  <a:gd name="T49" fmla="*/ 583 h 758"/>
                  <a:gd name="T50" fmla="*/ 741 w 743"/>
                  <a:gd name="T51" fmla="*/ 524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3" h="758">
                    <a:moveTo>
                      <a:pt x="741" y="524"/>
                    </a:moveTo>
                    <a:cubicBezTo>
                      <a:pt x="741" y="519"/>
                      <a:pt x="741" y="519"/>
                      <a:pt x="741" y="519"/>
                    </a:cubicBezTo>
                    <a:cubicBezTo>
                      <a:pt x="741" y="453"/>
                      <a:pt x="711" y="373"/>
                      <a:pt x="654" y="286"/>
                    </a:cubicBezTo>
                    <a:cubicBezTo>
                      <a:pt x="640" y="263"/>
                      <a:pt x="623" y="240"/>
                      <a:pt x="605" y="216"/>
                    </a:cubicBezTo>
                    <a:cubicBezTo>
                      <a:pt x="542" y="134"/>
                      <a:pt x="475" y="71"/>
                      <a:pt x="456" y="56"/>
                    </a:cubicBezTo>
                    <a:cubicBezTo>
                      <a:pt x="450" y="51"/>
                      <a:pt x="442" y="41"/>
                      <a:pt x="435" y="30"/>
                    </a:cubicBezTo>
                    <a:cubicBezTo>
                      <a:pt x="430" y="23"/>
                      <a:pt x="426" y="16"/>
                      <a:pt x="422" y="10"/>
                    </a:cubicBezTo>
                    <a:cubicBezTo>
                      <a:pt x="422" y="10"/>
                      <a:pt x="422" y="9"/>
                      <a:pt x="421" y="8"/>
                    </a:cubicBezTo>
                    <a:cubicBezTo>
                      <a:pt x="417" y="3"/>
                      <a:pt x="410" y="0"/>
                      <a:pt x="403" y="0"/>
                    </a:cubicBezTo>
                    <a:cubicBezTo>
                      <a:pt x="333" y="0"/>
                      <a:pt x="333" y="0"/>
                      <a:pt x="333" y="0"/>
                    </a:cubicBezTo>
                    <a:cubicBezTo>
                      <a:pt x="327" y="0"/>
                      <a:pt x="320" y="3"/>
                      <a:pt x="316" y="8"/>
                    </a:cubicBezTo>
                    <a:cubicBezTo>
                      <a:pt x="315" y="9"/>
                      <a:pt x="315" y="10"/>
                      <a:pt x="314" y="11"/>
                    </a:cubicBezTo>
                    <a:cubicBezTo>
                      <a:pt x="311" y="17"/>
                      <a:pt x="307" y="24"/>
                      <a:pt x="303" y="30"/>
                    </a:cubicBezTo>
                    <a:cubicBezTo>
                      <a:pt x="297" y="41"/>
                      <a:pt x="290" y="51"/>
                      <a:pt x="284" y="56"/>
                    </a:cubicBezTo>
                    <a:cubicBezTo>
                      <a:pt x="265" y="71"/>
                      <a:pt x="198" y="134"/>
                      <a:pt x="135" y="216"/>
                    </a:cubicBezTo>
                    <a:cubicBezTo>
                      <a:pt x="116" y="240"/>
                      <a:pt x="100" y="263"/>
                      <a:pt x="86" y="286"/>
                    </a:cubicBezTo>
                    <a:cubicBezTo>
                      <a:pt x="35" y="364"/>
                      <a:pt x="6" y="436"/>
                      <a:pt x="0" y="497"/>
                    </a:cubicBezTo>
                    <a:cubicBezTo>
                      <a:pt x="9" y="498"/>
                      <a:pt x="9" y="498"/>
                      <a:pt x="9" y="498"/>
                    </a:cubicBezTo>
                    <a:cubicBezTo>
                      <a:pt x="403" y="518"/>
                      <a:pt x="403" y="518"/>
                      <a:pt x="403" y="518"/>
                    </a:cubicBezTo>
                    <a:cubicBezTo>
                      <a:pt x="484" y="522"/>
                      <a:pt x="547" y="588"/>
                      <a:pt x="550" y="669"/>
                    </a:cubicBezTo>
                    <a:cubicBezTo>
                      <a:pt x="550" y="670"/>
                      <a:pt x="550" y="671"/>
                      <a:pt x="550" y="673"/>
                    </a:cubicBezTo>
                    <a:cubicBezTo>
                      <a:pt x="550" y="704"/>
                      <a:pt x="540" y="733"/>
                      <a:pt x="524" y="758"/>
                    </a:cubicBezTo>
                    <a:cubicBezTo>
                      <a:pt x="579" y="739"/>
                      <a:pt x="627" y="706"/>
                      <a:pt x="666" y="663"/>
                    </a:cubicBezTo>
                    <a:cubicBezTo>
                      <a:pt x="732" y="588"/>
                      <a:pt x="732" y="588"/>
                      <a:pt x="732" y="588"/>
                    </a:cubicBezTo>
                    <a:cubicBezTo>
                      <a:pt x="734" y="586"/>
                      <a:pt x="735" y="585"/>
                      <a:pt x="737" y="583"/>
                    </a:cubicBezTo>
                    <a:cubicBezTo>
                      <a:pt x="743" y="551"/>
                      <a:pt x="741" y="525"/>
                      <a:pt x="741" y="524"/>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4">
                <a:extLst>
                  <a:ext uri="{FF2B5EF4-FFF2-40B4-BE49-F238E27FC236}">
                    <a16:creationId xmlns:a16="http://schemas.microsoft.com/office/drawing/2014/main" id="{91278FC6-4D00-4A85-61DD-C3D96B169399}"/>
                  </a:ext>
                </a:extLst>
              </p:cNvPr>
              <p:cNvSpPr>
                <a:spLocks/>
              </p:cNvSpPr>
              <p:nvPr/>
            </p:nvSpPr>
            <p:spPr bwMode="auto">
              <a:xfrm>
                <a:off x="6729414" y="2878138"/>
                <a:ext cx="1122265" cy="1128713"/>
              </a:xfrm>
              <a:custGeom>
                <a:avLst/>
                <a:gdLst>
                  <a:gd name="connsiteX0" fmla="*/ 408151 w 1122265"/>
                  <a:gd name="connsiteY0" fmla="*/ 618966 h 1128713"/>
                  <a:gd name="connsiteX1" fmla="*/ 324550 w 1122265"/>
                  <a:gd name="connsiteY1" fmla="*/ 638976 h 1128713"/>
                  <a:gd name="connsiteX2" fmla="*/ 30162 w 1122265"/>
                  <a:gd name="connsiteY2" fmla="*/ 806195 h 1128713"/>
                  <a:gd name="connsiteX3" fmla="*/ 30162 w 1122265"/>
                  <a:gd name="connsiteY3" fmla="*/ 1090612 h 1128713"/>
                  <a:gd name="connsiteX4" fmla="*/ 366708 w 1122265"/>
                  <a:gd name="connsiteY4" fmla="*/ 960552 h 1128713"/>
                  <a:gd name="connsiteX5" fmla="*/ 417440 w 1122265"/>
                  <a:gd name="connsiteY5" fmla="*/ 952691 h 1128713"/>
                  <a:gd name="connsiteX6" fmla="*/ 566778 w 1122265"/>
                  <a:gd name="connsiteY6" fmla="*/ 963411 h 1128713"/>
                  <a:gd name="connsiteX7" fmla="*/ 795429 w 1122265"/>
                  <a:gd name="connsiteY7" fmla="*/ 936970 h 1128713"/>
                  <a:gd name="connsiteX8" fmla="*/ 1046230 w 1122265"/>
                  <a:gd name="connsiteY8" fmla="*/ 770465 h 1128713"/>
                  <a:gd name="connsiteX9" fmla="*/ 1078384 w 1122265"/>
                  <a:gd name="connsiteY9" fmla="*/ 733305 h 1128713"/>
                  <a:gd name="connsiteX10" fmla="*/ 1073383 w 1122265"/>
                  <a:gd name="connsiteY10" fmla="*/ 658985 h 1128713"/>
                  <a:gd name="connsiteX11" fmla="*/ 1034798 w 1122265"/>
                  <a:gd name="connsiteY11" fmla="*/ 645407 h 1128713"/>
                  <a:gd name="connsiteX12" fmla="*/ 997642 w 1122265"/>
                  <a:gd name="connsiteY12" fmla="*/ 663272 h 1128713"/>
                  <a:gd name="connsiteX13" fmla="*/ 949768 w 1122265"/>
                  <a:gd name="connsiteY13" fmla="*/ 716869 h 1128713"/>
                  <a:gd name="connsiteX14" fmla="*/ 804003 w 1122265"/>
                  <a:gd name="connsiteY14" fmla="*/ 808339 h 1128713"/>
                  <a:gd name="connsiteX15" fmla="*/ 606792 w 1122265"/>
                  <a:gd name="connsiteY15" fmla="*/ 797620 h 1128713"/>
                  <a:gd name="connsiteX16" fmla="*/ 551772 w 1122265"/>
                  <a:gd name="connsiteY16" fmla="*/ 775467 h 1128713"/>
                  <a:gd name="connsiteX17" fmla="*/ 542483 w 1122265"/>
                  <a:gd name="connsiteY17" fmla="*/ 759031 h 1128713"/>
                  <a:gd name="connsiteX18" fmla="*/ 556060 w 1122265"/>
                  <a:gd name="connsiteY18" fmla="*/ 745453 h 1128713"/>
                  <a:gd name="connsiteX19" fmla="*/ 713972 w 1122265"/>
                  <a:gd name="connsiteY19" fmla="*/ 729732 h 1128713"/>
                  <a:gd name="connsiteX20" fmla="*/ 757558 w 1122265"/>
                  <a:gd name="connsiteY20" fmla="*/ 682567 h 1128713"/>
                  <a:gd name="connsiteX21" fmla="*/ 711828 w 1122265"/>
                  <a:gd name="connsiteY21" fmla="*/ 634688 h 1128713"/>
                  <a:gd name="connsiteX22" fmla="*/ 408151 w 1122265"/>
                  <a:gd name="connsiteY22" fmla="*/ 618966 h 1128713"/>
                  <a:gd name="connsiteX23" fmla="*/ 389667 w 1122265"/>
                  <a:gd name="connsiteY23" fmla="*/ 587375 h 1128713"/>
                  <a:gd name="connsiteX24" fmla="*/ 393235 w 1122265"/>
                  <a:gd name="connsiteY24" fmla="*/ 587375 h 1128713"/>
                  <a:gd name="connsiteX25" fmla="*/ 396090 w 1122265"/>
                  <a:gd name="connsiteY25" fmla="*/ 587375 h 1128713"/>
                  <a:gd name="connsiteX26" fmla="*/ 398944 w 1122265"/>
                  <a:gd name="connsiteY26" fmla="*/ 587375 h 1128713"/>
                  <a:gd name="connsiteX27" fmla="*/ 402513 w 1122265"/>
                  <a:gd name="connsiteY27" fmla="*/ 587375 h 1128713"/>
                  <a:gd name="connsiteX28" fmla="*/ 410363 w 1122265"/>
                  <a:gd name="connsiteY28" fmla="*/ 587375 h 1128713"/>
                  <a:gd name="connsiteX29" fmla="*/ 714389 w 1122265"/>
                  <a:gd name="connsiteY29" fmla="*/ 603087 h 1128713"/>
                  <a:gd name="connsiteX30" fmla="*/ 779333 w 1122265"/>
                  <a:gd name="connsiteY30" fmla="*/ 643794 h 1128713"/>
                  <a:gd name="connsiteX31" fmla="*/ 781474 w 1122265"/>
                  <a:gd name="connsiteY31" fmla="*/ 648079 h 1128713"/>
                  <a:gd name="connsiteX32" fmla="*/ 787897 w 1122265"/>
                  <a:gd name="connsiteY32" fmla="*/ 666648 h 1128713"/>
                  <a:gd name="connsiteX33" fmla="*/ 789324 w 1122265"/>
                  <a:gd name="connsiteY33" fmla="*/ 682359 h 1128713"/>
                  <a:gd name="connsiteX34" fmla="*/ 788611 w 1122265"/>
                  <a:gd name="connsiteY34" fmla="*/ 688073 h 1128713"/>
                  <a:gd name="connsiteX35" fmla="*/ 788611 w 1122265"/>
                  <a:gd name="connsiteY35" fmla="*/ 688787 h 1128713"/>
                  <a:gd name="connsiteX36" fmla="*/ 787897 w 1122265"/>
                  <a:gd name="connsiteY36" fmla="*/ 694500 h 1128713"/>
                  <a:gd name="connsiteX37" fmla="*/ 762918 w 1122265"/>
                  <a:gd name="connsiteY37" fmla="*/ 741635 h 1128713"/>
                  <a:gd name="connsiteX38" fmla="*/ 762205 w 1122265"/>
                  <a:gd name="connsiteY38" fmla="*/ 741635 h 1128713"/>
                  <a:gd name="connsiteX39" fmla="*/ 757923 w 1122265"/>
                  <a:gd name="connsiteY39" fmla="*/ 745206 h 1128713"/>
                  <a:gd name="connsiteX40" fmla="*/ 753641 w 1122265"/>
                  <a:gd name="connsiteY40" fmla="*/ 748063 h 1128713"/>
                  <a:gd name="connsiteX41" fmla="*/ 752927 w 1122265"/>
                  <a:gd name="connsiteY41" fmla="*/ 748777 h 1128713"/>
                  <a:gd name="connsiteX42" fmla="*/ 748645 w 1122265"/>
                  <a:gd name="connsiteY42" fmla="*/ 751633 h 1128713"/>
                  <a:gd name="connsiteX43" fmla="*/ 747218 w 1122265"/>
                  <a:gd name="connsiteY43" fmla="*/ 752348 h 1128713"/>
                  <a:gd name="connsiteX44" fmla="*/ 742222 w 1122265"/>
                  <a:gd name="connsiteY44" fmla="*/ 754490 h 1128713"/>
                  <a:gd name="connsiteX45" fmla="*/ 741508 w 1122265"/>
                  <a:gd name="connsiteY45" fmla="*/ 755204 h 1128713"/>
                  <a:gd name="connsiteX46" fmla="*/ 737226 w 1122265"/>
                  <a:gd name="connsiteY46" fmla="*/ 756633 h 1128713"/>
                  <a:gd name="connsiteX47" fmla="*/ 717957 w 1122265"/>
                  <a:gd name="connsiteY47" fmla="*/ 760918 h 1128713"/>
                  <a:gd name="connsiteX48" fmla="*/ 623752 w 1122265"/>
                  <a:gd name="connsiteY48" fmla="*/ 770202 h 1128713"/>
                  <a:gd name="connsiteX49" fmla="*/ 742222 w 1122265"/>
                  <a:gd name="connsiteY49" fmla="*/ 787342 h 1128713"/>
                  <a:gd name="connsiteX50" fmla="*/ 774337 w 1122265"/>
                  <a:gd name="connsiteY50" fmla="*/ 783057 h 1128713"/>
                  <a:gd name="connsiteX51" fmla="*/ 784329 w 1122265"/>
                  <a:gd name="connsiteY51" fmla="*/ 780914 h 1128713"/>
                  <a:gd name="connsiteX52" fmla="*/ 785756 w 1122265"/>
                  <a:gd name="connsiteY52" fmla="*/ 780200 h 1128713"/>
                  <a:gd name="connsiteX53" fmla="*/ 795747 w 1122265"/>
                  <a:gd name="connsiteY53" fmla="*/ 778058 h 1128713"/>
                  <a:gd name="connsiteX54" fmla="*/ 825722 w 1122265"/>
                  <a:gd name="connsiteY54" fmla="*/ 767345 h 1128713"/>
                  <a:gd name="connsiteX55" fmla="*/ 908508 w 1122265"/>
                  <a:gd name="connsiteY55" fmla="*/ 714497 h 1128713"/>
                  <a:gd name="connsiteX56" fmla="*/ 927064 w 1122265"/>
                  <a:gd name="connsiteY56" fmla="*/ 695928 h 1128713"/>
                  <a:gd name="connsiteX57" fmla="*/ 974166 w 1122265"/>
                  <a:gd name="connsiteY57" fmla="*/ 642366 h 1128713"/>
                  <a:gd name="connsiteX58" fmla="*/ 977021 w 1122265"/>
                  <a:gd name="connsiteY58" fmla="*/ 638795 h 1128713"/>
                  <a:gd name="connsiteX59" fmla="*/ 977734 w 1122265"/>
                  <a:gd name="connsiteY59" fmla="*/ 638795 h 1128713"/>
                  <a:gd name="connsiteX60" fmla="*/ 1032687 w 1122265"/>
                  <a:gd name="connsiteY60" fmla="*/ 613799 h 1128713"/>
                  <a:gd name="connsiteX61" fmla="*/ 1033401 w 1122265"/>
                  <a:gd name="connsiteY61" fmla="*/ 613799 h 1128713"/>
                  <a:gd name="connsiteX62" fmla="*/ 1037683 w 1122265"/>
                  <a:gd name="connsiteY62" fmla="*/ 613799 h 1128713"/>
                  <a:gd name="connsiteX63" fmla="*/ 1039111 w 1122265"/>
                  <a:gd name="connsiteY63" fmla="*/ 613799 h 1128713"/>
                  <a:gd name="connsiteX64" fmla="*/ 1078363 w 1122265"/>
                  <a:gd name="connsiteY64" fmla="*/ 624512 h 1128713"/>
                  <a:gd name="connsiteX65" fmla="*/ 1081931 w 1122265"/>
                  <a:gd name="connsiteY65" fmla="*/ 626654 h 1128713"/>
                  <a:gd name="connsiteX66" fmla="*/ 1084786 w 1122265"/>
                  <a:gd name="connsiteY66" fmla="*/ 628083 h 1128713"/>
                  <a:gd name="connsiteX67" fmla="*/ 1085499 w 1122265"/>
                  <a:gd name="connsiteY67" fmla="*/ 628797 h 1128713"/>
                  <a:gd name="connsiteX68" fmla="*/ 1088354 w 1122265"/>
                  <a:gd name="connsiteY68" fmla="*/ 630939 h 1128713"/>
                  <a:gd name="connsiteX69" fmla="*/ 1089068 w 1122265"/>
                  <a:gd name="connsiteY69" fmla="*/ 631653 h 1128713"/>
                  <a:gd name="connsiteX70" fmla="*/ 1091209 w 1122265"/>
                  <a:gd name="connsiteY70" fmla="*/ 633082 h 1128713"/>
                  <a:gd name="connsiteX71" fmla="*/ 1094063 w 1122265"/>
                  <a:gd name="connsiteY71" fmla="*/ 635224 h 1128713"/>
                  <a:gd name="connsiteX72" fmla="*/ 1094063 w 1122265"/>
                  <a:gd name="connsiteY72" fmla="*/ 635938 h 1128713"/>
                  <a:gd name="connsiteX73" fmla="*/ 1101914 w 1122265"/>
                  <a:gd name="connsiteY73" fmla="*/ 753062 h 1128713"/>
                  <a:gd name="connsiteX74" fmla="*/ 1070512 w 1122265"/>
                  <a:gd name="connsiteY74" fmla="*/ 790913 h 1128713"/>
                  <a:gd name="connsiteX75" fmla="*/ 964888 w 1122265"/>
                  <a:gd name="connsiteY75" fmla="*/ 887325 h 1128713"/>
                  <a:gd name="connsiteX76" fmla="*/ 955611 w 1122265"/>
                  <a:gd name="connsiteY76" fmla="*/ 893752 h 1128713"/>
                  <a:gd name="connsiteX77" fmla="*/ 947046 w 1122265"/>
                  <a:gd name="connsiteY77" fmla="*/ 899466 h 1128713"/>
                  <a:gd name="connsiteX78" fmla="*/ 805025 w 1122265"/>
                  <a:gd name="connsiteY78" fmla="*/ 966597 h 1128713"/>
                  <a:gd name="connsiteX79" fmla="*/ 791465 w 1122265"/>
                  <a:gd name="connsiteY79" fmla="*/ 970882 h 1128713"/>
                  <a:gd name="connsiteX80" fmla="*/ 787183 w 1122265"/>
                  <a:gd name="connsiteY80" fmla="*/ 971597 h 1128713"/>
                  <a:gd name="connsiteX81" fmla="*/ 778619 w 1122265"/>
                  <a:gd name="connsiteY81" fmla="*/ 974453 h 1128713"/>
                  <a:gd name="connsiteX82" fmla="*/ 772910 w 1122265"/>
                  <a:gd name="connsiteY82" fmla="*/ 975882 h 1128713"/>
                  <a:gd name="connsiteX83" fmla="*/ 765059 w 1122265"/>
                  <a:gd name="connsiteY83" fmla="*/ 977310 h 1128713"/>
                  <a:gd name="connsiteX84" fmla="*/ 758636 w 1122265"/>
                  <a:gd name="connsiteY84" fmla="*/ 979452 h 1128713"/>
                  <a:gd name="connsiteX85" fmla="*/ 752927 w 1122265"/>
                  <a:gd name="connsiteY85" fmla="*/ 980167 h 1128713"/>
                  <a:gd name="connsiteX86" fmla="*/ 723666 w 1122265"/>
                  <a:gd name="connsiteY86" fmla="*/ 986594 h 1128713"/>
                  <a:gd name="connsiteX87" fmla="*/ 720812 w 1122265"/>
                  <a:gd name="connsiteY87" fmla="*/ 986594 h 1128713"/>
                  <a:gd name="connsiteX88" fmla="*/ 710106 w 1122265"/>
                  <a:gd name="connsiteY88" fmla="*/ 988737 h 1128713"/>
                  <a:gd name="connsiteX89" fmla="*/ 708679 w 1122265"/>
                  <a:gd name="connsiteY89" fmla="*/ 988737 h 1128713"/>
                  <a:gd name="connsiteX90" fmla="*/ 649444 w 1122265"/>
                  <a:gd name="connsiteY90" fmla="*/ 995164 h 1128713"/>
                  <a:gd name="connsiteX91" fmla="*/ 647303 w 1122265"/>
                  <a:gd name="connsiteY91" fmla="*/ 995164 h 1128713"/>
                  <a:gd name="connsiteX92" fmla="*/ 636598 w 1122265"/>
                  <a:gd name="connsiteY92" fmla="*/ 995878 h 1128713"/>
                  <a:gd name="connsiteX93" fmla="*/ 634457 w 1122265"/>
                  <a:gd name="connsiteY93" fmla="*/ 995878 h 1128713"/>
                  <a:gd name="connsiteX94" fmla="*/ 620183 w 1122265"/>
                  <a:gd name="connsiteY94" fmla="*/ 995878 h 1128713"/>
                  <a:gd name="connsiteX95" fmla="*/ 619470 w 1122265"/>
                  <a:gd name="connsiteY95" fmla="*/ 995878 h 1128713"/>
                  <a:gd name="connsiteX96" fmla="*/ 611619 w 1122265"/>
                  <a:gd name="connsiteY96" fmla="*/ 995878 h 1128713"/>
                  <a:gd name="connsiteX97" fmla="*/ 605196 w 1122265"/>
                  <a:gd name="connsiteY97" fmla="*/ 995878 h 1128713"/>
                  <a:gd name="connsiteX98" fmla="*/ 598060 w 1122265"/>
                  <a:gd name="connsiteY98" fmla="*/ 995878 h 1128713"/>
                  <a:gd name="connsiteX99" fmla="*/ 591637 w 1122265"/>
                  <a:gd name="connsiteY99" fmla="*/ 995878 h 1128713"/>
                  <a:gd name="connsiteX100" fmla="*/ 583786 w 1122265"/>
                  <a:gd name="connsiteY100" fmla="*/ 995164 h 1128713"/>
                  <a:gd name="connsiteX101" fmla="*/ 578077 w 1122265"/>
                  <a:gd name="connsiteY101" fmla="*/ 995164 h 1128713"/>
                  <a:gd name="connsiteX102" fmla="*/ 565944 w 1122265"/>
                  <a:gd name="connsiteY102" fmla="*/ 994450 h 1128713"/>
                  <a:gd name="connsiteX103" fmla="*/ 565231 w 1122265"/>
                  <a:gd name="connsiteY103" fmla="*/ 994450 h 1128713"/>
                  <a:gd name="connsiteX104" fmla="*/ 484585 w 1122265"/>
                  <a:gd name="connsiteY104" fmla="*/ 988737 h 1128713"/>
                  <a:gd name="connsiteX105" fmla="*/ 416073 w 1122265"/>
                  <a:gd name="connsiteY105" fmla="*/ 983737 h 1128713"/>
                  <a:gd name="connsiteX106" fmla="*/ 410363 w 1122265"/>
                  <a:gd name="connsiteY106" fmla="*/ 983737 h 1128713"/>
                  <a:gd name="connsiteX107" fmla="*/ 406795 w 1122265"/>
                  <a:gd name="connsiteY107" fmla="*/ 983737 h 1128713"/>
                  <a:gd name="connsiteX108" fmla="*/ 392521 w 1122265"/>
                  <a:gd name="connsiteY108" fmla="*/ 985166 h 1128713"/>
                  <a:gd name="connsiteX109" fmla="*/ 388239 w 1122265"/>
                  <a:gd name="connsiteY109" fmla="*/ 985880 h 1128713"/>
                  <a:gd name="connsiteX110" fmla="*/ 388239 w 1122265"/>
                  <a:gd name="connsiteY110" fmla="*/ 986594 h 1128713"/>
                  <a:gd name="connsiteX111" fmla="*/ 383957 w 1122265"/>
                  <a:gd name="connsiteY111" fmla="*/ 987308 h 1128713"/>
                  <a:gd name="connsiteX112" fmla="*/ 383244 w 1122265"/>
                  <a:gd name="connsiteY112" fmla="*/ 988022 h 1128713"/>
                  <a:gd name="connsiteX113" fmla="*/ 378961 w 1122265"/>
                  <a:gd name="connsiteY113" fmla="*/ 989451 h 1128713"/>
                  <a:gd name="connsiteX114" fmla="*/ 21410 w 1122265"/>
                  <a:gd name="connsiteY114" fmla="*/ 1127999 h 1128713"/>
                  <a:gd name="connsiteX115" fmla="*/ 15701 w 1122265"/>
                  <a:gd name="connsiteY115" fmla="*/ 1128713 h 1128713"/>
                  <a:gd name="connsiteX116" fmla="*/ 7137 w 1122265"/>
                  <a:gd name="connsiteY116" fmla="*/ 1125856 h 1128713"/>
                  <a:gd name="connsiteX117" fmla="*/ 0 w 1122265"/>
                  <a:gd name="connsiteY117" fmla="*/ 1113001 h 1128713"/>
                  <a:gd name="connsiteX118" fmla="*/ 0 w 1122265"/>
                  <a:gd name="connsiteY118" fmla="*/ 796626 h 1128713"/>
                  <a:gd name="connsiteX119" fmla="*/ 7851 w 1122265"/>
                  <a:gd name="connsiteY119" fmla="*/ 783057 h 1128713"/>
                  <a:gd name="connsiteX120" fmla="*/ 309735 w 1122265"/>
                  <a:gd name="connsiteY120" fmla="*/ 611657 h 1128713"/>
                  <a:gd name="connsiteX121" fmla="*/ 315444 w 1122265"/>
                  <a:gd name="connsiteY121" fmla="*/ 608800 h 1128713"/>
                  <a:gd name="connsiteX122" fmla="*/ 317585 w 1122265"/>
                  <a:gd name="connsiteY122" fmla="*/ 607372 h 1128713"/>
                  <a:gd name="connsiteX123" fmla="*/ 320440 w 1122265"/>
                  <a:gd name="connsiteY123" fmla="*/ 605943 h 1128713"/>
                  <a:gd name="connsiteX124" fmla="*/ 324009 w 1122265"/>
                  <a:gd name="connsiteY124" fmla="*/ 604515 h 1128713"/>
                  <a:gd name="connsiteX125" fmla="*/ 326150 w 1122265"/>
                  <a:gd name="connsiteY125" fmla="*/ 603087 h 1128713"/>
                  <a:gd name="connsiteX126" fmla="*/ 329718 w 1122265"/>
                  <a:gd name="connsiteY126" fmla="*/ 601658 h 1128713"/>
                  <a:gd name="connsiteX127" fmla="*/ 331859 w 1122265"/>
                  <a:gd name="connsiteY127" fmla="*/ 600944 h 1128713"/>
                  <a:gd name="connsiteX128" fmla="*/ 336141 w 1122265"/>
                  <a:gd name="connsiteY128" fmla="*/ 599516 h 1128713"/>
                  <a:gd name="connsiteX129" fmla="*/ 337568 w 1122265"/>
                  <a:gd name="connsiteY129" fmla="*/ 598802 h 1128713"/>
                  <a:gd name="connsiteX130" fmla="*/ 341850 w 1122265"/>
                  <a:gd name="connsiteY130" fmla="*/ 597373 h 1128713"/>
                  <a:gd name="connsiteX131" fmla="*/ 342564 w 1122265"/>
                  <a:gd name="connsiteY131" fmla="*/ 596659 h 1128713"/>
                  <a:gd name="connsiteX132" fmla="*/ 347560 w 1122265"/>
                  <a:gd name="connsiteY132" fmla="*/ 595231 h 1128713"/>
                  <a:gd name="connsiteX133" fmla="*/ 348273 w 1122265"/>
                  <a:gd name="connsiteY133" fmla="*/ 595231 h 1128713"/>
                  <a:gd name="connsiteX134" fmla="*/ 381816 w 1122265"/>
                  <a:gd name="connsiteY134" fmla="*/ 588089 h 1128713"/>
                  <a:gd name="connsiteX135" fmla="*/ 383244 w 1122265"/>
                  <a:gd name="connsiteY135" fmla="*/ 588089 h 1128713"/>
                  <a:gd name="connsiteX136" fmla="*/ 386812 w 1122265"/>
                  <a:gd name="connsiteY136" fmla="*/ 588089 h 1128713"/>
                  <a:gd name="connsiteX137" fmla="*/ 389667 w 1122265"/>
                  <a:gd name="connsiteY137" fmla="*/ 587375 h 1128713"/>
                  <a:gd name="connsiteX138" fmla="*/ 637653 w 1122265"/>
                  <a:gd name="connsiteY138" fmla="*/ 0 h 1128713"/>
                  <a:gd name="connsiteX139" fmla="*/ 747520 w 1122265"/>
                  <a:gd name="connsiteY139" fmla="*/ 0 h 1128713"/>
                  <a:gd name="connsiteX140" fmla="*/ 783905 w 1122265"/>
                  <a:gd name="connsiteY140" fmla="*/ 15718 h 1128713"/>
                  <a:gd name="connsiteX141" fmla="*/ 788186 w 1122265"/>
                  <a:gd name="connsiteY141" fmla="*/ 32151 h 1128713"/>
                  <a:gd name="connsiteX142" fmla="*/ 857388 w 1122265"/>
                  <a:gd name="connsiteY142" fmla="*/ 90738 h 1128713"/>
                  <a:gd name="connsiteX143" fmla="*/ 791039 w 1122265"/>
                  <a:gd name="connsiteY143" fmla="*/ 169329 h 1128713"/>
                  <a:gd name="connsiteX144" fmla="*/ 790326 w 1122265"/>
                  <a:gd name="connsiteY144" fmla="*/ 170044 h 1128713"/>
                  <a:gd name="connsiteX145" fmla="*/ 783905 w 1122265"/>
                  <a:gd name="connsiteY145" fmla="*/ 181475 h 1128713"/>
                  <a:gd name="connsiteX146" fmla="*/ 787472 w 1122265"/>
                  <a:gd name="connsiteY146" fmla="*/ 187191 h 1128713"/>
                  <a:gd name="connsiteX147" fmla="*/ 1020049 w 1122265"/>
                  <a:gd name="connsiteY147" fmla="*/ 572291 h 1128713"/>
                  <a:gd name="connsiteX148" fmla="*/ 1020762 w 1122265"/>
                  <a:gd name="connsiteY148" fmla="*/ 584437 h 1128713"/>
                  <a:gd name="connsiteX149" fmla="*/ 1005067 w 1122265"/>
                  <a:gd name="connsiteY149" fmla="*/ 588009 h 1128713"/>
                  <a:gd name="connsiteX150" fmla="*/ 989371 w 1122265"/>
                  <a:gd name="connsiteY150" fmla="*/ 593725 h 1128713"/>
                  <a:gd name="connsiteX151" fmla="*/ 989371 w 1122265"/>
                  <a:gd name="connsiteY151" fmla="*/ 574434 h 1128713"/>
                  <a:gd name="connsiteX152" fmla="*/ 988658 w 1122265"/>
                  <a:gd name="connsiteY152" fmla="*/ 573005 h 1128713"/>
                  <a:gd name="connsiteX153" fmla="*/ 767496 w 1122265"/>
                  <a:gd name="connsiteY153" fmla="*/ 211483 h 1128713"/>
                  <a:gd name="connsiteX154" fmla="*/ 752514 w 1122265"/>
                  <a:gd name="connsiteY154" fmla="*/ 181475 h 1128713"/>
                  <a:gd name="connsiteX155" fmla="*/ 769636 w 1122265"/>
                  <a:gd name="connsiteY155" fmla="*/ 146466 h 1128713"/>
                  <a:gd name="connsiteX156" fmla="*/ 824570 w 1122265"/>
                  <a:gd name="connsiteY156" fmla="*/ 88594 h 1128713"/>
                  <a:gd name="connsiteX157" fmla="*/ 778198 w 1122265"/>
                  <a:gd name="connsiteY157" fmla="*/ 62873 h 1128713"/>
                  <a:gd name="connsiteX158" fmla="*/ 752514 w 1122265"/>
                  <a:gd name="connsiteY158" fmla="*/ 115030 h 1128713"/>
                  <a:gd name="connsiteX159" fmla="*/ 738246 w 1122265"/>
                  <a:gd name="connsiteY159" fmla="*/ 124318 h 1128713"/>
                  <a:gd name="connsiteX160" fmla="*/ 731825 w 1122265"/>
                  <a:gd name="connsiteY160" fmla="*/ 122889 h 1128713"/>
                  <a:gd name="connsiteX161" fmla="*/ 722550 w 1122265"/>
                  <a:gd name="connsiteY161" fmla="*/ 108599 h 1128713"/>
                  <a:gd name="connsiteX162" fmla="*/ 723977 w 1122265"/>
                  <a:gd name="connsiteY162" fmla="*/ 102169 h 1128713"/>
                  <a:gd name="connsiteX163" fmla="*/ 751801 w 1122265"/>
                  <a:gd name="connsiteY163" fmla="*/ 46440 h 1128713"/>
                  <a:gd name="connsiteX164" fmla="*/ 753228 w 1122265"/>
                  <a:gd name="connsiteY164" fmla="*/ 42868 h 1128713"/>
                  <a:gd name="connsiteX165" fmla="*/ 756795 w 1122265"/>
                  <a:gd name="connsiteY165" fmla="*/ 32866 h 1128713"/>
                  <a:gd name="connsiteX166" fmla="*/ 748234 w 1122265"/>
                  <a:gd name="connsiteY166" fmla="*/ 31437 h 1128713"/>
                  <a:gd name="connsiteX167" fmla="*/ 747520 w 1122265"/>
                  <a:gd name="connsiteY167" fmla="*/ 31437 h 1128713"/>
                  <a:gd name="connsiteX168" fmla="*/ 637653 w 1122265"/>
                  <a:gd name="connsiteY168" fmla="*/ 31437 h 1128713"/>
                  <a:gd name="connsiteX169" fmla="*/ 636226 w 1122265"/>
                  <a:gd name="connsiteY169" fmla="*/ 31437 h 1128713"/>
                  <a:gd name="connsiteX170" fmla="*/ 628378 w 1122265"/>
                  <a:gd name="connsiteY170" fmla="*/ 32866 h 1128713"/>
                  <a:gd name="connsiteX171" fmla="*/ 631945 w 1122265"/>
                  <a:gd name="connsiteY171" fmla="*/ 42868 h 1128713"/>
                  <a:gd name="connsiteX172" fmla="*/ 633372 w 1122265"/>
                  <a:gd name="connsiteY172" fmla="*/ 46440 h 1128713"/>
                  <a:gd name="connsiteX173" fmla="*/ 661196 w 1122265"/>
                  <a:gd name="connsiteY173" fmla="*/ 102169 h 1128713"/>
                  <a:gd name="connsiteX174" fmla="*/ 662623 w 1122265"/>
                  <a:gd name="connsiteY174" fmla="*/ 108599 h 1128713"/>
                  <a:gd name="connsiteX175" fmla="*/ 653348 w 1122265"/>
                  <a:gd name="connsiteY175" fmla="*/ 122889 h 1128713"/>
                  <a:gd name="connsiteX176" fmla="*/ 632659 w 1122265"/>
                  <a:gd name="connsiteY176" fmla="*/ 115030 h 1128713"/>
                  <a:gd name="connsiteX177" fmla="*/ 606975 w 1122265"/>
                  <a:gd name="connsiteY177" fmla="*/ 62873 h 1128713"/>
                  <a:gd name="connsiteX178" fmla="*/ 560603 w 1122265"/>
                  <a:gd name="connsiteY178" fmla="*/ 88594 h 1128713"/>
                  <a:gd name="connsiteX179" fmla="*/ 615537 w 1122265"/>
                  <a:gd name="connsiteY179" fmla="*/ 146466 h 1128713"/>
                  <a:gd name="connsiteX180" fmla="*/ 632659 w 1122265"/>
                  <a:gd name="connsiteY180" fmla="*/ 181475 h 1128713"/>
                  <a:gd name="connsiteX181" fmla="*/ 617677 w 1122265"/>
                  <a:gd name="connsiteY181" fmla="*/ 211483 h 1128713"/>
                  <a:gd name="connsiteX182" fmla="*/ 397228 w 1122265"/>
                  <a:gd name="connsiteY182" fmla="*/ 556572 h 1128713"/>
                  <a:gd name="connsiteX183" fmla="*/ 380820 w 1122265"/>
                  <a:gd name="connsiteY183" fmla="*/ 557287 h 1128713"/>
                  <a:gd name="connsiteX184" fmla="*/ 365124 w 1122265"/>
                  <a:gd name="connsiteY184" fmla="*/ 559430 h 1128713"/>
                  <a:gd name="connsiteX185" fmla="*/ 597701 w 1122265"/>
                  <a:gd name="connsiteY185" fmla="*/ 187191 h 1128713"/>
                  <a:gd name="connsiteX186" fmla="*/ 601268 w 1122265"/>
                  <a:gd name="connsiteY186" fmla="*/ 181475 h 1128713"/>
                  <a:gd name="connsiteX187" fmla="*/ 594847 w 1122265"/>
                  <a:gd name="connsiteY187" fmla="*/ 170044 h 1128713"/>
                  <a:gd name="connsiteX188" fmla="*/ 594134 w 1122265"/>
                  <a:gd name="connsiteY188" fmla="*/ 169329 h 1128713"/>
                  <a:gd name="connsiteX189" fmla="*/ 527785 w 1122265"/>
                  <a:gd name="connsiteY189" fmla="*/ 90738 h 1128713"/>
                  <a:gd name="connsiteX190" fmla="*/ 596988 w 1122265"/>
                  <a:gd name="connsiteY190" fmla="*/ 32151 h 1128713"/>
                  <a:gd name="connsiteX191" fmla="*/ 601268 w 1122265"/>
                  <a:gd name="connsiteY191" fmla="*/ 15718 h 1128713"/>
                  <a:gd name="connsiteX192" fmla="*/ 637653 w 1122265"/>
                  <a:gd name="connsiteY192" fmla="*/ 0 h 112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1122265" h="1128713">
                    <a:moveTo>
                      <a:pt x="408151" y="618966"/>
                    </a:moveTo>
                    <a:cubicBezTo>
                      <a:pt x="378855" y="617537"/>
                      <a:pt x="349559" y="624683"/>
                      <a:pt x="324550" y="638976"/>
                    </a:cubicBezTo>
                    <a:cubicBezTo>
                      <a:pt x="324550" y="638976"/>
                      <a:pt x="324550" y="638976"/>
                      <a:pt x="30162" y="806195"/>
                    </a:cubicBezTo>
                    <a:cubicBezTo>
                      <a:pt x="30162" y="806195"/>
                      <a:pt x="30162" y="806195"/>
                      <a:pt x="30162" y="1090612"/>
                    </a:cubicBezTo>
                    <a:cubicBezTo>
                      <a:pt x="30162" y="1090612"/>
                      <a:pt x="30162" y="1090612"/>
                      <a:pt x="366708" y="960552"/>
                    </a:cubicBezTo>
                    <a:cubicBezTo>
                      <a:pt x="383142" y="954121"/>
                      <a:pt x="400291" y="951262"/>
                      <a:pt x="417440" y="952691"/>
                    </a:cubicBezTo>
                    <a:cubicBezTo>
                      <a:pt x="417440" y="952691"/>
                      <a:pt x="417440" y="952691"/>
                      <a:pt x="566778" y="963411"/>
                    </a:cubicBezTo>
                    <a:cubicBezTo>
                      <a:pt x="643947" y="969128"/>
                      <a:pt x="721117" y="959838"/>
                      <a:pt x="795429" y="936970"/>
                    </a:cubicBezTo>
                    <a:cubicBezTo>
                      <a:pt x="893320" y="906242"/>
                      <a:pt x="979779" y="849072"/>
                      <a:pt x="1046230" y="770465"/>
                    </a:cubicBezTo>
                    <a:cubicBezTo>
                      <a:pt x="1046230" y="770465"/>
                      <a:pt x="1046230" y="770465"/>
                      <a:pt x="1078384" y="733305"/>
                    </a:cubicBezTo>
                    <a:cubicBezTo>
                      <a:pt x="1096962" y="711152"/>
                      <a:pt x="1094819" y="678279"/>
                      <a:pt x="1073383" y="658985"/>
                    </a:cubicBezTo>
                    <a:cubicBezTo>
                      <a:pt x="1062665" y="649695"/>
                      <a:pt x="1049088" y="644692"/>
                      <a:pt x="1034798" y="645407"/>
                    </a:cubicBezTo>
                    <a:cubicBezTo>
                      <a:pt x="1020507" y="646122"/>
                      <a:pt x="1006931" y="652553"/>
                      <a:pt x="997642" y="663272"/>
                    </a:cubicBezTo>
                    <a:cubicBezTo>
                      <a:pt x="997642" y="663272"/>
                      <a:pt x="997642" y="663272"/>
                      <a:pt x="949768" y="716869"/>
                    </a:cubicBezTo>
                    <a:cubicBezTo>
                      <a:pt x="911183" y="761175"/>
                      <a:pt x="860451" y="792618"/>
                      <a:pt x="804003" y="808339"/>
                    </a:cubicBezTo>
                    <a:cubicBezTo>
                      <a:pt x="738980" y="826919"/>
                      <a:pt x="668956" y="822632"/>
                      <a:pt x="606792" y="797620"/>
                    </a:cubicBezTo>
                    <a:cubicBezTo>
                      <a:pt x="606792" y="797620"/>
                      <a:pt x="606792" y="797620"/>
                      <a:pt x="551772" y="775467"/>
                    </a:cubicBezTo>
                    <a:cubicBezTo>
                      <a:pt x="545342" y="772609"/>
                      <a:pt x="541054" y="766177"/>
                      <a:pt x="542483" y="759031"/>
                    </a:cubicBezTo>
                    <a:cubicBezTo>
                      <a:pt x="543198" y="751885"/>
                      <a:pt x="548914" y="746168"/>
                      <a:pt x="556060" y="745453"/>
                    </a:cubicBezTo>
                    <a:cubicBezTo>
                      <a:pt x="556060" y="745453"/>
                      <a:pt x="556060" y="745453"/>
                      <a:pt x="713972" y="729732"/>
                    </a:cubicBezTo>
                    <a:cubicBezTo>
                      <a:pt x="738980" y="727588"/>
                      <a:pt x="757558" y="706864"/>
                      <a:pt x="757558" y="682567"/>
                    </a:cubicBezTo>
                    <a:cubicBezTo>
                      <a:pt x="757558" y="656841"/>
                      <a:pt x="737551" y="636117"/>
                      <a:pt x="711828" y="634688"/>
                    </a:cubicBezTo>
                    <a:cubicBezTo>
                      <a:pt x="711828" y="634688"/>
                      <a:pt x="711828" y="634688"/>
                      <a:pt x="408151" y="618966"/>
                    </a:cubicBezTo>
                    <a:close/>
                    <a:moveTo>
                      <a:pt x="389667" y="587375"/>
                    </a:moveTo>
                    <a:cubicBezTo>
                      <a:pt x="391094" y="587375"/>
                      <a:pt x="391808" y="587375"/>
                      <a:pt x="393235" y="587375"/>
                    </a:cubicBezTo>
                    <a:cubicBezTo>
                      <a:pt x="393949" y="587375"/>
                      <a:pt x="395376" y="587375"/>
                      <a:pt x="396090" y="587375"/>
                    </a:cubicBezTo>
                    <a:cubicBezTo>
                      <a:pt x="397517" y="587375"/>
                      <a:pt x="398231" y="587375"/>
                      <a:pt x="398944" y="587375"/>
                    </a:cubicBezTo>
                    <a:cubicBezTo>
                      <a:pt x="400372" y="587375"/>
                      <a:pt x="401085" y="587375"/>
                      <a:pt x="402513" y="587375"/>
                    </a:cubicBezTo>
                    <a:cubicBezTo>
                      <a:pt x="404654" y="587375"/>
                      <a:pt x="407508" y="587375"/>
                      <a:pt x="410363" y="587375"/>
                    </a:cubicBezTo>
                    <a:cubicBezTo>
                      <a:pt x="410363" y="587375"/>
                      <a:pt x="410363" y="587375"/>
                      <a:pt x="714389" y="603087"/>
                    </a:cubicBezTo>
                    <a:cubicBezTo>
                      <a:pt x="742222" y="604515"/>
                      <a:pt x="765773" y="620941"/>
                      <a:pt x="779333" y="643794"/>
                    </a:cubicBezTo>
                    <a:cubicBezTo>
                      <a:pt x="780047" y="645223"/>
                      <a:pt x="780760" y="646651"/>
                      <a:pt x="781474" y="648079"/>
                    </a:cubicBezTo>
                    <a:cubicBezTo>
                      <a:pt x="784329" y="653793"/>
                      <a:pt x="786470" y="660220"/>
                      <a:pt x="787897" y="666648"/>
                    </a:cubicBezTo>
                    <a:cubicBezTo>
                      <a:pt x="788611" y="671647"/>
                      <a:pt x="789324" y="676646"/>
                      <a:pt x="789324" y="682359"/>
                    </a:cubicBezTo>
                    <a:cubicBezTo>
                      <a:pt x="789324" y="684502"/>
                      <a:pt x="789324" y="685930"/>
                      <a:pt x="788611" y="688073"/>
                    </a:cubicBezTo>
                    <a:cubicBezTo>
                      <a:pt x="788611" y="688073"/>
                      <a:pt x="788611" y="688787"/>
                      <a:pt x="788611" y="688787"/>
                    </a:cubicBezTo>
                    <a:cubicBezTo>
                      <a:pt x="788611" y="690929"/>
                      <a:pt x="788611" y="692358"/>
                      <a:pt x="787897" y="694500"/>
                    </a:cubicBezTo>
                    <a:cubicBezTo>
                      <a:pt x="785042" y="713068"/>
                      <a:pt x="775765" y="729494"/>
                      <a:pt x="762918" y="741635"/>
                    </a:cubicBezTo>
                    <a:cubicBezTo>
                      <a:pt x="762918" y="741635"/>
                      <a:pt x="762205" y="741635"/>
                      <a:pt x="762205" y="741635"/>
                    </a:cubicBezTo>
                    <a:cubicBezTo>
                      <a:pt x="760777" y="743063"/>
                      <a:pt x="759350" y="743778"/>
                      <a:pt x="757923" y="745206"/>
                    </a:cubicBezTo>
                    <a:cubicBezTo>
                      <a:pt x="756495" y="746634"/>
                      <a:pt x="755068" y="747348"/>
                      <a:pt x="753641" y="748063"/>
                    </a:cubicBezTo>
                    <a:cubicBezTo>
                      <a:pt x="752927" y="748777"/>
                      <a:pt x="752927" y="748777"/>
                      <a:pt x="752927" y="748777"/>
                    </a:cubicBezTo>
                    <a:cubicBezTo>
                      <a:pt x="751500" y="749491"/>
                      <a:pt x="750072" y="750919"/>
                      <a:pt x="748645" y="751633"/>
                    </a:cubicBezTo>
                    <a:cubicBezTo>
                      <a:pt x="747931" y="751633"/>
                      <a:pt x="747218" y="751633"/>
                      <a:pt x="747218" y="752348"/>
                    </a:cubicBezTo>
                    <a:cubicBezTo>
                      <a:pt x="745790" y="753062"/>
                      <a:pt x="744363" y="753776"/>
                      <a:pt x="742222" y="754490"/>
                    </a:cubicBezTo>
                    <a:cubicBezTo>
                      <a:pt x="742222" y="754490"/>
                      <a:pt x="741508" y="754490"/>
                      <a:pt x="741508" y="755204"/>
                    </a:cubicBezTo>
                    <a:cubicBezTo>
                      <a:pt x="740081" y="755204"/>
                      <a:pt x="738653" y="755918"/>
                      <a:pt x="737226" y="756633"/>
                    </a:cubicBezTo>
                    <a:cubicBezTo>
                      <a:pt x="730803" y="758775"/>
                      <a:pt x="724380" y="760203"/>
                      <a:pt x="717957" y="760918"/>
                    </a:cubicBezTo>
                    <a:cubicBezTo>
                      <a:pt x="717957" y="760918"/>
                      <a:pt x="717957" y="760918"/>
                      <a:pt x="623752" y="770202"/>
                    </a:cubicBezTo>
                    <a:cubicBezTo>
                      <a:pt x="661577" y="784485"/>
                      <a:pt x="702256" y="790198"/>
                      <a:pt x="742222" y="787342"/>
                    </a:cubicBezTo>
                    <a:cubicBezTo>
                      <a:pt x="752927" y="786628"/>
                      <a:pt x="763632" y="785199"/>
                      <a:pt x="774337" y="783057"/>
                    </a:cubicBezTo>
                    <a:cubicBezTo>
                      <a:pt x="777906" y="782343"/>
                      <a:pt x="780760" y="781628"/>
                      <a:pt x="784329" y="780914"/>
                    </a:cubicBezTo>
                    <a:cubicBezTo>
                      <a:pt x="785042" y="780914"/>
                      <a:pt x="785042" y="780914"/>
                      <a:pt x="785756" y="780200"/>
                    </a:cubicBezTo>
                    <a:cubicBezTo>
                      <a:pt x="789324" y="779486"/>
                      <a:pt x="792179" y="778772"/>
                      <a:pt x="795747" y="778058"/>
                    </a:cubicBezTo>
                    <a:cubicBezTo>
                      <a:pt x="805739" y="775201"/>
                      <a:pt x="815730" y="771630"/>
                      <a:pt x="825722" y="767345"/>
                    </a:cubicBezTo>
                    <a:cubicBezTo>
                      <a:pt x="856410" y="755204"/>
                      <a:pt x="884243" y="737350"/>
                      <a:pt x="908508" y="714497"/>
                    </a:cubicBezTo>
                    <a:cubicBezTo>
                      <a:pt x="914931" y="708783"/>
                      <a:pt x="920641" y="702356"/>
                      <a:pt x="927064" y="695928"/>
                    </a:cubicBezTo>
                    <a:cubicBezTo>
                      <a:pt x="927064" y="695928"/>
                      <a:pt x="927064" y="695928"/>
                      <a:pt x="974166" y="642366"/>
                    </a:cubicBezTo>
                    <a:cubicBezTo>
                      <a:pt x="975593" y="640938"/>
                      <a:pt x="976307" y="640223"/>
                      <a:pt x="977021" y="638795"/>
                    </a:cubicBezTo>
                    <a:cubicBezTo>
                      <a:pt x="977734" y="638795"/>
                      <a:pt x="977734" y="638795"/>
                      <a:pt x="977734" y="638795"/>
                    </a:cubicBezTo>
                    <a:cubicBezTo>
                      <a:pt x="992722" y="623798"/>
                      <a:pt x="1011991" y="615228"/>
                      <a:pt x="1032687" y="613799"/>
                    </a:cubicBezTo>
                    <a:cubicBezTo>
                      <a:pt x="1033401" y="613799"/>
                      <a:pt x="1033401" y="613799"/>
                      <a:pt x="1033401" y="613799"/>
                    </a:cubicBezTo>
                    <a:cubicBezTo>
                      <a:pt x="1034828" y="613799"/>
                      <a:pt x="1036256" y="613799"/>
                      <a:pt x="1037683" y="613799"/>
                    </a:cubicBezTo>
                    <a:cubicBezTo>
                      <a:pt x="1037683" y="613799"/>
                      <a:pt x="1038397" y="613799"/>
                      <a:pt x="1039111" y="613799"/>
                    </a:cubicBezTo>
                    <a:cubicBezTo>
                      <a:pt x="1052670" y="613799"/>
                      <a:pt x="1066230" y="618084"/>
                      <a:pt x="1078363" y="624512"/>
                    </a:cubicBezTo>
                    <a:cubicBezTo>
                      <a:pt x="1079790" y="625226"/>
                      <a:pt x="1080504" y="625940"/>
                      <a:pt x="1081931" y="626654"/>
                    </a:cubicBezTo>
                    <a:cubicBezTo>
                      <a:pt x="1083358" y="627368"/>
                      <a:pt x="1084072" y="628083"/>
                      <a:pt x="1084786" y="628083"/>
                    </a:cubicBezTo>
                    <a:cubicBezTo>
                      <a:pt x="1085499" y="628797"/>
                      <a:pt x="1085499" y="628797"/>
                      <a:pt x="1085499" y="628797"/>
                    </a:cubicBezTo>
                    <a:cubicBezTo>
                      <a:pt x="1086213" y="629511"/>
                      <a:pt x="1087640" y="630225"/>
                      <a:pt x="1088354" y="630939"/>
                    </a:cubicBezTo>
                    <a:cubicBezTo>
                      <a:pt x="1088354" y="630939"/>
                      <a:pt x="1089068" y="631653"/>
                      <a:pt x="1089068" y="631653"/>
                    </a:cubicBezTo>
                    <a:cubicBezTo>
                      <a:pt x="1089781" y="632368"/>
                      <a:pt x="1090495" y="632368"/>
                      <a:pt x="1091209" y="633082"/>
                    </a:cubicBezTo>
                    <a:cubicBezTo>
                      <a:pt x="1091922" y="633796"/>
                      <a:pt x="1092636" y="634510"/>
                      <a:pt x="1094063" y="635224"/>
                    </a:cubicBezTo>
                    <a:cubicBezTo>
                      <a:pt x="1094063" y="635224"/>
                      <a:pt x="1094063" y="635938"/>
                      <a:pt x="1094063" y="635938"/>
                    </a:cubicBezTo>
                    <a:cubicBezTo>
                      <a:pt x="1128320" y="666648"/>
                      <a:pt x="1131888" y="718068"/>
                      <a:pt x="1101914" y="753062"/>
                    </a:cubicBezTo>
                    <a:cubicBezTo>
                      <a:pt x="1101914" y="753062"/>
                      <a:pt x="1101914" y="753062"/>
                      <a:pt x="1070512" y="790913"/>
                    </a:cubicBezTo>
                    <a:cubicBezTo>
                      <a:pt x="1039111" y="827335"/>
                      <a:pt x="1003427" y="860187"/>
                      <a:pt x="964888" y="887325"/>
                    </a:cubicBezTo>
                    <a:cubicBezTo>
                      <a:pt x="962034" y="889467"/>
                      <a:pt x="958465" y="891610"/>
                      <a:pt x="955611" y="893752"/>
                    </a:cubicBezTo>
                    <a:cubicBezTo>
                      <a:pt x="952756" y="895895"/>
                      <a:pt x="949901" y="898037"/>
                      <a:pt x="947046" y="899466"/>
                    </a:cubicBezTo>
                    <a:cubicBezTo>
                      <a:pt x="903512" y="928032"/>
                      <a:pt x="855696" y="950886"/>
                      <a:pt x="805025" y="966597"/>
                    </a:cubicBezTo>
                    <a:cubicBezTo>
                      <a:pt x="800743" y="968026"/>
                      <a:pt x="796461" y="969454"/>
                      <a:pt x="791465" y="970882"/>
                    </a:cubicBezTo>
                    <a:cubicBezTo>
                      <a:pt x="790038" y="970882"/>
                      <a:pt x="788611" y="971597"/>
                      <a:pt x="787183" y="971597"/>
                    </a:cubicBezTo>
                    <a:cubicBezTo>
                      <a:pt x="784329" y="972311"/>
                      <a:pt x="781474" y="973739"/>
                      <a:pt x="778619" y="974453"/>
                    </a:cubicBezTo>
                    <a:cubicBezTo>
                      <a:pt x="776478" y="974453"/>
                      <a:pt x="774337" y="975167"/>
                      <a:pt x="772910" y="975882"/>
                    </a:cubicBezTo>
                    <a:cubicBezTo>
                      <a:pt x="770055" y="976596"/>
                      <a:pt x="767914" y="976596"/>
                      <a:pt x="765059" y="977310"/>
                    </a:cubicBezTo>
                    <a:cubicBezTo>
                      <a:pt x="762918" y="978024"/>
                      <a:pt x="760777" y="978738"/>
                      <a:pt x="758636" y="979452"/>
                    </a:cubicBezTo>
                    <a:cubicBezTo>
                      <a:pt x="756495" y="979452"/>
                      <a:pt x="755068" y="980167"/>
                      <a:pt x="752927" y="980167"/>
                    </a:cubicBezTo>
                    <a:cubicBezTo>
                      <a:pt x="742936" y="982309"/>
                      <a:pt x="732944" y="984452"/>
                      <a:pt x="723666" y="986594"/>
                    </a:cubicBezTo>
                    <a:cubicBezTo>
                      <a:pt x="722239" y="986594"/>
                      <a:pt x="721525" y="986594"/>
                      <a:pt x="720812" y="986594"/>
                    </a:cubicBezTo>
                    <a:cubicBezTo>
                      <a:pt x="717243" y="987308"/>
                      <a:pt x="713675" y="988022"/>
                      <a:pt x="710106" y="988737"/>
                    </a:cubicBezTo>
                    <a:cubicBezTo>
                      <a:pt x="709393" y="988737"/>
                      <a:pt x="709393" y="988737"/>
                      <a:pt x="708679" y="988737"/>
                    </a:cubicBezTo>
                    <a:cubicBezTo>
                      <a:pt x="688696" y="991593"/>
                      <a:pt x="669427" y="993736"/>
                      <a:pt x="649444" y="995164"/>
                    </a:cubicBezTo>
                    <a:cubicBezTo>
                      <a:pt x="648730" y="995164"/>
                      <a:pt x="648017" y="995164"/>
                      <a:pt x="647303" y="995164"/>
                    </a:cubicBezTo>
                    <a:cubicBezTo>
                      <a:pt x="643735" y="995164"/>
                      <a:pt x="640166" y="995164"/>
                      <a:pt x="636598" y="995878"/>
                    </a:cubicBezTo>
                    <a:cubicBezTo>
                      <a:pt x="635884" y="995878"/>
                      <a:pt x="635171" y="995878"/>
                      <a:pt x="634457" y="995878"/>
                    </a:cubicBezTo>
                    <a:cubicBezTo>
                      <a:pt x="629461" y="995878"/>
                      <a:pt x="625179" y="995878"/>
                      <a:pt x="620183" y="995878"/>
                    </a:cubicBezTo>
                    <a:cubicBezTo>
                      <a:pt x="620183" y="995878"/>
                      <a:pt x="619470" y="995878"/>
                      <a:pt x="619470" y="995878"/>
                    </a:cubicBezTo>
                    <a:cubicBezTo>
                      <a:pt x="616615" y="995878"/>
                      <a:pt x="613760" y="995878"/>
                      <a:pt x="611619" y="995878"/>
                    </a:cubicBezTo>
                    <a:cubicBezTo>
                      <a:pt x="609478" y="995878"/>
                      <a:pt x="607337" y="995878"/>
                      <a:pt x="605196" y="995878"/>
                    </a:cubicBezTo>
                    <a:cubicBezTo>
                      <a:pt x="603055" y="995878"/>
                      <a:pt x="600201" y="995878"/>
                      <a:pt x="598060" y="995878"/>
                    </a:cubicBezTo>
                    <a:cubicBezTo>
                      <a:pt x="595919" y="995878"/>
                      <a:pt x="593778" y="995878"/>
                      <a:pt x="591637" y="995878"/>
                    </a:cubicBezTo>
                    <a:cubicBezTo>
                      <a:pt x="588782" y="995878"/>
                      <a:pt x="586641" y="995878"/>
                      <a:pt x="583786" y="995164"/>
                    </a:cubicBezTo>
                    <a:cubicBezTo>
                      <a:pt x="581645" y="995164"/>
                      <a:pt x="580218" y="995164"/>
                      <a:pt x="578077" y="995164"/>
                    </a:cubicBezTo>
                    <a:cubicBezTo>
                      <a:pt x="574508" y="995164"/>
                      <a:pt x="570226" y="994450"/>
                      <a:pt x="565944" y="994450"/>
                    </a:cubicBezTo>
                    <a:cubicBezTo>
                      <a:pt x="565944" y="994450"/>
                      <a:pt x="565231" y="994450"/>
                      <a:pt x="565231" y="994450"/>
                    </a:cubicBezTo>
                    <a:cubicBezTo>
                      <a:pt x="565231" y="994450"/>
                      <a:pt x="565231" y="994450"/>
                      <a:pt x="484585" y="988737"/>
                    </a:cubicBezTo>
                    <a:cubicBezTo>
                      <a:pt x="484585" y="988737"/>
                      <a:pt x="484585" y="988737"/>
                      <a:pt x="416073" y="983737"/>
                    </a:cubicBezTo>
                    <a:cubicBezTo>
                      <a:pt x="414645" y="983737"/>
                      <a:pt x="412504" y="983737"/>
                      <a:pt x="410363" y="983737"/>
                    </a:cubicBezTo>
                    <a:cubicBezTo>
                      <a:pt x="409649" y="983737"/>
                      <a:pt x="408222" y="983737"/>
                      <a:pt x="406795" y="983737"/>
                    </a:cubicBezTo>
                    <a:cubicBezTo>
                      <a:pt x="401799" y="983737"/>
                      <a:pt x="397517" y="984452"/>
                      <a:pt x="392521" y="985166"/>
                    </a:cubicBezTo>
                    <a:cubicBezTo>
                      <a:pt x="391094" y="985880"/>
                      <a:pt x="389667" y="985880"/>
                      <a:pt x="388239" y="985880"/>
                    </a:cubicBezTo>
                    <a:cubicBezTo>
                      <a:pt x="388239" y="986594"/>
                      <a:pt x="388239" y="986594"/>
                      <a:pt x="388239" y="986594"/>
                    </a:cubicBezTo>
                    <a:cubicBezTo>
                      <a:pt x="386812" y="986594"/>
                      <a:pt x="385385" y="987308"/>
                      <a:pt x="383957" y="987308"/>
                    </a:cubicBezTo>
                    <a:cubicBezTo>
                      <a:pt x="383957" y="987308"/>
                      <a:pt x="383957" y="987308"/>
                      <a:pt x="383244" y="988022"/>
                    </a:cubicBezTo>
                    <a:cubicBezTo>
                      <a:pt x="381816" y="988022"/>
                      <a:pt x="380389" y="988737"/>
                      <a:pt x="378961" y="989451"/>
                    </a:cubicBezTo>
                    <a:cubicBezTo>
                      <a:pt x="378961" y="989451"/>
                      <a:pt x="378961" y="989451"/>
                      <a:pt x="21410" y="1127999"/>
                    </a:cubicBezTo>
                    <a:cubicBezTo>
                      <a:pt x="19983" y="1128713"/>
                      <a:pt x="17842" y="1128713"/>
                      <a:pt x="15701" y="1128713"/>
                    </a:cubicBezTo>
                    <a:cubicBezTo>
                      <a:pt x="12846" y="1128713"/>
                      <a:pt x="9992" y="1127999"/>
                      <a:pt x="7137" y="1125856"/>
                    </a:cubicBezTo>
                    <a:cubicBezTo>
                      <a:pt x="2855" y="1123000"/>
                      <a:pt x="0" y="1118001"/>
                      <a:pt x="0" y="1113001"/>
                    </a:cubicBezTo>
                    <a:cubicBezTo>
                      <a:pt x="0" y="1113001"/>
                      <a:pt x="0" y="1113001"/>
                      <a:pt x="0" y="796626"/>
                    </a:cubicBezTo>
                    <a:cubicBezTo>
                      <a:pt x="0" y="790913"/>
                      <a:pt x="3569" y="785913"/>
                      <a:pt x="7851" y="783057"/>
                    </a:cubicBezTo>
                    <a:cubicBezTo>
                      <a:pt x="7851" y="783057"/>
                      <a:pt x="7851" y="783057"/>
                      <a:pt x="309735" y="611657"/>
                    </a:cubicBezTo>
                    <a:cubicBezTo>
                      <a:pt x="311162" y="610228"/>
                      <a:pt x="313303" y="609514"/>
                      <a:pt x="315444" y="608800"/>
                    </a:cubicBezTo>
                    <a:cubicBezTo>
                      <a:pt x="316158" y="608086"/>
                      <a:pt x="316872" y="608086"/>
                      <a:pt x="317585" y="607372"/>
                    </a:cubicBezTo>
                    <a:cubicBezTo>
                      <a:pt x="318299" y="606658"/>
                      <a:pt x="319726" y="605943"/>
                      <a:pt x="320440" y="605943"/>
                    </a:cubicBezTo>
                    <a:cubicBezTo>
                      <a:pt x="321868" y="605229"/>
                      <a:pt x="322581" y="604515"/>
                      <a:pt x="324009" y="604515"/>
                    </a:cubicBezTo>
                    <a:cubicBezTo>
                      <a:pt x="324722" y="603801"/>
                      <a:pt x="325436" y="603801"/>
                      <a:pt x="326150" y="603087"/>
                    </a:cubicBezTo>
                    <a:cubicBezTo>
                      <a:pt x="327577" y="602373"/>
                      <a:pt x="329004" y="602373"/>
                      <a:pt x="329718" y="601658"/>
                    </a:cubicBezTo>
                    <a:cubicBezTo>
                      <a:pt x="330432" y="601658"/>
                      <a:pt x="331145" y="600944"/>
                      <a:pt x="331859" y="600944"/>
                    </a:cubicBezTo>
                    <a:cubicBezTo>
                      <a:pt x="333286" y="600230"/>
                      <a:pt x="334714" y="599516"/>
                      <a:pt x="336141" y="599516"/>
                    </a:cubicBezTo>
                    <a:cubicBezTo>
                      <a:pt x="336141" y="598802"/>
                      <a:pt x="336855" y="598802"/>
                      <a:pt x="337568" y="598802"/>
                    </a:cubicBezTo>
                    <a:cubicBezTo>
                      <a:pt x="338996" y="598088"/>
                      <a:pt x="340423" y="597373"/>
                      <a:pt x="341850" y="597373"/>
                    </a:cubicBezTo>
                    <a:cubicBezTo>
                      <a:pt x="342564" y="596659"/>
                      <a:pt x="342564" y="596659"/>
                      <a:pt x="342564" y="596659"/>
                    </a:cubicBezTo>
                    <a:cubicBezTo>
                      <a:pt x="344705" y="595945"/>
                      <a:pt x="346132" y="595945"/>
                      <a:pt x="347560" y="595231"/>
                    </a:cubicBezTo>
                    <a:cubicBezTo>
                      <a:pt x="348273" y="595231"/>
                      <a:pt x="348273" y="595231"/>
                      <a:pt x="348273" y="595231"/>
                    </a:cubicBezTo>
                    <a:cubicBezTo>
                      <a:pt x="359692" y="591660"/>
                      <a:pt x="370397" y="589518"/>
                      <a:pt x="381816" y="588089"/>
                    </a:cubicBezTo>
                    <a:cubicBezTo>
                      <a:pt x="382530" y="588089"/>
                      <a:pt x="383244" y="588089"/>
                      <a:pt x="383244" y="588089"/>
                    </a:cubicBezTo>
                    <a:cubicBezTo>
                      <a:pt x="384671" y="588089"/>
                      <a:pt x="386098" y="588089"/>
                      <a:pt x="386812" y="588089"/>
                    </a:cubicBezTo>
                    <a:cubicBezTo>
                      <a:pt x="388239" y="588089"/>
                      <a:pt x="388953" y="588089"/>
                      <a:pt x="389667" y="587375"/>
                    </a:cubicBezTo>
                    <a:close/>
                    <a:moveTo>
                      <a:pt x="637653" y="0"/>
                    </a:moveTo>
                    <a:cubicBezTo>
                      <a:pt x="637653" y="0"/>
                      <a:pt x="637653" y="0"/>
                      <a:pt x="747520" y="0"/>
                    </a:cubicBezTo>
                    <a:cubicBezTo>
                      <a:pt x="751801" y="0"/>
                      <a:pt x="773204" y="0"/>
                      <a:pt x="783905" y="15718"/>
                    </a:cubicBezTo>
                    <a:cubicBezTo>
                      <a:pt x="786759" y="20720"/>
                      <a:pt x="788186" y="26435"/>
                      <a:pt x="788186" y="32151"/>
                    </a:cubicBezTo>
                    <a:cubicBezTo>
                      <a:pt x="861668" y="65017"/>
                      <a:pt x="858815" y="82878"/>
                      <a:pt x="857388" y="90738"/>
                    </a:cubicBezTo>
                    <a:cubicBezTo>
                      <a:pt x="855248" y="103598"/>
                      <a:pt x="833131" y="130034"/>
                      <a:pt x="791039" y="169329"/>
                    </a:cubicBezTo>
                    <a:cubicBezTo>
                      <a:pt x="791039" y="169329"/>
                      <a:pt x="791039" y="169329"/>
                      <a:pt x="790326" y="170044"/>
                    </a:cubicBezTo>
                    <a:cubicBezTo>
                      <a:pt x="788186" y="172187"/>
                      <a:pt x="783192" y="177903"/>
                      <a:pt x="783905" y="181475"/>
                    </a:cubicBezTo>
                    <a:cubicBezTo>
                      <a:pt x="783905" y="182904"/>
                      <a:pt x="785332" y="185048"/>
                      <a:pt x="787472" y="187191"/>
                    </a:cubicBezTo>
                    <a:cubicBezTo>
                      <a:pt x="790326" y="189335"/>
                      <a:pt x="1020049" y="389386"/>
                      <a:pt x="1020049" y="572291"/>
                    </a:cubicBezTo>
                    <a:cubicBezTo>
                      <a:pt x="1020762" y="573720"/>
                      <a:pt x="1020762" y="578006"/>
                      <a:pt x="1020762" y="584437"/>
                    </a:cubicBezTo>
                    <a:cubicBezTo>
                      <a:pt x="1015055" y="585151"/>
                      <a:pt x="1010061" y="586580"/>
                      <a:pt x="1005067" y="588009"/>
                    </a:cubicBezTo>
                    <a:cubicBezTo>
                      <a:pt x="999359" y="589438"/>
                      <a:pt x="994365" y="591582"/>
                      <a:pt x="989371" y="593725"/>
                    </a:cubicBezTo>
                    <a:cubicBezTo>
                      <a:pt x="989371" y="582293"/>
                      <a:pt x="989371" y="574434"/>
                      <a:pt x="989371" y="574434"/>
                    </a:cubicBezTo>
                    <a:cubicBezTo>
                      <a:pt x="989371" y="574434"/>
                      <a:pt x="989371" y="574434"/>
                      <a:pt x="988658" y="573005"/>
                    </a:cubicBezTo>
                    <a:cubicBezTo>
                      <a:pt x="988658" y="426539"/>
                      <a:pt x="814582" y="250779"/>
                      <a:pt x="767496" y="211483"/>
                    </a:cubicBezTo>
                    <a:cubicBezTo>
                      <a:pt x="755368" y="200766"/>
                      <a:pt x="752514" y="189335"/>
                      <a:pt x="752514" y="181475"/>
                    </a:cubicBezTo>
                    <a:cubicBezTo>
                      <a:pt x="751801" y="162899"/>
                      <a:pt x="766783" y="148610"/>
                      <a:pt x="769636" y="146466"/>
                    </a:cubicBezTo>
                    <a:cubicBezTo>
                      <a:pt x="791039" y="125747"/>
                      <a:pt x="816009" y="100026"/>
                      <a:pt x="824570" y="88594"/>
                    </a:cubicBezTo>
                    <a:cubicBezTo>
                      <a:pt x="816723" y="82164"/>
                      <a:pt x="798173" y="71447"/>
                      <a:pt x="778198" y="62873"/>
                    </a:cubicBezTo>
                    <a:cubicBezTo>
                      <a:pt x="761075" y="95739"/>
                      <a:pt x="752514" y="115030"/>
                      <a:pt x="752514" y="115030"/>
                    </a:cubicBezTo>
                    <a:cubicBezTo>
                      <a:pt x="749661" y="120745"/>
                      <a:pt x="743953" y="124318"/>
                      <a:pt x="738246" y="124318"/>
                    </a:cubicBezTo>
                    <a:cubicBezTo>
                      <a:pt x="736105" y="124318"/>
                      <a:pt x="733965" y="123603"/>
                      <a:pt x="731825" y="122889"/>
                    </a:cubicBezTo>
                    <a:cubicBezTo>
                      <a:pt x="726118" y="120031"/>
                      <a:pt x="722550" y="114315"/>
                      <a:pt x="722550" y="108599"/>
                    </a:cubicBezTo>
                    <a:cubicBezTo>
                      <a:pt x="722550" y="106456"/>
                      <a:pt x="723264" y="104313"/>
                      <a:pt x="723977" y="102169"/>
                    </a:cubicBezTo>
                    <a:cubicBezTo>
                      <a:pt x="723977" y="101455"/>
                      <a:pt x="733252" y="80735"/>
                      <a:pt x="751801" y="46440"/>
                    </a:cubicBezTo>
                    <a:cubicBezTo>
                      <a:pt x="752514" y="45012"/>
                      <a:pt x="752514" y="44297"/>
                      <a:pt x="753228" y="42868"/>
                    </a:cubicBezTo>
                    <a:cubicBezTo>
                      <a:pt x="756795" y="37152"/>
                      <a:pt x="756795" y="33580"/>
                      <a:pt x="756795" y="32866"/>
                    </a:cubicBezTo>
                    <a:cubicBezTo>
                      <a:pt x="755368" y="32151"/>
                      <a:pt x="751087" y="31437"/>
                      <a:pt x="748234" y="31437"/>
                    </a:cubicBezTo>
                    <a:cubicBezTo>
                      <a:pt x="748234" y="31437"/>
                      <a:pt x="748234" y="31437"/>
                      <a:pt x="747520" y="31437"/>
                    </a:cubicBezTo>
                    <a:cubicBezTo>
                      <a:pt x="747520" y="31437"/>
                      <a:pt x="747520" y="31437"/>
                      <a:pt x="637653" y="31437"/>
                    </a:cubicBezTo>
                    <a:cubicBezTo>
                      <a:pt x="636939" y="31437"/>
                      <a:pt x="636939" y="31437"/>
                      <a:pt x="636226" y="31437"/>
                    </a:cubicBezTo>
                    <a:cubicBezTo>
                      <a:pt x="634086" y="31437"/>
                      <a:pt x="629805" y="32151"/>
                      <a:pt x="628378" y="32866"/>
                    </a:cubicBezTo>
                    <a:cubicBezTo>
                      <a:pt x="628378" y="33580"/>
                      <a:pt x="628378" y="37152"/>
                      <a:pt x="631945" y="42868"/>
                    </a:cubicBezTo>
                    <a:cubicBezTo>
                      <a:pt x="632659" y="44297"/>
                      <a:pt x="632659" y="45012"/>
                      <a:pt x="633372" y="46440"/>
                    </a:cubicBezTo>
                    <a:cubicBezTo>
                      <a:pt x="651921" y="80735"/>
                      <a:pt x="661196" y="101455"/>
                      <a:pt x="661196" y="102169"/>
                    </a:cubicBezTo>
                    <a:cubicBezTo>
                      <a:pt x="661909" y="104313"/>
                      <a:pt x="662623" y="106456"/>
                      <a:pt x="662623" y="108599"/>
                    </a:cubicBezTo>
                    <a:cubicBezTo>
                      <a:pt x="662623" y="114315"/>
                      <a:pt x="659056" y="120031"/>
                      <a:pt x="653348" y="122889"/>
                    </a:cubicBezTo>
                    <a:cubicBezTo>
                      <a:pt x="645500" y="126461"/>
                      <a:pt x="636226" y="122889"/>
                      <a:pt x="632659" y="115030"/>
                    </a:cubicBezTo>
                    <a:cubicBezTo>
                      <a:pt x="632659" y="115030"/>
                      <a:pt x="624098" y="95739"/>
                      <a:pt x="606975" y="62873"/>
                    </a:cubicBezTo>
                    <a:cubicBezTo>
                      <a:pt x="587000" y="71447"/>
                      <a:pt x="568450" y="82164"/>
                      <a:pt x="560603" y="88594"/>
                    </a:cubicBezTo>
                    <a:cubicBezTo>
                      <a:pt x="569164" y="100026"/>
                      <a:pt x="594134" y="125747"/>
                      <a:pt x="615537" y="146466"/>
                    </a:cubicBezTo>
                    <a:cubicBezTo>
                      <a:pt x="618390" y="148610"/>
                      <a:pt x="633372" y="162899"/>
                      <a:pt x="632659" y="181475"/>
                    </a:cubicBezTo>
                    <a:cubicBezTo>
                      <a:pt x="632659" y="189335"/>
                      <a:pt x="629805" y="200766"/>
                      <a:pt x="617677" y="211483"/>
                    </a:cubicBezTo>
                    <a:cubicBezTo>
                      <a:pt x="572731" y="249350"/>
                      <a:pt x="408643" y="413678"/>
                      <a:pt x="397228" y="556572"/>
                    </a:cubicBezTo>
                    <a:cubicBezTo>
                      <a:pt x="391521" y="556572"/>
                      <a:pt x="386527" y="557287"/>
                      <a:pt x="380820" y="557287"/>
                    </a:cubicBezTo>
                    <a:cubicBezTo>
                      <a:pt x="375826" y="558001"/>
                      <a:pt x="370118" y="558716"/>
                      <a:pt x="365124" y="559430"/>
                    </a:cubicBezTo>
                    <a:cubicBezTo>
                      <a:pt x="375826" y="380098"/>
                      <a:pt x="595561" y="189335"/>
                      <a:pt x="597701" y="187191"/>
                    </a:cubicBezTo>
                    <a:cubicBezTo>
                      <a:pt x="599841" y="185048"/>
                      <a:pt x="601268" y="182904"/>
                      <a:pt x="601268" y="181475"/>
                    </a:cubicBezTo>
                    <a:cubicBezTo>
                      <a:pt x="601981" y="177903"/>
                      <a:pt x="596988" y="172187"/>
                      <a:pt x="594847" y="170044"/>
                    </a:cubicBezTo>
                    <a:cubicBezTo>
                      <a:pt x="594847" y="170044"/>
                      <a:pt x="594847" y="170044"/>
                      <a:pt x="594134" y="169329"/>
                    </a:cubicBezTo>
                    <a:cubicBezTo>
                      <a:pt x="552042" y="130034"/>
                      <a:pt x="529926" y="103598"/>
                      <a:pt x="527785" y="90738"/>
                    </a:cubicBezTo>
                    <a:cubicBezTo>
                      <a:pt x="526358" y="82878"/>
                      <a:pt x="523505" y="65017"/>
                      <a:pt x="596988" y="32151"/>
                    </a:cubicBezTo>
                    <a:cubicBezTo>
                      <a:pt x="596988" y="26435"/>
                      <a:pt x="598414" y="20720"/>
                      <a:pt x="601268" y="15718"/>
                    </a:cubicBezTo>
                    <a:cubicBezTo>
                      <a:pt x="611969" y="0"/>
                      <a:pt x="633372" y="0"/>
                      <a:pt x="637653"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19" name="bcgIcons_Bill USD ">
            <a:extLst>
              <a:ext uri="{FF2B5EF4-FFF2-40B4-BE49-F238E27FC236}">
                <a16:creationId xmlns:a16="http://schemas.microsoft.com/office/drawing/2014/main" id="{C2B76010-0C5D-A995-4A7F-3DCD43E0813D}"/>
              </a:ext>
            </a:extLst>
          </p:cNvPr>
          <p:cNvGrpSpPr>
            <a:grpSpLocks noChangeAspect="1"/>
          </p:cNvGrpSpPr>
          <p:nvPr/>
        </p:nvGrpSpPr>
        <p:grpSpPr>
          <a:xfrm>
            <a:off x="629999" y="2152966"/>
            <a:ext cx="548640" cy="548640"/>
            <a:chOff x="5273675" y="2606675"/>
            <a:chExt cx="1644650" cy="1644650"/>
          </a:xfrm>
        </p:grpSpPr>
        <p:sp>
          <p:nvSpPr>
            <p:cNvPr id="20" name="AutoShape 9">
              <a:extLst>
                <a:ext uri="{FF2B5EF4-FFF2-40B4-BE49-F238E27FC236}">
                  <a16:creationId xmlns:a16="http://schemas.microsoft.com/office/drawing/2014/main" id="{6E5E770D-565F-497B-1A7D-37F1F9A695E7}"/>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25DC72FE-D59C-8863-A36D-C345FC35B3F5}"/>
                </a:ext>
              </a:extLst>
            </p:cNvPr>
            <p:cNvGrpSpPr/>
            <p:nvPr/>
          </p:nvGrpSpPr>
          <p:grpSpPr>
            <a:xfrm>
              <a:off x="5427663" y="3100388"/>
              <a:ext cx="1335088" cy="657225"/>
              <a:chOff x="5427663" y="3100388"/>
              <a:chExt cx="1335088" cy="657225"/>
            </a:xfrm>
          </p:grpSpPr>
          <p:sp>
            <p:nvSpPr>
              <p:cNvPr id="22" name="Freeform 15">
                <a:extLst>
                  <a:ext uri="{FF2B5EF4-FFF2-40B4-BE49-F238E27FC236}">
                    <a16:creationId xmlns:a16="http://schemas.microsoft.com/office/drawing/2014/main" id="{78B1BEAF-FF47-1998-8E9B-A4881C87A6DB}"/>
                  </a:ext>
                </a:extLst>
              </p:cNvPr>
              <p:cNvSpPr>
                <a:spLocks/>
              </p:cNvSpPr>
              <p:nvPr/>
            </p:nvSpPr>
            <p:spPr bwMode="auto">
              <a:xfrm>
                <a:off x="5427663" y="3100388"/>
                <a:ext cx="1335088" cy="657225"/>
              </a:xfrm>
              <a:custGeom>
                <a:avLst/>
                <a:gdLst>
                  <a:gd name="connsiteX0" fmla="*/ 644249 w 1335088"/>
                  <a:gd name="connsiteY0" fmla="*/ 144462 h 657225"/>
                  <a:gd name="connsiteX1" fmla="*/ 688174 w 1335088"/>
                  <a:gd name="connsiteY1" fmla="*/ 144462 h 657225"/>
                  <a:gd name="connsiteX2" fmla="*/ 688174 w 1335088"/>
                  <a:gd name="connsiteY2" fmla="*/ 177879 h 657225"/>
                  <a:gd name="connsiteX3" fmla="*/ 741310 w 1335088"/>
                  <a:gd name="connsiteY3" fmla="*/ 195654 h 657225"/>
                  <a:gd name="connsiteX4" fmla="*/ 725723 w 1335088"/>
                  <a:gd name="connsiteY4" fmla="*/ 239026 h 657225"/>
                  <a:gd name="connsiteX5" fmla="*/ 669754 w 1335088"/>
                  <a:gd name="connsiteY5" fmla="*/ 219829 h 657225"/>
                  <a:gd name="connsiteX6" fmla="*/ 642832 w 1335088"/>
                  <a:gd name="connsiteY6" fmla="*/ 229072 h 657225"/>
                  <a:gd name="connsiteX7" fmla="*/ 633622 w 1335088"/>
                  <a:gd name="connsiteY7" fmla="*/ 253246 h 657225"/>
                  <a:gd name="connsiteX8" fmla="*/ 687466 w 1335088"/>
                  <a:gd name="connsiteY8" fmla="*/ 304438 h 657225"/>
                  <a:gd name="connsiteX9" fmla="*/ 728557 w 1335088"/>
                  <a:gd name="connsiteY9" fmla="*/ 330034 h 657225"/>
                  <a:gd name="connsiteX10" fmla="*/ 747686 w 1335088"/>
                  <a:gd name="connsiteY10" fmla="*/ 357763 h 657225"/>
                  <a:gd name="connsiteX11" fmla="*/ 754062 w 1335088"/>
                  <a:gd name="connsiteY11" fmla="*/ 392602 h 657225"/>
                  <a:gd name="connsiteX12" fmla="*/ 737059 w 1335088"/>
                  <a:gd name="connsiteY12" fmla="*/ 440240 h 657225"/>
                  <a:gd name="connsiteX13" fmla="*/ 688174 w 1335088"/>
                  <a:gd name="connsiteY13" fmla="*/ 467969 h 657225"/>
                  <a:gd name="connsiteX14" fmla="*/ 688174 w 1335088"/>
                  <a:gd name="connsiteY14" fmla="*/ 512762 h 657225"/>
                  <a:gd name="connsiteX15" fmla="*/ 644249 w 1335088"/>
                  <a:gd name="connsiteY15" fmla="*/ 512762 h 657225"/>
                  <a:gd name="connsiteX16" fmla="*/ 644249 w 1335088"/>
                  <a:gd name="connsiteY16" fmla="*/ 471524 h 657225"/>
                  <a:gd name="connsiteX17" fmla="*/ 582612 w 1335088"/>
                  <a:gd name="connsiteY17" fmla="*/ 450905 h 657225"/>
                  <a:gd name="connsiteX18" fmla="*/ 601032 w 1335088"/>
                  <a:gd name="connsiteY18" fmla="*/ 406112 h 657225"/>
                  <a:gd name="connsiteX19" fmla="*/ 659836 w 1335088"/>
                  <a:gd name="connsiteY19" fmla="*/ 426731 h 657225"/>
                  <a:gd name="connsiteX20" fmla="*/ 704469 w 1335088"/>
                  <a:gd name="connsiteY20" fmla="*/ 396157 h 657225"/>
                  <a:gd name="connsiteX21" fmla="*/ 693134 w 1335088"/>
                  <a:gd name="connsiteY21" fmla="*/ 367006 h 657225"/>
                  <a:gd name="connsiteX22" fmla="*/ 649917 w 1335088"/>
                  <a:gd name="connsiteY22" fmla="*/ 337855 h 657225"/>
                  <a:gd name="connsiteX23" fmla="*/ 606700 w 1335088"/>
                  <a:gd name="connsiteY23" fmla="*/ 310837 h 657225"/>
                  <a:gd name="connsiteX24" fmla="*/ 588988 w 1335088"/>
                  <a:gd name="connsiteY24" fmla="*/ 285952 h 657225"/>
                  <a:gd name="connsiteX25" fmla="*/ 582612 w 1335088"/>
                  <a:gd name="connsiteY25" fmla="*/ 253246 h 657225"/>
                  <a:gd name="connsiteX26" fmla="*/ 599616 w 1335088"/>
                  <a:gd name="connsiteY26" fmla="*/ 207030 h 657225"/>
                  <a:gd name="connsiteX27" fmla="*/ 644249 w 1335088"/>
                  <a:gd name="connsiteY27" fmla="*/ 180012 h 657225"/>
                  <a:gd name="connsiteX28" fmla="*/ 644249 w 1335088"/>
                  <a:gd name="connsiteY28" fmla="*/ 144462 h 657225"/>
                  <a:gd name="connsiteX29" fmla="*/ 30162 w 1335088"/>
                  <a:gd name="connsiteY29" fmla="*/ 31750 h 657225"/>
                  <a:gd name="connsiteX30" fmla="*/ 30162 w 1335088"/>
                  <a:gd name="connsiteY30" fmla="*/ 47625 h 657225"/>
                  <a:gd name="connsiteX31" fmla="*/ 30162 w 1335088"/>
                  <a:gd name="connsiteY31" fmla="*/ 609600 h 657225"/>
                  <a:gd name="connsiteX32" fmla="*/ 30162 w 1335088"/>
                  <a:gd name="connsiteY32" fmla="*/ 625475 h 657225"/>
                  <a:gd name="connsiteX33" fmla="*/ 46037 w 1335088"/>
                  <a:gd name="connsiteY33" fmla="*/ 625475 h 657225"/>
                  <a:gd name="connsiteX34" fmla="*/ 661987 w 1335088"/>
                  <a:gd name="connsiteY34" fmla="*/ 625475 h 657225"/>
                  <a:gd name="connsiteX35" fmla="*/ 674687 w 1335088"/>
                  <a:gd name="connsiteY35" fmla="*/ 625475 h 657225"/>
                  <a:gd name="connsiteX36" fmla="*/ 1289050 w 1335088"/>
                  <a:gd name="connsiteY36" fmla="*/ 625475 h 657225"/>
                  <a:gd name="connsiteX37" fmla="*/ 1304925 w 1335088"/>
                  <a:gd name="connsiteY37" fmla="*/ 625475 h 657225"/>
                  <a:gd name="connsiteX38" fmla="*/ 1304925 w 1335088"/>
                  <a:gd name="connsiteY38" fmla="*/ 609600 h 657225"/>
                  <a:gd name="connsiteX39" fmla="*/ 1304925 w 1335088"/>
                  <a:gd name="connsiteY39" fmla="*/ 47625 h 657225"/>
                  <a:gd name="connsiteX40" fmla="*/ 1304925 w 1335088"/>
                  <a:gd name="connsiteY40" fmla="*/ 31750 h 657225"/>
                  <a:gd name="connsiteX41" fmla="*/ 1289050 w 1335088"/>
                  <a:gd name="connsiteY41" fmla="*/ 31750 h 657225"/>
                  <a:gd name="connsiteX42" fmla="*/ 674687 w 1335088"/>
                  <a:gd name="connsiteY42" fmla="*/ 31750 h 657225"/>
                  <a:gd name="connsiteX43" fmla="*/ 661987 w 1335088"/>
                  <a:gd name="connsiteY43" fmla="*/ 31750 h 657225"/>
                  <a:gd name="connsiteX44" fmla="*/ 46037 w 1335088"/>
                  <a:gd name="connsiteY44" fmla="*/ 31750 h 657225"/>
                  <a:gd name="connsiteX45" fmla="*/ 15690 w 1335088"/>
                  <a:gd name="connsiteY45" fmla="*/ 0 h 657225"/>
                  <a:gd name="connsiteX46" fmla="*/ 1319398 w 1335088"/>
                  <a:gd name="connsiteY46" fmla="*/ 0 h 657225"/>
                  <a:gd name="connsiteX47" fmla="*/ 1335088 w 1335088"/>
                  <a:gd name="connsiteY47" fmla="*/ 15716 h 657225"/>
                  <a:gd name="connsiteX48" fmla="*/ 1335088 w 1335088"/>
                  <a:gd name="connsiteY48" fmla="*/ 641509 h 657225"/>
                  <a:gd name="connsiteX49" fmla="*/ 1319398 w 1335088"/>
                  <a:gd name="connsiteY49" fmla="*/ 657225 h 657225"/>
                  <a:gd name="connsiteX50" fmla="*/ 15690 w 1335088"/>
                  <a:gd name="connsiteY50" fmla="*/ 657225 h 657225"/>
                  <a:gd name="connsiteX51" fmla="*/ 0 w 1335088"/>
                  <a:gd name="connsiteY51" fmla="*/ 641509 h 657225"/>
                  <a:gd name="connsiteX52" fmla="*/ 0 w 1335088"/>
                  <a:gd name="connsiteY52" fmla="*/ 15716 h 657225"/>
                  <a:gd name="connsiteX53" fmla="*/ 15690 w 1335088"/>
                  <a:gd name="connsiteY53"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35088" h="657225">
                    <a:moveTo>
                      <a:pt x="644249" y="144462"/>
                    </a:moveTo>
                    <a:cubicBezTo>
                      <a:pt x="644249" y="144462"/>
                      <a:pt x="644249" y="144462"/>
                      <a:pt x="688174" y="144462"/>
                    </a:cubicBezTo>
                    <a:cubicBezTo>
                      <a:pt x="688174" y="144462"/>
                      <a:pt x="688174" y="144462"/>
                      <a:pt x="688174" y="177879"/>
                    </a:cubicBezTo>
                    <a:cubicBezTo>
                      <a:pt x="712262" y="180012"/>
                      <a:pt x="729974" y="185700"/>
                      <a:pt x="741310" y="195654"/>
                    </a:cubicBezTo>
                    <a:cubicBezTo>
                      <a:pt x="741310" y="195654"/>
                      <a:pt x="741310" y="195654"/>
                      <a:pt x="725723" y="239026"/>
                    </a:cubicBezTo>
                    <a:cubicBezTo>
                      <a:pt x="708012" y="226228"/>
                      <a:pt x="689591" y="219829"/>
                      <a:pt x="669754" y="219829"/>
                    </a:cubicBezTo>
                    <a:cubicBezTo>
                      <a:pt x="658419" y="219829"/>
                      <a:pt x="649209" y="222673"/>
                      <a:pt x="642832" y="229072"/>
                    </a:cubicBezTo>
                    <a:cubicBezTo>
                      <a:pt x="636456" y="235471"/>
                      <a:pt x="633622" y="243292"/>
                      <a:pt x="633622" y="253246"/>
                    </a:cubicBezTo>
                    <a:cubicBezTo>
                      <a:pt x="633622" y="269599"/>
                      <a:pt x="651334" y="286663"/>
                      <a:pt x="687466" y="304438"/>
                    </a:cubicBezTo>
                    <a:cubicBezTo>
                      <a:pt x="706595" y="313681"/>
                      <a:pt x="720056" y="322213"/>
                      <a:pt x="728557" y="330034"/>
                    </a:cubicBezTo>
                    <a:cubicBezTo>
                      <a:pt x="737059" y="337855"/>
                      <a:pt x="743435" y="347098"/>
                      <a:pt x="747686" y="357763"/>
                    </a:cubicBezTo>
                    <a:cubicBezTo>
                      <a:pt x="751937" y="367717"/>
                      <a:pt x="754062" y="379804"/>
                      <a:pt x="754062" y="392602"/>
                    </a:cubicBezTo>
                    <a:cubicBezTo>
                      <a:pt x="754062" y="410378"/>
                      <a:pt x="748394" y="426731"/>
                      <a:pt x="737059" y="440240"/>
                    </a:cubicBezTo>
                    <a:cubicBezTo>
                      <a:pt x="725015" y="453749"/>
                      <a:pt x="709429" y="462992"/>
                      <a:pt x="688174" y="467969"/>
                    </a:cubicBezTo>
                    <a:cubicBezTo>
                      <a:pt x="688174" y="467969"/>
                      <a:pt x="688174" y="467969"/>
                      <a:pt x="688174" y="512762"/>
                    </a:cubicBezTo>
                    <a:cubicBezTo>
                      <a:pt x="688174" y="512762"/>
                      <a:pt x="688174" y="512762"/>
                      <a:pt x="644249" y="512762"/>
                    </a:cubicBezTo>
                    <a:cubicBezTo>
                      <a:pt x="644249" y="512762"/>
                      <a:pt x="644249" y="512762"/>
                      <a:pt x="644249" y="471524"/>
                    </a:cubicBezTo>
                    <a:cubicBezTo>
                      <a:pt x="621578" y="470102"/>
                      <a:pt x="601032" y="462992"/>
                      <a:pt x="582612" y="450905"/>
                    </a:cubicBezTo>
                    <a:cubicBezTo>
                      <a:pt x="582612" y="450905"/>
                      <a:pt x="582612" y="450905"/>
                      <a:pt x="601032" y="406112"/>
                    </a:cubicBezTo>
                    <a:cubicBezTo>
                      <a:pt x="620870" y="419621"/>
                      <a:pt x="640707" y="426731"/>
                      <a:pt x="659836" y="426731"/>
                    </a:cubicBezTo>
                    <a:cubicBezTo>
                      <a:pt x="689591" y="426731"/>
                      <a:pt x="704469" y="416777"/>
                      <a:pt x="704469" y="396157"/>
                    </a:cubicBezTo>
                    <a:cubicBezTo>
                      <a:pt x="704469" y="385492"/>
                      <a:pt x="700218" y="376249"/>
                      <a:pt x="693134" y="367006"/>
                    </a:cubicBezTo>
                    <a:cubicBezTo>
                      <a:pt x="685341" y="358474"/>
                      <a:pt x="671171" y="348520"/>
                      <a:pt x="649917" y="337855"/>
                    </a:cubicBezTo>
                    <a:cubicBezTo>
                      <a:pt x="628663" y="327190"/>
                      <a:pt x="614493" y="317947"/>
                      <a:pt x="606700" y="310837"/>
                    </a:cubicBezTo>
                    <a:cubicBezTo>
                      <a:pt x="598907" y="304438"/>
                      <a:pt x="593239" y="295906"/>
                      <a:pt x="588988" y="285952"/>
                    </a:cubicBezTo>
                    <a:cubicBezTo>
                      <a:pt x="584738" y="275998"/>
                      <a:pt x="582612" y="265333"/>
                      <a:pt x="582612" y="253246"/>
                    </a:cubicBezTo>
                    <a:cubicBezTo>
                      <a:pt x="582612" y="236182"/>
                      <a:pt x="588280" y="220540"/>
                      <a:pt x="599616" y="207030"/>
                    </a:cubicBezTo>
                    <a:cubicBezTo>
                      <a:pt x="610243" y="193521"/>
                      <a:pt x="625121" y="184278"/>
                      <a:pt x="644249" y="180012"/>
                    </a:cubicBezTo>
                    <a:cubicBezTo>
                      <a:pt x="644249" y="180012"/>
                      <a:pt x="644249" y="180012"/>
                      <a:pt x="644249" y="144462"/>
                    </a:cubicBezTo>
                    <a:close/>
                    <a:moveTo>
                      <a:pt x="30162" y="31750"/>
                    </a:moveTo>
                    <a:lnTo>
                      <a:pt x="30162" y="47625"/>
                    </a:lnTo>
                    <a:lnTo>
                      <a:pt x="30162" y="609600"/>
                    </a:lnTo>
                    <a:lnTo>
                      <a:pt x="30162" y="625475"/>
                    </a:lnTo>
                    <a:lnTo>
                      <a:pt x="46037" y="625475"/>
                    </a:lnTo>
                    <a:lnTo>
                      <a:pt x="661987" y="625475"/>
                    </a:lnTo>
                    <a:lnTo>
                      <a:pt x="674687" y="625475"/>
                    </a:lnTo>
                    <a:lnTo>
                      <a:pt x="1289050" y="625475"/>
                    </a:lnTo>
                    <a:lnTo>
                      <a:pt x="1304925" y="625475"/>
                    </a:lnTo>
                    <a:lnTo>
                      <a:pt x="1304925" y="609600"/>
                    </a:lnTo>
                    <a:lnTo>
                      <a:pt x="1304925" y="47625"/>
                    </a:lnTo>
                    <a:lnTo>
                      <a:pt x="1304925" y="31750"/>
                    </a:lnTo>
                    <a:lnTo>
                      <a:pt x="1289050" y="31750"/>
                    </a:lnTo>
                    <a:lnTo>
                      <a:pt x="674687" y="31750"/>
                    </a:lnTo>
                    <a:lnTo>
                      <a:pt x="661987" y="31750"/>
                    </a:lnTo>
                    <a:lnTo>
                      <a:pt x="46037" y="31750"/>
                    </a:lnTo>
                    <a:close/>
                    <a:moveTo>
                      <a:pt x="15690" y="0"/>
                    </a:moveTo>
                    <a:cubicBezTo>
                      <a:pt x="15690" y="0"/>
                      <a:pt x="15690" y="0"/>
                      <a:pt x="1319398" y="0"/>
                    </a:cubicBezTo>
                    <a:cubicBezTo>
                      <a:pt x="1327956" y="0"/>
                      <a:pt x="1335088" y="7144"/>
                      <a:pt x="1335088" y="15716"/>
                    </a:cubicBezTo>
                    <a:cubicBezTo>
                      <a:pt x="1335088" y="15716"/>
                      <a:pt x="1335088" y="15716"/>
                      <a:pt x="1335088" y="641509"/>
                    </a:cubicBezTo>
                    <a:cubicBezTo>
                      <a:pt x="1335088" y="650081"/>
                      <a:pt x="1327956" y="657225"/>
                      <a:pt x="1319398" y="657225"/>
                    </a:cubicBezTo>
                    <a:cubicBezTo>
                      <a:pt x="1319398" y="657225"/>
                      <a:pt x="1319398" y="657225"/>
                      <a:pt x="15690" y="657225"/>
                    </a:cubicBezTo>
                    <a:cubicBezTo>
                      <a:pt x="7132" y="657225"/>
                      <a:pt x="0" y="650081"/>
                      <a:pt x="0" y="641509"/>
                    </a:cubicBezTo>
                    <a:cubicBezTo>
                      <a:pt x="0" y="641509"/>
                      <a:pt x="0" y="641509"/>
                      <a:pt x="0" y="15716"/>
                    </a:cubicBezTo>
                    <a:cubicBezTo>
                      <a:pt x="0" y="7144"/>
                      <a:pt x="7132" y="0"/>
                      <a:pt x="1569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3" name="Freeform 16">
                <a:extLst>
                  <a:ext uri="{FF2B5EF4-FFF2-40B4-BE49-F238E27FC236}">
                    <a16:creationId xmlns:a16="http://schemas.microsoft.com/office/drawing/2014/main" id="{E9888191-527C-A5B6-164E-16FFC56563AA}"/>
                  </a:ext>
                </a:extLst>
              </p:cNvPr>
              <p:cNvSpPr>
                <a:spLocks/>
              </p:cNvSpPr>
              <p:nvPr/>
            </p:nvSpPr>
            <p:spPr bwMode="auto">
              <a:xfrm>
                <a:off x="5489575" y="3163888"/>
                <a:ext cx="1211263" cy="530225"/>
              </a:xfrm>
              <a:custGeom>
                <a:avLst/>
                <a:gdLst>
                  <a:gd name="connsiteX0" fmla="*/ 695325 w 1211263"/>
                  <a:gd name="connsiteY0" fmla="*/ 0 h 530225"/>
                  <a:gd name="connsiteX1" fmla="*/ 1129799 w 1211263"/>
                  <a:gd name="connsiteY1" fmla="*/ 0 h 530225"/>
                  <a:gd name="connsiteX2" fmla="*/ 1127656 w 1211263"/>
                  <a:gd name="connsiteY2" fmla="*/ 16391 h 530225"/>
                  <a:gd name="connsiteX3" fmla="*/ 1190540 w 1211263"/>
                  <a:gd name="connsiteY3" fmla="*/ 79819 h 530225"/>
                  <a:gd name="connsiteX4" fmla="*/ 1211263 w 1211263"/>
                  <a:gd name="connsiteY4" fmla="*/ 76256 h 530225"/>
                  <a:gd name="connsiteX5" fmla="*/ 1211263 w 1211263"/>
                  <a:gd name="connsiteY5" fmla="*/ 455395 h 530225"/>
                  <a:gd name="connsiteX6" fmla="*/ 1190540 w 1211263"/>
                  <a:gd name="connsiteY6" fmla="*/ 451832 h 530225"/>
                  <a:gd name="connsiteX7" fmla="*/ 1127656 w 1211263"/>
                  <a:gd name="connsiteY7" fmla="*/ 515259 h 530225"/>
                  <a:gd name="connsiteX8" fmla="*/ 1129085 w 1211263"/>
                  <a:gd name="connsiteY8" fmla="*/ 530225 h 530225"/>
                  <a:gd name="connsiteX9" fmla="*/ 695325 w 1211263"/>
                  <a:gd name="connsiteY9" fmla="*/ 530225 h 530225"/>
                  <a:gd name="connsiteX10" fmla="*/ 805373 w 1211263"/>
                  <a:gd name="connsiteY10" fmla="*/ 265113 h 530225"/>
                  <a:gd name="connsiteX11" fmla="*/ 695325 w 1211263"/>
                  <a:gd name="connsiteY11" fmla="*/ 0 h 530225"/>
                  <a:gd name="connsiteX12" fmla="*/ 80750 w 1211263"/>
                  <a:gd name="connsiteY12" fmla="*/ 0 h 530225"/>
                  <a:gd name="connsiteX13" fmla="*/ 515938 w 1211263"/>
                  <a:gd name="connsiteY13" fmla="*/ 0 h 530225"/>
                  <a:gd name="connsiteX14" fmla="*/ 406605 w 1211263"/>
                  <a:gd name="connsiteY14" fmla="*/ 250859 h 530225"/>
                  <a:gd name="connsiteX15" fmla="*/ 405891 w 1211263"/>
                  <a:gd name="connsiteY15" fmla="*/ 265113 h 530225"/>
                  <a:gd name="connsiteX16" fmla="*/ 406605 w 1211263"/>
                  <a:gd name="connsiteY16" fmla="*/ 279366 h 530225"/>
                  <a:gd name="connsiteX17" fmla="*/ 515938 w 1211263"/>
                  <a:gd name="connsiteY17" fmla="*/ 530225 h 530225"/>
                  <a:gd name="connsiteX18" fmla="*/ 80750 w 1211263"/>
                  <a:gd name="connsiteY18" fmla="*/ 530225 h 530225"/>
                  <a:gd name="connsiteX19" fmla="*/ 82893 w 1211263"/>
                  <a:gd name="connsiteY19" fmla="*/ 515259 h 530225"/>
                  <a:gd name="connsiteX20" fmla="*/ 20009 w 1211263"/>
                  <a:gd name="connsiteY20" fmla="*/ 451832 h 530225"/>
                  <a:gd name="connsiteX21" fmla="*/ 715 w 1211263"/>
                  <a:gd name="connsiteY21" fmla="*/ 454682 h 530225"/>
                  <a:gd name="connsiteX22" fmla="*/ 0 w 1211263"/>
                  <a:gd name="connsiteY22" fmla="*/ 454682 h 530225"/>
                  <a:gd name="connsiteX23" fmla="*/ 0 w 1211263"/>
                  <a:gd name="connsiteY23" fmla="*/ 76256 h 530225"/>
                  <a:gd name="connsiteX24" fmla="*/ 715 w 1211263"/>
                  <a:gd name="connsiteY24" fmla="*/ 76256 h 530225"/>
                  <a:gd name="connsiteX25" fmla="*/ 20009 w 1211263"/>
                  <a:gd name="connsiteY25" fmla="*/ 79819 h 530225"/>
                  <a:gd name="connsiteX26" fmla="*/ 82893 w 1211263"/>
                  <a:gd name="connsiteY26" fmla="*/ 16391 h 530225"/>
                  <a:gd name="connsiteX27" fmla="*/ 80750 w 1211263"/>
                  <a:gd name="connsiteY27" fmla="*/ 0 h 53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1263" h="530225">
                    <a:moveTo>
                      <a:pt x="695325" y="0"/>
                    </a:moveTo>
                    <a:cubicBezTo>
                      <a:pt x="695325" y="0"/>
                      <a:pt x="695325" y="0"/>
                      <a:pt x="1129799" y="0"/>
                    </a:cubicBezTo>
                    <a:cubicBezTo>
                      <a:pt x="1128370" y="5701"/>
                      <a:pt x="1127656" y="10690"/>
                      <a:pt x="1127656" y="16391"/>
                    </a:cubicBezTo>
                    <a:cubicBezTo>
                      <a:pt x="1127656" y="52025"/>
                      <a:pt x="1155525" y="79819"/>
                      <a:pt x="1190540" y="79819"/>
                    </a:cubicBezTo>
                    <a:cubicBezTo>
                      <a:pt x="1197686" y="79819"/>
                      <a:pt x="1204832" y="78394"/>
                      <a:pt x="1211263" y="76256"/>
                    </a:cubicBezTo>
                    <a:cubicBezTo>
                      <a:pt x="1211263" y="76256"/>
                      <a:pt x="1211263" y="76256"/>
                      <a:pt x="1211263" y="455395"/>
                    </a:cubicBezTo>
                    <a:cubicBezTo>
                      <a:pt x="1204832" y="453257"/>
                      <a:pt x="1197686" y="451832"/>
                      <a:pt x="1190540" y="451832"/>
                    </a:cubicBezTo>
                    <a:cubicBezTo>
                      <a:pt x="1155525" y="451832"/>
                      <a:pt x="1127656" y="479626"/>
                      <a:pt x="1127656" y="515259"/>
                    </a:cubicBezTo>
                    <a:cubicBezTo>
                      <a:pt x="1127656" y="520248"/>
                      <a:pt x="1128370" y="525236"/>
                      <a:pt x="1129085" y="530225"/>
                    </a:cubicBezTo>
                    <a:cubicBezTo>
                      <a:pt x="1129085" y="530225"/>
                      <a:pt x="1129085" y="530225"/>
                      <a:pt x="695325" y="530225"/>
                    </a:cubicBezTo>
                    <a:cubicBezTo>
                      <a:pt x="760353" y="481051"/>
                      <a:pt x="805373" y="380565"/>
                      <a:pt x="805373" y="265113"/>
                    </a:cubicBezTo>
                    <a:cubicBezTo>
                      <a:pt x="805373" y="149660"/>
                      <a:pt x="760353" y="49174"/>
                      <a:pt x="695325" y="0"/>
                    </a:cubicBezTo>
                    <a:close/>
                    <a:moveTo>
                      <a:pt x="80750" y="0"/>
                    </a:moveTo>
                    <a:cubicBezTo>
                      <a:pt x="80750" y="0"/>
                      <a:pt x="80750" y="0"/>
                      <a:pt x="515938" y="0"/>
                    </a:cubicBezTo>
                    <a:cubicBezTo>
                      <a:pt x="453768" y="47036"/>
                      <a:pt x="410178" y="141108"/>
                      <a:pt x="406605" y="250859"/>
                    </a:cubicBezTo>
                    <a:cubicBezTo>
                      <a:pt x="406605" y="255848"/>
                      <a:pt x="405891" y="260124"/>
                      <a:pt x="405891" y="265113"/>
                    </a:cubicBezTo>
                    <a:cubicBezTo>
                      <a:pt x="405891" y="270101"/>
                      <a:pt x="406605" y="274377"/>
                      <a:pt x="406605" y="279366"/>
                    </a:cubicBezTo>
                    <a:cubicBezTo>
                      <a:pt x="410178" y="389117"/>
                      <a:pt x="453768" y="483189"/>
                      <a:pt x="515938" y="530225"/>
                    </a:cubicBezTo>
                    <a:cubicBezTo>
                      <a:pt x="515938" y="530225"/>
                      <a:pt x="515938" y="530225"/>
                      <a:pt x="80750" y="530225"/>
                    </a:cubicBezTo>
                    <a:cubicBezTo>
                      <a:pt x="82179" y="525236"/>
                      <a:pt x="82893" y="520248"/>
                      <a:pt x="82893" y="515259"/>
                    </a:cubicBezTo>
                    <a:cubicBezTo>
                      <a:pt x="82893" y="479626"/>
                      <a:pt x="54310" y="451832"/>
                      <a:pt x="20009" y="451832"/>
                    </a:cubicBezTo>
                    <a:cubicBezTo>
                      <a:pt x="13578" y="451832"/>
                      <a:pt x="6432" y="453257"/>
                      <a:pt x="715" y="454682"/>
                    </a:cubicBezTo>
                    <a:cubicBezTo>
                      <a:pt x="715" y="454682"/>
                      <a:pt x="0" y="454682"/>
                      <a:pt x="0" y="454682"/>
                    </a:cubicBezTo>
                    <a:cubicBezTo>
                      <a:pt x="0" y="454682"/>
                      <a:pt x="0" y="454682"/>
                      <a:pt x="0" y="76256"/>
                    </a:cubicBezTo>
                    <a:cubicBezTo>
                      <a:pt x="0" y="76256"/>
                      <a:pt x="715" y="76256"/>
                      <a:pt x="715" y="76256"/>
                    </a:cubicBezTo>
                    <a:cubicBezTo>
                      <a:pt x="6432" y="78394"/>
                      <a:pt x="13578" y="79819"/>
                      <a:pt x="20009" y="79819"/>
                    </a:cubicBezTo>
                    <a:cubicBezTo>
                      <a:pt x="54310" y="79819"/>
                      <a:pt x="82893" y="52025"/>
                      <a:pt x="82893" y="16391"/>
                    </a:cubicBezTo>
                    <a:cubicBezTo>
                      <a:pt x="82893" y="10690"/>
                      <a:pt x="82179" y="5701"/>
                      <a:pt x="8075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 name="Group 2">
            <a:extLst>
              <a:ext uri="{FF2B5EF4-FFF2-40B4-BE49-F238E27FC236}">
                <a16:creationId xmlns:a16="http://schemas.microsoft.com/office/drawing/2014/main" id="{3FA828F1-0261-8B35-A5BB-1805AF65FB6C}"/>
              </a:ext>
            </a:extLst>
          </p:cNvPr>
          <p:cNvGrpSpPr>
            <a:grpSpLocks noChangeAspect="1"/>
          </p:cNvGrpSpPr>
          <p:nvPr/>
        </p:nvGrpSpPr>
        <p:grpSpPr>
          <a:xfrm>
            <a:off x="6496839" y="1777969"/>
            <a:ext cx="306910" cy="306910"/>
            <a:chOff x="628650" y="3463925"/>
            <a:chExt cx="269875" cy="269875"/>
          </a:xfrm>
        </p:grpSpPr>
        <p:sp>
          <p:nvSpPr>
            <p:cNvPr id="4" name="Oval 3">
              <a:extLst>
                <a:ext uri="{FF2B5EF4-FFF2-40B4-BE49-F238E27FC236}">
                  <a16:creationId xmlns:a16="http://schemas.microsoft.com/office/drawing/2014/main" id="{8980F65E-25AE-9D7B-4C08-7907B58EF7A2}"/>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 name="Freeform 47">
              <a:extLst>
                <a:ext uri="{FF2B5EF4-FFF2-40B4-BE49-F238E27FC236}">
                  <a16:creationId xmlns:a16="http://schemas.microsoft.com/office/drawing/2014/main" id="{7BFD2ACB-5E3C-2E46-D0F8-3A1F2F218D16}"/>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6" name="Group 5">
            <a:extLst>
              <a:ext uri="{FF2B5EF4-FFF2-40B4-BE49-F238E27FC236}">
                <a16:creationId xmlns:a16="http://schemas.microsoft.com/office/drawing/2014/main" id="{B66704F8-7053-F76E-33B1-B60ED45DCB91}"/>
              </a:ext>
            </a:extLst>
          </p:cNvPr>
          <p:cNvGrpSpPr>
            <a:grpSpLocks noChangeAspect="1"/>
          </p:cNvGrpSpPr>
          <p:nvPr/>
        </p:nvGrpSpPr>
        <p:grpSpPr>
          <a:xfrm>
            <a:off x="6496839" y="3289608"/>
            <a:ext cx="306910" cy="306910"/>
            <a:chOff x="628650" y="3463925"/>
            <a:chExt cx="269875" cy="269875"/>
          </a:xfrm>
        </p:grpSpPr>
        <p:sp>
          <p:nvSpPr>
            <p:cNvPr id="7" name="Oval 6">
              <a:extLst>
                <a:ext uri="{FF2B5EF4-FFF2-40B4-BE49-F238E27FC236}">
                  <a16:creationId xmlns:a16="http://schemas.microsoft.com/office/drawing/2014/main" id="{168301A5-A8CF-D7CA-FDCB-E16D9B9AC8EB}"/>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Freeform 47">
              <a:extLst>
                <a:ext uri="{FF2B5EF4-FFF2-40B4-BE49-F238E27FC236}">
                  <a16:creationId xmlns:a16="http://schemas.microsoft.com/office/drawing/2014/main" id="{D1ED1F31-3285-80AF-FEEA-A2A4B8BFEA4B}"/>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9" name="Group 8">
            <a:extLst>
              <a:ext uri="{FF2B5EF4-FFF2-40B4-BE49-F238E27FC236}">
                <a16:creationId xmlns:a16="http://schemas.microsoft.com/office/drawing/2014/main" id="{073727D0-45F4-74E2-C2FD-DC4A6EF569C3}"/>
              </a:ext>
            </a:extLst>
          </p:cNvPr>
          <p:cNvGrpSpPr>
            <a:grpSpLocks noChangeAspect="1"/>
          </p:cNvGrpSpPr>
          <p:nvPr/>
        </p:nvGrpSpPr>
        <p:grpSpPr>
          <a:xfrm>
            <a:off x="6496839" y="4873231"/>
            <a:ext cx="306910" cy="306910"/>
            <a:chOff x="628650" y="3463925"/>
            <a:chExt cx="269875" cy="269875"/>
          </a:xfrm>
        </p:grpSpPr>
        <p:sp>
          <p:nvSpPr>
            <p:cNvPr id="11" name="Oval 10">
              <a:extLst>
                <a:ext uri="{FF2B5EF4-FFF2-40B4-BE49-F238E27FC236}">
                  <a16:creationId xmlns:a16="http://schemas.microsoft.com/office/drawing/2014/main" id="{B7B09C6C-0E17-6206-9AAC-879BC793DBAD}"/>
                </a:ext>
              </a:extLst>
            </p:cNvPr>
            <p:cNvSpPr>
              <a:spLocks noChangeArrowheads="1"/>
            </p:cNvSpPr>
            <p:nvPr/>
          </p:nvSpPr>
          <p:spPr bwMode="auto">
            <a:xfrm>
              <a:off x="628650"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47">
              <a:extLst>
                <a:ext uri="{FF2B5EF4-FFF2-40B4-BE49-F238E27FC236}">
                  <a16:creationId xmlns:a16="http://schemas.microsoft.com/office/drawing/2014/main" id="{503DD93A-6F9F-4005-B08C-DACA23648CE4}"/>
                </a:ext>
              </a:extLst>
            </p:cNvPr>
            <p:cNvSpPr>
              <a:spLocks noEditPoints="1"/>
            </p:cNvSpPr>
            <p:nvPr/>
          </p:nvSpPr>
          <p:spPr bwMode="auto">
            <a:xfrm>
              <a:off x="700087" y="3549650"/>
              <a:ext cx="127000" cy="98425"/>
            </a:xfrm>
            <a:custGeom>
              <a:avLst/>
              <a:gdLst>
                <a:gd name="T0" fmla="*/ 154 w 596"/>
                <a:gd name="T1" fmla="*/ 204 h 464"/>
                <a:gd name="T2" fmla="*/ 191 w 596"/>
                <a:gd name="T3" fmla="*/ 276 h 464"/>
                <a:gd name="T4" fmla="*/ 229 w 596"/>
                <a:gd name="T5" fmla="*/ 352 h 464"/>
                <a:gd name="T6" fmla="*/ 118 w 596"/>
                <a:gd name="T7" fmla="*/ 464 h 464"/>
                <a:gd name="T8" fmla="*/ 0 w 596"/>
                <a:gd name="T9" fmla="*/ 329 h 464"/>
                <a:gd name="T10" fmla="*/ 202 w 596"/>
                <a:gd name="T11" fmla="*/ 0 h 464"/>
                <a:gd name="T12" fmla="*/ 253 w 596"/>
                <a:gd name="T13" fmla="*/ 68 h 464"/>
                <a:gd name="T14" fmla="*/ 196 w 596"/>
                <a:gd name="T15" fmla="*/ 116 h 464"/>
                <a:gd name="T16" fmla="*/ 154 w 596"/>
                <a:gd name="T17" fmla="*/ 204 h 464"/>
                <a:gd name="T18" fmla="*/ 538 w 596"/>
                <a:gd name="T19" fmla="*/ 116 h 464"/>
                <a:gd name="T20" fmla="*/ 596 w 596"/>
                <a:gd name="T21" fmla="*/ 68 h 464"/>
                <a:gd name="T22" fmla="*/ 545 w 596"/>
                <a:gd name="T23" fmla="*/ 0 h 464"/>
                <a:gd name="T24" fmla="*/ 343 w 596"/>
                <a:gd name="T25" fmla="*/ 329 h 464"/>
                <a:gd name="T26" fmla="*/ 461 w 596"/>
                <a:gd name="T27" fmla="*/ 464 h 464"/>
                <a:gd name="T28" fmla="*/ 571 w 596"/>
                <a:gd name="T29" fmla="*/ 352 h 464"/>
                <a:gd name="T30" fmla="*/ 534 w 596"/>
                <a:gd name="T31" fmla="*/ 276 h 464"/>
                <a:gd name="T32" fmla="*/ 497 w 596"/>
                <a:gd name="T33" fmla="*/ 204 h 464"/>
                <a:gd name="T34" fmla="*/ 538 w 596"/>
                <a:gd name="T35" fmla="*/ 11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6" h="464">
                  <a:moveTo>
                    <a:pt x="154" y="204"/>
                  </a:moveTo>
                  <a:cubicBezTo>
                    <a:pt x="154" y="225"/>
                    <a:pt x="166" y="249"/>
                    <a:pt x="191" y="276"/>
                  </a:cubicBezTo>
                  <a:cubicBezTo>
                    <a:pt x="216" y="304"/>
                    <a:pt x="229" y="329"/>
                    <a:pt x="229" y="352"/>
                  </a:cubicBezTo>
                  <a:cubicBezTo>
                    <a:pt x="229" y="426"/>
                    <a:pt x="192" y="464"/>
                    <a:pt x="118" y="464"/>
                  </a:cubicBezTo>
                  <a:cubicBezTo>
                    <a:pt x="40" y="464"/>
                    <a:pt x="0" y="419"/>
                    <a:pt x="0" y="329"/>
                  </a:cubicBezTo>
                  <a:cubicBezTo>
                    <a:pt x="0" y="194"/>
                    <a:pt x="67" y="85"/>
                    <a:pt x="202" y="0"/>
                  </a:cubicBezTo>
                  <a:cubicBezTo>
                    <a:pt x="253" y="68"/>
                    <a:pt x="253" y="68"/>
                    <a:pt x="253" y="68"/>
                  </a:cubicBezTo>
                  <a:cubicBezTo>
                    <a:pt x="196" y="116"/>
                    <a:pt x="196" y="116"/>
                    <a:pt x="196" y="116"/>
                  </a:cubicBezTo>
                  <a:cubicBezTo>
                    <a:pt x="168" y="140"/>
                    <a:pt x="154" y="169"/>
                    <a:pt x="154" y="204"/>
                  </a:cubicBezTo>
                  <a:close/>
                  <a:moveTo>
                    <a:pt x="538" y="116"/>
                  </a:moveTo>
                  <a:cubicBezTo>
                    <a:pt x="596" y="68"/>
                    <a:pt x="596" y="68"/>
                    <a:pt x="596" y="68"/>
                  </a:cubicBezTo>
                  <a:cubicBezTo>
                    <a:pt x="545" y="0"/>
                    <a:pt x="545" y="0"/>
                    <a:pt x="545" y="0"/>
                  </a:cubicBezTo>
                  <a:cubicBezTo>
                    <a:pt x="410" y="85"/>
                    <a:pt x="343" y="194"/>
                    <a:pt x="343" y="329"/>
                  </a:cubicBezTo>
                  <a:cubicBezTo>
                    <a:pt x="343" y="419"/>
                    <a:pt x="382" y="464"/>
                    <a:pt x="461" y="464"/>
                  </a:cubicBezTo>
                  <a:cubicBezTo>
                    <a:pt x="534" y="464"/>
                    <a:pt x="571" y="426"/>
                    <a:pt x="571" y="352"/>
                  </a:cubicBezTo>
                  <a:cubicBezTo>
                    <a:pt x="571" y="329"/>
                    <a:pt x="559" y="304"/>
                    <a:pt x="534" y="276"/>
                  </a:cubicBezTo>
                  <a:cubicBezTo>
                    <a:pt x="509" y="249"/>
                    <a:pt x="497" y="225"/>
                    <a:pt x="497" y="204"/>
                  </a:cubicBezTo>
                  <a:cubicBezTo>
                    <a:pt x="497" y="169"/>
                    <a:pt x="511" y="140"/>
                    <a:pt x="53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cxnSp>
        <p:nvCxnSpPr>
          <p:cNvPr id="14" name="Straight Connector 13">
            <a:extLst>
              <a:ext uri="{FF2B5EF4-FFF2-40B4-BE49-F238E27FC236}">
                <a16:creationId xmlns:a16="http://schemas.microsoft.com/office/drawing/2014/main" id="{2E392B8A-C300-0E2E-87AF-79A74F4D581E}"/>
              </a:ext>
            </a:extLst>
          </p:cNvPr>
          <p:cNvCxnSpPr/>
          <p:nvPr/>
        </p:nvCxnSpPr>
        <p:spPr>
          <a:xfrm>
            <a:off x="513347" y="3156286"/>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27D78D-FE20-DDFB-EA85-FCE7A711DBE2}"/>
              </a:ext>
            </a:extLst>
          </p:cNvPr>
          <p:cNvCxnSpPr/>
          <p:nvPr/>
        </p:nvCxnSpPr>
        <p:spPr>
          <a:xfrm>
            <a:off x="513347" y="4728411"/>
            <a:ext cx="11050003" cy="0"/>
          </a:xfrm>
          <a:prstGeom prst="line">
            <a:avLst/>
          </a:prstGeom>
          <a:ln w="9525" cap="rnd">
            <a:solidFill>
              <a:schemeClr val="bg1">
                <a:lumMod val="75000"/>
              </a:schemeClr>
            </a:solidFill>
            <a:prstDash val="sysDash"/>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9931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hink-cell data - do not delete" hidden="1">
            <a:extLst>
              <a:ext uri="{FF2B5EF4-FFF2-40B4-BE49-F238E27FC236}">
                <a16:creationId xmlns:a16="http://schemas.microsoft.com/office/drawing/2014/main" id="{AA59F4F0-5E0C-C4D7-3371-71E37F5F04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20" name="think-cell data - do not delete" hidden="1">
                        <a:extLst>
                          <a:ext uri="{FF2B5EF4-FFF2-40B4-BE49-F238E27FC236}">
                            <a16:creationId xmlns:a16="http://schemas.microsoft.com/office/drawing/2014/main" id="{AA59F4F0-5E0C-C4D7-3371-71E37F5F04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EE48B1-05BC-4E93-ABC5-BA82BC80F035}"/>
              </a:ext>
            </a:extLst>
          </p:cNvPr>
          <p:cNvSpPr>
            <a:spLocks noGrp="1"/>
          </p:cNvSpPr>
          <p:nvPr>
            <p:ph type="title"/>
          </p:nvPr>
        </p:nvSpPr>
        <p:spPr>
          <a:xfrm>
            <a:off x="630000" y="622800"/>
            <a:ext cx="10933350" cy="664797"/>
          </a:xfrm>
        </p:spPr>
        <p:txBody>
          <a:bodyPr vert="horz"/>
          <a:lstStyle/>
          <a:p>
            <a:r>
              <a:rPr lang="en-US"/>
              <a:t>Input gathered across stakeholder groups identified potential 11 investment opportunities in support of our capability focus areas</a:t>
            </a:r>
          </a:p>
        </p:txBody>
      </p:sp>
      <p:graphicFrame>
        <p:nvGraphicFramePr>
          <p:cNvPr id="3" name="Table 3">
            <a:extLst>
              <a:ext uri="{FF2B5EF4-FFF2-40B4-BE49-F238E27FC236}">
                <a16:creationId xmlns:a16="http://schemas.microsoft.com/office/drawing/2014/main" id="{7DFBB883-C6A7-86F3-35E4-E1C8200B72B0}"/>
              </a:ext>
            </a:extLst>
          </p:cNvPr>
          <p:cNvGraphicFramePr>
            <a:graphicFrameLocks noGrp="1"/>
          </p:cNvGraphicFramePr>
          <p:nvPr>
            <p:extLst>
              <p:ext uri="{D42A27DB-BD31-4B8C-83A1-F6EECF244321}">
                <p14:modId xmlns:p14="http://schemas.microsoft.com/office/powerpoint/2010/main" val="2579546357"/>
              </p:ext>
            </p:extLst>
          </p:nvPr>
        </p:nvGraphicFramePr>
        <p:xfrm>
          <a:off x="629324" y="1442651"/>
          <a:ext cx="10933353" cy="5163312"/>
        </p:xfrm>
        <a:graphic>
          <a:graphicData uri="http://schemas.openxmlformats.org/drawingml/2006/table">
            <a:tbl>
              <a:tblPr firstRow="1">
                <a:tableStyleId>{2D5ABB26-0587-4C30-8999-92F81FD0307C}</a:tableStyleId>
              </a:tblPr>
              <a:tblGrid>
                <a:gridCol w="2378281">
                  <a:extLst>
                    <a:ext uri="{9D8B030D-6E8A-4147-A177-3AD203B41FA5}">
                      <a16:colId xmlns:a16="http://schemas.microsoft.com/office/drawing/2014/main" val="1641201570"/>
                    </a:ext>
                  </a:extLst>
                </a:gridCol>
                <a:gridCol w="4075583">
                  <a:extLst>
                    <a:ext uri="{9D8B030D-6E8A-4147-A177-3AD203B41FA5}">
                      <a16:colId xmlns:a16="http://schemas.microsoft.com/office/drawing/2014/main" val="3489024001"/>
                    </a:ext>
                  </a:extLst>
                </a:gridCol>
                <a:gridCol w="4479489">
                  <a:extLst>
                    <a:ext uri="{9D8B030D-6E8A-4147-A177-3AD203B41FA5}">
                      <a16:colId xmlns:a16="http://schemas.microsoft.com/office/drawing/2014/main" val="494425628"/>
                    </a:ext>
                  </a:extLst>
                </a:gridCol>
              </a:tblGrid>
              <a:tr h="300512">
                <a:tc>
                  <a:txBody>
                    <a:bodyPr/>
                    <a:lstStyle/>
                    <a:p>
                      <a:pPr marL="0" lvl="0" indent="0" algn="l" rtl="0" fontAlgn="base" hangingPunct="1">
                        <a:lnSpc>
                          <a:spcPct val="100000"/>
                        </a:lnSpc>
                        <a:spcBef>
                          <a:spcPct val="0"/>
                        </a:spcBef>
                        <a:spcAft>
                          <a:spcPct val="0"/>
                        </a:spcAft>
                      </a:pPr>
                      <a:r>
                        <a:rPr lang="en-US" sz="1600" b="0" u="none">
                          <a:solidFill>
                            <a:schemeClr val="tx2"/>
                          </a:solidFill>
                        </a:rPr>
                        <a:t>Investment opportunity</a:t>
                      </a:r>
                      <a:endParaRPr lang="en-US" sz="1600" b="0" i="0" u="none">
                        <a:solidFill>
                          <a:schemeClr val="tx2"/>
                        </a:solidFill>
                        <a:latin typeface="Trebuchet MS" panose="020B0603020202020204" pitchFamily="34" charset="0"/>
                      </a:endParaRPr>
                    </a:p>
                  </a:txBody>
                  <a:tcPr anchor="b">
                    <a:lnB w="9525" cap="flat" cmpd="sng" algn="ctr">
                      <a:solidFill>
                        <a:srgbClr val="9A9A9A"/>
                      </a:solidFill>
                      <a:prstDash val="solid"/>
                      <a:round/>
                      <a:headEnd type="none" w="med" len="med"/>
                      <a:tailEnd type="none" w="med" len="med"/>
                    </a:lnB>
                  </a:tcPr>
                </a:tc>
                <a:tc>
                  <a:txBody>
                    <a:bodyPr/>
                    <a:lstStyle/>
                    <a:p>
                      <a:pPr marL="0" lvl="0" indent="0" algn="l" rtl="0" fontAlgn="base" hangingPunct="1">
                        <a:lnSpc>
                          <a:spcPct val="100000"/>
                        </a:lnSpc>
                        <a:spcBef>
                          <a:spcPct val="0"/>
                        </a:spcBef>
                        <a:spcAft>
                          <a:spcPct val="0"/>
                        </a:spcAft>
                      </a:pPr>
                      <a:r>
                        <a:rPr lang="en-US" sz="1600" b="0" u="none">
                          <a:solidFill>
                            <a:schemeClr val="tx2"/>
                          </a:solidFill>
                        </a:rPr>
                        <a:t>Description  </a:t>
                      </a:r>
                      <a:endParaRPr lang="en-US" sz="1600" b="0" i="0" u="none">
                        <a:solidFill>
                          <a:schemeClr val="tx2"/>
                        </a:solidFill>
                        <a:latin typeface="Trebuchet MS" panose="020B0603020202020204" pitchFamily="34" charset="0"/>
                      </a:endParaRPr>
                    </a:p>
                  </a:txBody>
                  <a:tcPr anchor="b">
                    <a:lnB w="9525">
                      <a:solidFill>
                        <a:srgbClr val="9A9A9A"/>
                      </a:solidFill>
                      <a:prstDash val="solid"/>
                    </a:lnB>
                  </a:tcPr>
                </a:tc>
                <a:tc>
                  <a:txBody>
                    <a:bodyPr/>
                    <a:lstStyle/>
                    <a:p>
                      <a:pPr marL="0" lvl="0" indent="0" algn="l" rtl="0" fontAlgn="base" hangingPunct="1">
                        <a:lnSpc>
                          <a:spcPct val="100000"/>
                        </a:lnSpc>
                        <a:spcBef>
                          <a:spcPct val="0"/>
                        </a:spcBef>
                        <a:spcAft>
                          <a:spcPct val="0"/>
                        </a:spcAft>
                      </a:pPr>
                      <a:r>
                        <a:rPr lang="en-US" sz="1600" b="0" i="0" u="none">
                          <a:solidFill>
                            <a:schemeClr val="tx2"/>
                          </a:solidFill>
                          <a:latin typeface="Trebuchet MS" panose="020B0603020202020204" pitchFamily="34" charset="0"/>
                        </a:rPr>
                        <a:t>Impact</a:t>
                      </a:r>
                    </a:p>
                  </a:txBody>
                  <a:tcPr anchor="b">
                    <a:lnB w="9525" cap="flat" cmpd="sng" algn="ctr">
                      <a:solidFill>
                        <a:srgbClr val="9A9A9A"/>
                      </a:solidFill>
                      <a:prstDash val="solid"/>
                      <a:round/>
                      <a:headEnd type="none" w="med" len="med"/>
                      <a:tailEnd type="none" w="med" len="med"/>
                    </a:lnB>
                  </a:tcPr>
                </a:tc>
                <a:extLst>
                  <a:ext uri="{0D108BD9-81ED-4DB2-BD59-A6C34878D82A}">
                    <a16:rowId xmlns:a16="http://schemas.microsoft.com/office/drawing/2014/main" val="4288165260"/>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2"/>
                          </a:solidFill>
                          <a:latin typeface="Trebuchet MS" panose="020B0603020202020204" pitchFamily="34" charset="0"/>
                          <a:ea typeface="+mn-ea"/>
                          <a:cs typeface="+mn-cs"/>
                        </a:rPr>
                        <a:t>Increase 3</a:t>
                      </a:r>
                      <a:r>
                        <a:rPr lang="en-US" sz="1200" b="0" i="0" u="none" kern="1200" baseline="30000">
                          <a:solidFill>
                            <a:schemeClr val="tx2"/>
                          </a:solidFill>
                          <a:latin typeface="Trebuchet MS" panose="020B0603020202020204" pitchFamily="34" charset="0"/>
                          <a:ea typeface="+mn-ea"/>
                          <a:cs typeface="+mn-cs"/>
                        </a:rPr>
                        <a:t>rd</a:t>
                      </a:r>
                      <a:r>
                        <a:rPr lang="en-US" sz="1200" b="0" i="0" u="none" kern="1200">
                          <a:solidFill>
                            <a:schemeClr val="tx2"/>
                          </a:solidFill>
                          <a:latin typeface="Trebuchet MS" panose="020B0603020202020204" pitchFamily="34" charset="0"/>
                          <a:ea typeface="+mn-ea"/>
                          <a:cs typeface="+mn-cs"/>
                        </a:rPr>
                        <a:t> party research spend</a:t>
                      </a:r>
                    </a:p>
                  </a:txBody>
                  <a:tcPr marT="36576" marB="36576">
                    <a:lnT w="9525" cap="flat" cmpd="sng" algn="ctr">
                      <a:solidFill>
                        <a:srgbClr val="9A9A9A"/>
                      </a:solidFill>
                      <a:prstDash val="solid"/>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Fund additional RCT and QED studies to document impact of core and HBCC models</a:t>
                      </a:r>
                    </a:p>
                  </a:txBody>
                  <a:tcPr marT="36576" marB="36576">
                    <a:lnT w="9525" cap="flat" cmpd="sng" algn="ctr">
                      <a:solidFill>
                        <a:srgbClr val="9A9A9A"/>
                      </a:solidFill>
                      <a:prstDash val="solid"/>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Strengthen credibility of proven models therefore increasing both funding and program innovation</a:t>
                      </a:r>
                    </a:p>
                  </a:txBody>
                  <a:tcPr marT="36576" marB="36576">
                    <a:lnT w="9525" cap="flat" cmpd="sng" algn="ctr">
                      <a:solidFill>
                        <a:srgbClr val="9A9A9A"/>
                      </a:solidFill>
                      <a:prstDash val="solid"/>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064060408"/>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2"/>
                          </a:solidFill>
                          <a:latin typeface="Trebuchet MS" panose="020B0603020202020204" pitchFamily="34" charset="0"/>
                          <a:ea typeface="+mn-ea"/>
                          <a:cs typeface="+mn-cs"/>
                        </a:rPr>
                        <a:t>Increase technology spend</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fr-FR" sz="1200" b="0" i="0" u="none">
                          <a:solidFill>
                            <a:schemeClr val="tx1"/>
                          </a:solidFill>
                          <a:latin typeface="Trebuchet MS" panose="020B0603020202020204" pitchFamily="34" charset="0"/>
                        </a:rPr>
                        <a:t>Update &amp; </a:t>
                      </a:r>
                      <a:r>
                        <a:rPr lang="fr-FR" sz="1200" b="0" i="0" u="none" err="1">
                          <a:solidFill>
                            <a:schemeClr val="tx1"/>
                          </a:solidFill>
                          <a:latin typeface="Trebuchet MS" panose="020B0603020202020204" pitchFamily="34" charset="0"/>
                        </a:rPr>
                        <a:t>enhance</a:t>
                      </a:r>
                      <a:r>
                        <a:rPr lang="fr-FR" sz="1200" b="0" i="0" u="none">
                          <a:solidFill>
                            <a:schemeClr val="tx1"/>
                          </a:solidFill>
                          <a:latin typeface="Trebuchet MS" panose="020B0603020202020204" pitchFamily="34" charset="0"/>
                        </a:rPr>
                        <a:t> tech infrastructure (e.g., MIS, translation, public </a:t>
                      </a:r>
                      <a:r>
                        <a:rPr lang="fr-FR" sz="1200" b="0" i="0" u="none" err="1">
                          <a:solidFill>
                            <a:schemeClr val="tx1"/>
                          </a:solidFill>
                          <a:latin typeface="Trebuchet MS" panose="020B0603020202020204" pitchFamily="34" charset="0"/>
                        </a:rPr>
                        <a:t>website</a:t>
                      </a:r>
                      <a:r>
                        <a:rPr lang="fr-FR" sz="1200" b="0" i="0" u="none">
                          <a:solidFill>
                            <a:schemeClr val="tx1"/>
                          </a:solidFill>
                          <a:latin typeface="Trebuchet MS" panose="020B0603020202020204" pitchFamily="34" charset="0"/>
                        </a:rPr>
                        <a:t> upgrade)</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Increase quantity and quality of data to document impact, increasing ability to secure funding and innovate</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554324690"/>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a:solidFill>
                            <a:schemeClr val="tx2"/>
                          </a:solidFill>
                          <a:latin typeface="Trebuchet MS" panose="020B0603020202020204" pitchFamily="34" charset="0"/>
                          <a:ea typeface="+mn-ea"/>
                          <a:cs typeface="+mn-cs"/>
                        </a:rPr>
                        <a:t>Senior Manager Government relations</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Build capacity to source public funding streams across city, county, state, and federal levels</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Increase in sustainable public funding through lobbying and advocacy efforts</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78001503"/>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a:solidFill>
                            <a:schemeClr val="tx2"/>
                          </a:solidFill>
                        </a:rPr>
                        <a:t>Consultant, Grant Writing</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Build capacity on grant writing team to allow </a:t>
                      </a:r>
                      <a:r>
                        <a:rPr lang="en-US" sz="1200" b="0" i="0" u="none" err="1">
                          <a:solidFill>
                            <a:schemeClr val="tx1"/>
                          </a:solidFill>
                          <a:latin typeface="Trebuchet MS" panose="020B0603020202020204" pitchFamily="34" charset="0"/>
                        </a:rPr>
                        <a:t>CDO</a:t>
                      </a:r>
                      <a:r>
                        <a:rPr lang="en-US" sz="1200" b="0" i="0" u="none">
                          <a:solidFill>
                            <a:schemeClr val="tx1"/>
                          </a:solidFill>
                          <a:latin typeface="Trebuchet MS" panose="020B0603020202020204" pitchFamily="34" charset="0"/>
                        </a:rPr>
                        <a:t> to shift focus from grant writing to Major Gifts</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Increase in sustainable funding from both public and private sources</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615846719"/>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a:solidFill>
                            <a:schemeClr val="tx2"/>
                          </a:solidFill>
                        </a:rPr>
                        <a:t>Manager, Fidelity &amp; Q/A </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Build capacity to improve 1:1 &amp; HBCC programs with data analysis and Q/A</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Scale 1:1 &amp; </a:t>
                      </a:r>
                      <a:r>
                        <a:rPr lang="en-US" sz="1200" b="0" i="0" u="none" err="1">
                          <a:solidFill>
                            <a:schemeClr val="tx1"/>
                          </a:solidFill>
                          <a:latin typeface="Trebuchet MS" panose="020B0603020202020204" pitchFamily="34" charset="0"/>
                        </a:rPr>
                        <a:t>HBCC</a:t>
                      </a:r>
                      <a:r>
                        <a:rPr lang="en-US" sz="1200" b="0" i="0" u="none">
                          <a:solidFill>
                            <a:schemeClr val="tx1"/>
                          </a:solidFill>
                          <a:latin typeface="Trebuchet MS" panose="020B0603020202020204" pitchFamily="34" charset="0"/>
                        </a:rPr>
                        <a:t> program, increase ability to document impact</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5328109"/>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a:solidFill>
                            <a:schemeClr val="tx2"/>
                          </a:solidFill>
                        </a:rPr>
                        <a:t>Manager, </a:t>
                      </a:r>
                      <a:r>
                        <a:rPr lang="en-US" sz="1200" b="0" u="none" err="1">
                          <a:solidFill>
                            <a:schemeClr val="tx2"/>
                          </a:solidFill>
                        </a:rPr>
                        <a:t>HBCC</a:t>
                      </a:r>
                      <a:r>
                        <a:rPr lang="en-US" sz="1200" b="0" u="none">
                          <a:solidFill>
                            <a:schemeClr val="tx2"/>
                          </a:solidFill>
                        </a:rPr>
                        <a:t> </a:t>
                      </a:r>
                      <a:r>
                        <a:rPr lang="en-US" sz="1200" b="0" u="none" kern="1200">
                          <a:solidFill>
                            <a:schemeClr val="tx2"/>
                          </a:solidFill>
                        </a:rPr>
                        <a:t>Data Support &amp; Training</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Manage </a:t>
                      </a:r>
                      <a:r>
                        <a:rPr lang="en-US" sz="1200" b="0" i="0" u="none" err="1">
                          <a:solidFill>
                            <a:schemeClr val="tx1"/>
                          </a:solidFill>
                          <a:latin typeface="Trebuchet MS" panose="020B0603020202020204" pitchFamily="34" charset="0"/>
                        </a:rPr>
                        <a:t>HBCC</a:t>
                      </a:r>
                      <a:r>
                        <a:rPr lang="en-US" sz="1200" b="0" i="0" u="none">
                          <a:solidFill>
                            <a:schemeClr val="tx1"/>
                          </a:solidFill>
                          <a:latin typeface="Trebuchet MS" panose="020B0603020202020204" pitchFamily="34" charset="0"/>
                        </a:rPr>
                        <a:t> data quality, support, and training to support QED efforts, expand model training,</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Increase quality of data used to measure impact in research, improving programming and increasing funding</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779607318"/>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a:solidFill>
                            <a:schemeClr val="tx2"/>
                          </a:solidFill>
                        </a:rPr>
                        <a:t>Manager, Implementation &amp; Training  </a:t>
                      </a:r>
                      <a:endParaRPr lang="en-US" sz="1200" b="0" i="0" u="none" kern="1200">
                        <a:solidFill>
                          <a:schemeClr val="tx2"/>
                        </a:solidFill>
                        <a:latin typeface="Trebuchet MS" panose="020B0603020202020204" pitchFamily="34" charset="0"/>
                        <a:ea typeface="+mn-ea"/>
                        <a:cs typeface="+mn-cs"/>
                      </a:endParaRP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Build capacity for development of 1:1 and HBCC programming and training </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Scale and continuously improve 1:1 &amp; </a:t>
                      </a:r>
                      <a:r>
                        <a:rPr lang="en-US" sz="1200" b="0" i="0" u="none" err="1">
                          <a:solidFill>
                            <a:schemeClr val="tx1"/>
                          </a:solidFill>
                          <a:latin typeface="Trebuchet MS" panose="020B0603020202020204" pitchFamily="34" charset="0"/>
                        </a:rPr>
                        <a:t>HBCC</a:t>
                      </a:r>
                      <a:r>
                        <a:rPr lang="en-US" sz="1200" b="0" i="0" u="none">
                          <a:solidFill>
                            <a:schemeClr val="tx1"/>
                          </a:solidFill>
                          <a:latin typeface="Trebuchet MS" panose="020B0603020202020204" pitchFamily="34" charset="0"/>
                        </a:rPr>
                        <a:t> program</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953103458"/>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a:solidFill>
                            <a:schemeClr val="tx2"/>
                          </a:solidFill>
                        </a:rPr>
                        <a:t>Manager, Workforce Development</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Build capacity for workforce development program development, training, and Q/A</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Scale workforce development through innovation, continuous improvement and Q/A</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488560778"/>
                  </a:ext>
                </a:extLst>
              </a:tr>
              <a:tr h="4097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a:solidFill>
                            <a:schemeClr val="tx2"/>
                          </a:solidFill>
                        </a:rPr>
                        <a:t>Manager, Fidelity Database</a:t>
                      </a:r>
                      <a:endParaRPr lang="en-US" sz="1200" b="0" i="0" u="none" kern="1200">
                        <a:solidFill>
                          <a:schemeClr val="tx2"/>
                        </a:solidFill>
                        <a:latin typeface="Trebuchet MS" panose="020B0603020202020204" pitchFamily="34" charset="0"/>
                        <a:ea typeface="+mn-ea"/>
                        <a:cs typeface="+mn-cs"/>
                      </a:endParaRP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Oversee implementation of fidelity initiatives</a:t>
                      </a:r>
                    </a:p>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Continuously improve on data quality and collection</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Improve use of data for innovation, Q/A, and measurement of outcomes/impact</a:t>
                      </a:r>
                    </a:p>
                  </a:txBody>
                  <a:tcPr marT="36576" marB="36576" anchor="ct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93048210"/>
                  </a:ext>
                </a:extLst>
              </a:tr>
              <a:tr h="43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a:solidFill>
                            <a:schemeClr val="tx2"/>
                          </a:solidFill>
                        </a:rPr>
                        <a:t>Associate, MIS Quality Assurance</a:t>
                      </a:r>
                      <a:endParaRPr lang="en-US" sz="1200" b="0" i="0" u="none">
                        <a:solidFill>
                          <a:schemeClr val="tx2"/>
                        </a:solidFill>
                        <a:latin typeface="Trebuchet MS" panose="020B0603020202020204" pitchFamily="34" charset="0"/>
                      </a:endParaRP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Ensure MIS omnichannel functionality and usability</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marR="0" lvl="1" indent="-216000" algn="l" defTabSz="914400" rtl="0" eaLnBrk="1" fontAlgn="auto" latinLnBrk="0" hangingPunct="1">
                        <a:lnSpc>
                          <a:spcPct val="100000"/>
                        </a:lnSpc>
                        <a:spcBef>
                          <a:spcPts val="0"/>
                        </a:spcBef>
                        <a:spcAft>
                          <a:spcPts val="0"/>
                        </a:spcAft>
                        <a:buClr>
                          <a:schemeClr val="tx2"/>
                        </a:buClr>
                        <a:buSzTx/>
                        <a:buFont typeface="Trebuchet MS" panose="020B0603020202020204" pitchFamily="34" charset="0"/>
                        <a:buChar char="•"/>
                        <a:tabLst/>
                        <a:defRPr/>
                      </a:pPr>
                      <a:r>
                        <a:rPr lang="en-US" sz="1200" b="0" i="0" u="none">
                          <a:solidFill>
                            <a:schemeClr val="tx1"/>
                          </a:solidFill>
                          <a:latin typeface="Trebuchet MS" panose="020B0603020202020204" pitchFamily="34" charset="0"/>
                        </a:rPr>
                        <a:t>Improve functionality of Daisy, increasing use of data in measurement and innovation</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559308733"/>
                  </a:ext>
                </a:extLst>
              </a:tr>
              <a:tr h="0">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200" b="0" u="none" kern="1200">
                          <a:solidFill>
                            <a:schemeClr val="tx2"/>
                          </a:solidFill>
                        </a:rPr>
                        <a:t>Chief Program &amp; Innovation Officer</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Manage R&amp;D, Learning &amp; Fidelity for 1-on-1 &amp; </a:t>
                      </a:r>
                      <a:r>
                        <a:rPr lang="en-US" sz="1200" b="0" i="0" u="none" err="1">
                          <a:solidFill>
                            <a:schemeClr val="tx1"/>
                          </a:solidFill>
                          <a:latin typeface="Trebuchet MS" panose="020B0603020202020204" pitchFamily="34" charset="0"/>
                        </a:rPr>
                        <a:t>HBCC</a:t>
                      </a:r>
                      <a:endParaRPr lang="en-US" sz="1200" b="0" i="0" u="none">
                        <a:solidFill>
                          <a:schemeClr val="tx1"/>
                        </a:solidFill>
                        <a:latin typeface="Trebuchet MS" panose="020B0603020202020204" pitchFamily="34" charset="0"/>
                      </a:endParaRP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pPr marL="324000" lvl="1" indent="-216000" algn="l" defTabSz="914400" rtl="0" eaLnBrk="1" latinLnBrk="0" hangingPunct="1">
                        <a:buClr>
                          <a:schemeClr val="tx2"/>
                        </a:buClr>
                        <a:buFont typeface="Trebuchet MS" panose="020B0603020202020204" pitchFamily="34" charset="0"/>
                        <a:buChar char="•"/>
                      </a:pPr>
                      <a:r>
                        <a:rPr lang="en-US" sz="1200" b="0" i="0" u="none">
                          <a:solidFill>
                            <a:schemeClr val="tx1"/>
                          </a:solidFill>
                          <a:latin typeface="Trebuchet MS" panose="020B0603020202020204" pitchFamily="34" charset="0"/>
                        </a:rPr>
                        <a:t>Scale curriculum development and innovation </a:t>
                      </a:r>
                    </a:p>
                  </a:txBody>
                  <a:tcPr marT="36576" marB="36576">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623231376"/>
                  </a:ext>
                </a:extLst>
              </a:tr>
            </a:tbl>
          </a:graphicData>
        </a:graphic>
      </p:graphicFrame>
      <p:sp>
        <p:nvSpPr>
          <p:cNvPr id="5" name="NavigationTriangle">
            <a:extLst>
              <a:ext uri="{FF2B5EF4-FFF2-40B4-BE49-F238E27FC236}">
                <a16:creationId xmlns:a16="http://schemas.microsoft.com/office/drawing/2014/main" id="{C1FA3180-2367-8F5D-643F-86E300C75A0D}"/>
              </a:ext>
            </a:extLst>
          </p:cNvPr>
          <p:cNvSpPr/>
          <p:nvPr/>
        </p:nvSpPr>
        <p:spPr>
          <a:xfrm rot="16200000">
            <a:off x="11116165" y="-21446"/>
            <a:ext cx="1054387" cy="1097280"/>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FFFFFF"/>
              </a:solidFill>
            </a:endParaRPr>
          </a:p>
        </p:txBody>
      </p:sp>
      <p:sp>
        <p:nvSpPr>
          <p:cNvPr id="6" name="NavigationText">
            <a:extLst>
              <a:ext uri="{FF2B5EF4-FFF2-40B4-BE49-F238E27FC236}">
                <a16:creationId xmlns:a16="http://schemas.microsoft.com/office/drawing/2014/main" id="{3E01E375-29D0-E887-4C8F-D0D6D552E5EC}"/>
              </a:ext>
            </a:extLst>
          </p:cNvPr>
          <p:cNvSpPr/>
          <p:nvPr/>
        </p:nvSpPr>
        <p:spPr>
          <a:xfrm>
            <a:off x="10049263" y="256093"/>
            <a:ext cx="1321797" cy="25807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9144" bIns="0" numCol="1" spcCol="0" rtlCol="0" fromWordArt="0" anchor="ctr" anchorCtr="0" forceAA="0" compatLnSpc="1">
            <a:prstTxWarp prst="textNoShape">
              <a:avLst/>
            </a:prstTxWarp>
            <a:noAutofit/>
          </a:bodyPr>
          <a:lstStyle/>
          <a:p>
            <a:pPr algn="r"/>
            <a:r>
              <a:rPr lang="en-US" sz="1000">
                <a:solidFill>
                  <a:schemeClr val="bg1">
                    <a:lumMod val="50000"/>
                  </a:schemeClr>
                </a:solidFill>
              </a:rPr>
              <a:t>Identify investments</a:t>
            </a:r>
          </a:p>
        </p:txBody>
      </p:sp>
      <p:sp>
        <p:nvSpPr>
          <p:cNvPr id="7" name="NavigationIcon">
            <a:extLst>
              <a:ext uri="{FF2B5EF4-FFF2-40B4-BE49-F238E27FC236}">
                <a16:creationId xmlns:a16="http://schemas.microsoft.com/office/drawing/2014/main" id="{9BBD0B92-8898-8608-5D1C-DBC3FAD5A043}"/>
              </a:ext>
            </a:extLst>
          </p:cNvPr>
          <p:cNvSpPr>
            <a:spLocks noChangeAspect="1" noChangeArrowheads="1"/>
          </p:cNvSpPr>
          <p:nvPr>
            <p:custDataLst>
              <p:tags r:id="rId2"/>
            </p:custDataLst>
          </p:nvPr>
        </p:nvSpPr>
        <p:spPr bwMode="auto">
          <a:xfrm>
            <a:off x="11690544" y="132877"/>
            <a:ext cx="365760" cy="36576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600">
                <a:solidFill>
                  <a:schemeClr val="tx2"/>
                </a:solidFill>
              </a:rPr>
              <a:t>4</a:t>
            </a:r>
          </a:p>
        </p:txBody>
      </p:sp>
    </p:spTree>
    <p:extLst>
      <p:ext uri="{BB962C8B-B14F-4D97-AF65-F5344CB8AC3E}">
        <p14:creationId xmlns:p14="http://schemas.microsoft.com/office/powerpoint/2010/main" val="3003577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8D27EAB-F6A4-A1B1-7116-83ED9925B242}"/>
              </a:ext>
            </a:extLst>
          </p:cNvPr>
          <p:cNvGraphicFramePr>
            <a:graphicFrameLocks noChangeAspect="1"/>
          </p:cNvGraphicFramePr>
          <p:nvPr>
            <p:custDataLst>
              <p:tags r:id="rId1"/>
            </p:custDataLst>
            <p:extLst>
              <p:ext uri="{D42A27DB-BD31-4B8C-83A1-F6EECF244321}">
                <p14:modId xmlns:p14="http://schemas.microsoft.com/office/powerpoint/2010/main" val="2297167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think-cell data - do not delete" hidden="1">
                        <a:extLst>
                          <a:ext uri="{FF2B5EF4-FFF2-40B4-BE49-F238E27FC236}">
                            <a16:creationId xmlns:a16="http://schemas.microsoft.com/office/drawing/2014/main" id="{78D27EAB-F6A4-A1B1-7116-83ED9925B2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220409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MASTERWIZARD_DRAFT" val="0"/>
  <p:tag name="EE4P_LANGUAGE_ID" val="1033"/>
  <p:tag name="EE4P_STYLE_NAME" val="ParentChild+ Grid 16:9"/>
  <p:tag name="THINKCELLPRESENTATIONDONOTDELETE" val="&lt;?xml version=&quot;1.0&quot; encoding=&quot;UTF-16&quot; standalone=&quot;yes&quot;?&gt;&lt;root reqver=&quot;24162&quot;&gt;&lt;version val=&quot;2704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STYLE_ID" val="39dcc26a-7131-49f4-a9eb-1c0521500c03"/>
  <p:tag name="EE4P_AGENDAWIZARD" val="&lt;ee4p&gt;&lt;layouts&gt;&lt;layout name=&quot;Two-Thirds&quot; id=&quot;227_1-4&quot;&gt;&lt;standard&gt;&lt;textframe horizontalAnchor=&quot;1&quot; marginBottom=&quot;0&quot; marginLeft=&quot;0&quot; marginRight=&quot;0&quot; marginTop=&quot;0&quot; orientation=&quot;1&quot; verticalAnchor=&quot;1&quot; /&gt;&lt;font name=&quot;Trebuchet MS&quot; bold=&quot;0&quot; italic=&quot;0&quot; color=&quot;13&quot; /&gt;&lt;paragraphformat firstLineIndent=&quot;0&quot; leftIndent=&quot;0&quot; rightIndent=&quot;0&quot; lineRuleBefore=&quot;&quot; lineRuleWithin=&quot;&quot; lineRuleAfter=&quot;&quot; spaceBefore=&quot;&quot; spaceWithin=&quot;&quot; spaceAfter=&quot;&quot; /&gt;&lt;fill visible=&quot;0&quot; /&gt;&lt;line visible=&quot;0&quot; /&gt;&lt;bulletformat visible=&quot;0&quot; /&gt;&lt;/standard&gt;&lt;agenda name=&quot;&quot; title=&quot;&quot; subtitle=&quot;&quot; sizingModeId=&quot;1&quot; fontSize=&quot;24&quot; fontSizeAuto=&quot;1&quot; startTime=&quot;540&quot; timeFormatId=&quot;1&quot; startItemNo=&quot;1&quot; createSingleAgendaSlide=&quot;1&quot; createSeparatingSlides=&quot;1&quot; createBackupSlide=&quot;1&quot; /&gt;&lt;columns&gt;&lt;column field=&quot;itemno&quot; label=&quot;No.&quot; checked=&quot;0&quot; leftSpacing=&quot;0&quot; rightSpacing=&quot;0&quot; dock=&quot;1&quot; fixedWidth=&quot;51.87527&quot; /&gt;&lt;column field=&quot;topic&quot; label=&quot;Topic&quot; leftSpacing=&quot;0&quot; rightDistribute=&quot;1&quot; dock=&quot;1&quot; /&gt;&lt;column field=&quot;responsible&quot; label=&quot;Responsible&quot; visible=&quot;0&quot; checked=&quot;0&quot; leftSpacing=&quot;10&quot; rightDistribute=&quot;1&quot; dock=&quot;1&quot; /&gt;&lt;column field=&quot;freecolumn&quot; label=&quot;&quot; visible=&quot;0&quot; checked=&quot;0&quot; leftSpacing=&quot;10&quot; rightDistribute=&quot;1&quot; dock=&quot;1&quot; /&gt;&lt;column field=&quot;timeslot&quot; label=&quot;Time Slot&quot; visible=&quot;1&quot; checked=&quot;0&quot; leftSpacing=&quot;34&quot; rightSpacing=&quot;0&quot; dock=&quot;2&quot; /&gt;&lt;column field=&quot;pageno&quot; label=&quot;Page No.&quot; visible=&quot;0&quot; checked=&quot;0&quot; leftSpacing=&quot;34&quot; rightSpacing=&quot;0&quot; dock=&quot;2&quot; /&gt;&lt;/columns&gt;&lt;position left=&quot;406.8057&quot; top=&quot;54.87496&quot; width=&quot;503.6943&quot; height=&quot;430.2501&quot; /&gt;&lt;!--&#10;      &lt;subtitle&gt;&#10;      &#10;        &lt;position left=&quot;197.597&quot; top=&quot;369.3848&quot; width=&quot;123.634&quot; height=&quot;115.6044&quot; autoshape=&quot;1&quot; rotation=&quot;0&quot; /&gt;&#10;        &lt;line visible=&quot;1&quot; weight=&quot;0.75&quot; style=&quot;1&quot; dashStyle=&quot;1&quot; foreColor=&quot;14&quot; /&gt;&#10;        &lt;fill visible=&quot;0&quot; /&gt;&#10;        &lt;textframe horizontalAnchor=&quot;1&quot; verticalAnchor=&quot;1&quot; orientation=&quot;1&quot; wordWrap=&quot;1&quot; autoSize=&quot;0&quot; marginLeft=&quot;8.503937&quot; marginRight=&quot;0&quot; marginTop=&quot;14.17323&quot; marginBottom=&quot;0&quot; /&gt;&#10;        &lt;paragraphformat alignment=&quot;1&quot; lineRuleBefore=&quot;0&quot; lineRuleWithin=&quot;1&quot; lineRuleAfter=&quot;0&quot; spaceBefore=&quot;0&quot; spaceWithin=&quot;0.95&quot; spaceAfter=&quot;0&quot; /&gt;&#10;        &lt;font name=&quot;Trebuchet MS&quot; size=&quot;10&quot; bold=&quot;0&quot; italic=&quot;0&quot; underlineStyle=&quot;0&quot; color=&quot;#ffffff&quot; spacing=&quot;0&quot; kerning=&quot;12&quot; /&gt;&#10;      &#10;      &lt;/subtitle&gt;&#10;      --&gt;&lt;settings allowedSizingModeIds=&quot;1|2&quot; allowedFontSizes=&quot;8|9|10|10.5|11|12|14|16|18|20|22|24&quot; allowedTimeFormatIds=&quot;1|2|3&quot; slideLayout=&quot;11&quot; customLayoutName=&quot;Green one third|Presentation¦Green one third&quot; customLayoutIndex=&quot;&quot; showBreak=&quot;0&quot; singleAgendaSlideSelected=&quot;1&quot; backupSlideTitle=&quot;Unused Slides&quot; topMargin=&quot;0.5&quot; leftMargin=&quot;0&quot; allowedLevels=&quot;2&quot; itemNoFormats=&quot;{1}¦{1}.{2}¦{3:alphaLC}¦{3:alphaLC}.{4:alphaLC}&quot; customLayoutNameBackup=&quot;Special gray|Presentation¦Special gray&quot; titlePrompt=&quot;Insert Title&quot; /&gt;&lt;cases&gt;&lt;!-- Single --&gt;&lt;case level=&quot;1&quot; single=&quot;1&quot; break=&quot;0&quot; topMinSpacing=&quot;5&quot; topMaxSpacing=&quot;15&quot; bottomMinSpacing=&quot;0&quot; bottomMaxSpacing=&quot;0&quo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element&gt;&lt;element field=&quot;responsible&quot; type=&quot;autoshape&quot; autoShapeType=&quot;1&quot;&gt;&lt;paragraphformat alignment=&quot;1&quot; lineRuleBefore=&quot;0&quot; lineRuleWithin=&quot;1&quot; lineRuleAfter=&quot;0&quot; spaceBefore=&quot;6&quot; spaceWithin=&quot;1.1&quot; spaceAfter=&quot;3&quot; /&gt;&lt;/element&gt;&lt;element field=&quot;freecolumn&quot; type=&quot;autoshape&quot; autoShapeType=&quot;1&quot;&gt;&lt;paragraphformat alignment=&quot;1&quot; lineRuleBefore=&quot;0&quot; lineRuleWithin=&quot;1&quot; lineRuleAfter=&quot;0&quot; spaceBefore=&quot;6&quot; spaceWithin=&quot;1.1&quot; spaceAfter=&quot;3&quot; /&gt;&lt;/element&gt;&lt;element field=&quot;timeslot&quot; type=&quot;autoshape&quot; autoShapeType=&quot;1&quot;&gt;&lt;paragraphformat alignment=&quot;1&quot; lineRuleBefore=&quot;0&quot; lineRuleWithin=&quot;1&quot; lineRuleAfter=&quot;0&quot; spaceBefore=&quot;6&quot; spaceWithin=&quot;1.1&quot; spaceAfter=&quot;3&quot; /&gt;&lt;/element&gt;&lt;element field=&quot;pageno&quot; type=&quot;autoshape&quot; autoShapeType=&quot;1&quot;&gt;&lt;paragraphformat alignment=&quot;3&quot; /&gt;&lt;/element&gt;&lt;/case&gt;&lt;case level=&quot;2&quot; single=&quot;1&quot; break=&quot;0&quot; topMinSpacing=&quot;4&quot; topMaxSpacing=&quot;4&quot; bottomMinSpacing=&quot;0&quot; bottomMaxSpacing=&quot;0&quo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font relativeSize=&quot;0.75&quot; /&gt;&lt;/element&gt;&lt;element field=&quot;responsible&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freecolumn&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timeslot&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pageno&quot; type=&quot;autoshape&quot; autoShapeType=&quot;1&quot;&gt;&lt;paragraphformat alignment=&quot;3&quot; /&gt;&lt;font relativeSize=&quot;0.75&quot; /&gt;&lt;/element&gt;&lt;/case&gt;&lt;!-- Selected --&gt;&lt;case level=&quot;1&quot; selected=&quot;0&quot; break=&quot;0&quot; topMinSpacing=&quot;5&quot; topMaxSpacing=&quot;15&quot; bottomMinSpacing=&quot;0&quot; bottomMaxSpacing=&quot;0&quo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font color=&quot;13:0.4&quot; /&gt;&lt;/element&gt;&lt;element field=&quot;responsible&quot; type=&quot;autoshape&quot; autoShapeType=&quot;1&quot;&gt;&lt;paragraphformat alignment=&quot;1&quot; lineRuleBefore=&quot;0&quot; lineRuleWithin=&quot;1&quot; lineRuleAfter=&quot;0&quot; spaceBefore=&quot;6&quot; spaceWithin=&quot;1.1&quot; spaceAfter=&quot;3&quot; /&gt;&lt;font color=&quot;13:0.4&quot; /&gt;&lt;/element&gt;&lt;element field=&quot;freecolumn&quot; type=&quot;autoshape&quot; autoShapeType=&quot;1&quot;&gt;&lt;paragraphformat alignment=&quot;1&quot; lineRuleBefore=&quot;0&quot; lineRuleWithin=&quot;1&quot; lineRuleAfter=&quot;0&quot; spaceBefore=&quot;6&quot; spaceWithin=&quot;1.1&quot; spaceAfter=&quot;3&quot; /&gt;&lt;font color=&quot;13:0.4&quot; /&gt;&lt;/element&gt;&lt;element field=&quot;timeslot&quot; type=&quot;autoshape&quot; autoShapeType=&quot;1&quot;&gt;&lt;paragraphformat alignment=&quot;1&quot; lineRuleBefore=&quot;0&quot; lineRuleWithin=&quot;1&quot; lineRuleAfter=&quot;0&quot; spaceBefore=&quot;6&quot; spaceWithin=&quot;1.1&quot; spaceAfter=&quot;3&quot; /&gt;&lt;font color=&quot;13:0.4&quot; /&gt;&lt;/element&gt;&lt;element field=&quot;pageno&quot; type=&quot;autoshape&quot; autoShapeType=&quot;1&quot;&gt;&lt;paragraphformat alignment=&quot;3&quot; /&gt;&lt;font color=&quot;13:0.4&quot; /&gt;&lt;/element&gt;&lt;/case&gt;&lt;case level=&quot;1&quot; selected=&quot;1&quot; break=&quot;0&quot; topMinSpacing=&quot;5&quot; topMaxSpacing=&quot;15&quot; bottomMinSpacing=&quot;0&quot; bottomMaxSpacing=&quot;0&quot;&gt;&lt;element type=&quot;picture&quot; picture=&quot;rightbutton.emf&quot; value=&quot;&quot; slideType=&quot;20693&quot;&gt;&lt;position left=&quot;-35.62*scale*fontScale&quot; top=&quot;(itemHeight-23.04*scale*fontScale)/2&quot; width=&quot;23.08244*scale*fontScale&quot; height=&quot;23.04*scale*fontScale&quot; /&gt;&lt;/element&gt;&lt;element type=&quot;autoshape&quot; autoShapeType=&quot;9&quot;&gt;&lt;position left=&quot;-35.62*scale*fontScale&quot; top=&quot;(itemHeight-23.04*scale*fontScale)/2&quot; width=&quot;23.08244*scale*fontScale&quot; height=&quot;23.04*scale*fontScale&quot; /&gt;&lt;fill foreColor=&quot;15&quot; visible=&quot;1&quot; /&gt;&lt;/elemen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element&gt;&lt;element field=&quot;responsible&quot; type=&quot;autoshape&quot; autoShapeType=&quot;1&quot;&gt;&lt;paragraphformat alignment=&quot;1&quot; lineRuleBefore=&quot;0&quot; lineRuleWithin=&quot;1&quot; lineRuleAfter=&quot;0&quot; spaceBefore=&quot;6&quot; spaceWithin=&quot;1.1&quot; spaceAfter=&quot;3&quot; /&gt;&lt;/element&gt;&lt;element field=&quot;freecolumn&quot; type=&quot;autoshape&quot; autoShapeType=&quot;1&quot;&gt;&lt;paragraphformat alignment=&quot;1&quot; lineRuleBefore=&quot;0&quot; lineRuleWithin=&quot;1&quot; lineRuleAfter=&quot;0&quot; spaceBefore=&quot;6&quot; spaceWithin=&quot;1.1&quot; spaceAfter=&quot;3&quot; /&gt;&lt;/element&gt;&lt;element field=&quot;timeslot&quot; type=&quot;autoshape&quot; autoShapeType=&quot;1&quot;&gt;&lt;paragraphformat alignment=&quot;1&quot; lineRuleBefore=&quot;0&quot; lineRuleWithin=&quot;1&quot; lineRuleAfter=&quot;0&quot; spaceBefore=&quot;6&quot; spaceWithin=&quot;1.1&quot; spaceAfter=&quot;3&quot; /&gt;&lt;/element&gt;&lt;element field=&quot;pageno&quot; type=&quot;autoshape&quot; autoShapeType=&quot;1&quot;&gt;&lt;paragraphformat alignment=&quot;3&quot; /&gt;&lt;/element&gt;&lt;/case&gt;&lt;case level=&quot;2&quot; selected=&quot;0&quot; break=&quot;0&quot; topMinSpacing=&quot;4&quot; topMaxSpacing=&quot;4&quot; bottomMinSpacing=&quot;0&quot; bottomMaxSpacing=&quot;0&quo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font color=&quot;13:0.4&quot; relativeSize=&quot;0.75&quot; /&gt;&lt;/element&gt;&lt;element field=&quot;responsible&quot; type=&quot;autoshape&quot; autoShapeType=&quot;1&quot;&gt;&lt;paragraphformat alignment=&quot;1&quot; lineRuleBefore=&quot;0&quot; lineRuleWithin=&quot;1&quot; lineRuleAfter=&quot;0&quot; spaceBefore=&quot;6&quot; spaceWithin=&quot;1.1&quot; spaceAfter=&quot;3&quot; /&gt;&lt;font color=&quot;13:0.4&quot; relativeSize=&quot;0.75&quot; /&gt;&lt;/element&gt;&lt;element field=&quot;freecolumn&quot; type=&quot;autoshape&quot; autoShapeType=&quot;1&quot;&gt;&lt;paragraphformat alignment=&quot;1&quot; lineRuleBefore=&quot;0&quot; lineRuleWithin=&quot;1&quot; lineRuleAfter=&quot;0&quot; spaceBefore=&quot;6&quot; spaceWithin=&quot;1.1&quot; spaceAfter=&quot;3&quot; /&gt;&lt;font color=&quot;13:0.4&quot; relativeSize=&quot;0.75&quot; /&gt;&lt;/element&gt;&lt;element field=&quot;timeslot&quot; type=&quot;autoshape&quot; autoShapeType=&quot;1&quot;&gt;&lt;paragraphformat alignment=&quot;1&quot; lineRuleBefore=&quot;0&quot; lineRuleWithin=&quot;1&quot; lineRuleAfter=&quot;0&quot; spaceBefore=&quot;6&quot; spaceWithin=&quot;1.1&quot; spaceAfter=&quot;3&quot; /&gt;&lt;font color=&quot;13:0.4&quot; relativeSize=&quot;0.75&quot; /&gt;&lt;/element&gt;&lt;element field=&quot;pageno&quot; type=&quot;autoshape&quot; autoShapeType=&quot;1&quot;&gt;&lt;paragraphformat alignment=&quot;3&quot; /&gt;&lt;font color=&quot;13:0.4&quot; relativeSize=&quot;0.75&quot; /&gt;&lt;/element&gt;&lt;/case&gt;&lt;case level=&quot;2&quot; selected=&quot;1&quot; break=&quot;0&quot; topMinSpacing=&quot;4&quot; topMaxSpacing=&quot;4&quot; bottomMinSpacing=&quot;0&quot; bottomMaxSpacing=&quot;0&quot;&gt;&lt;element type=&quot;picture&quot; picture=&quot;rightbutton.emf&quot; value=&quot;&quot; slideType=&quot;20693&quot;&gt;&lt;position left=&quot;-35.62*scale*fontScale&quot; top=&quot;(itemHeight-23.04*scale*fontScale)/2&quot; width=&quot;23.08244*scale*fontScale&quot; height=&quot;23.04*scale*fontScale&quot; /&gt;&lt;/element&gt;&lt;element type=&quot;autoshape&quot; autoShapeType=&quot;9&quot;&gt;&lt;position left=&quot;-35.62*scale*fontScale&quot; top=&quot;(itemHeight-23.04*scale*fontScale)/2&quot; width=&quot;23.08244*scale*fontScale&quot; height=&quot;23.04*scale*fontScale&quot; /&gt;&lt;fill foreColor=&quot;15&quot; visible=&quot;1&quot; /&gt;&lt;/elemen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font relativeSize=&quot;0.75&quot; /&gt;&lt;/element&gt;&lt;element field=&quot;responsible&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freecolumn&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timeslot&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pageno&quot; type=&quot;autoshape&quot; autoShapeType=&quot;1&quot;&gt;&lt;paragraphformat alignment=&quot;3&quot; /&gt;&lt;font relativeSize=&quot;0.75&quot; /&gt;&lt;/element&gt;&lt;/case&gt;&lt;/cases&gt;&lt;elements /&gt;&lt;/layout&gt;&lt;/layouts&gt;&lt;contents&gt;&lt;agenda name=&quot;&quot; title=&quot;Topics for discussion today&quot; subtitle=&quot;&quot; sizingModeId=&quot;1&quot; fontSize=&quot;24&quot; fontSizeAuto=&quot;1&quot; startTime=&quot;540&quot; timeFormatId=&quot;1&quot; startItemNo=&quot;1&quot; createSingleAgendaSlide=&quot;1&quot; createSeparatingSlides=&quot;1&quot; createBackupSlide=&quot;1&quot; layoutId=&quot;227_1-4&quot; hideSeparatingSlides=&quot;0&quot; createSections=&quot;0&quot; singleSlideId=&quot;d91c1387-5a3b-415b-a062-654fd2ee74a7&quot; backupSlideId=&quot;ee570a63-b0e7-4e86-aa6e-d53dc7a88d0d&quot;&gt;&lt;columns leftSpacing=&quot;0&quot; rightSpacing=&quot;0&quot;&gt;&lt;column field=&quot;itemno&quot; label=&quot;No.&quot; checked=&quot;0&quot; leftSpacing=&quot;0&quot; rightSpacing=&quot;0&quot; dock=&quot;1&quot; fixedWidth=&quot;51.87527&quot; /&gt;&lt;column field=&quot;topic&quot; label=&quot;Topic&quot; leftSpacing=&quot;0&quot; rightDistribute=&quot;1&quot; dock=&quot;1&quot; rightSpacing=&quot;0&quot; /&gt;&lt;column field=&quot;responsible&quot; label=&quot;Responsible&quot; visible=&quot;0&quot; checked=&quot;0&quot; leftSpacing=&quot;10&quot; rightDistribute=&quot;1&quot; dock=&quot;1&quot; /&gt;&lt;column field=&quot;freecolumn&quot; label=&quot;&quot; visible=&quot;0&quot; checked=&quot;0&quot; leftSpacing=&quot;10&quot; rightDistribute=&quot;1&quot; dock=&quot;1&quot; /&gt;&lt;column field=&quot;timeslot&quot; label=&quot;Time Slot&quot; visible=&quot;1&quot; checked=&quot;0&quot; leftSpacing=&quot;34&quot; rightSpacing=&quot;0&quot; dock=&quot;2&quot; /&gt;&lt;column field=&quot;pageno&quot; label=&quot;Page No.&quot; visible=&quot;0&quot; checked=&quot;0&quot; leftSpacing=&quot;34&quot; rightSpacing=&quot;0&quot; dock=&quot;2&quot; /&gt;&lt;/columns&gt;&lt;items&gt;&lt;item duration=&quot;30&quot; id=&quot;9c6ea7ca-e707-4745-864d-649eb1b71482&quot; parentId=&quot;&quot; level=&quot;1&quot; generateAgendaSlide=&quot;1&quot; showAgendaItem=&quot;1&quot; isBreak=&quot;0&quot; topic=&quot;Share understanding of current information flow&quot; agendaSlideId=&quot;65dd99af-2ffb-471a-8136-f3a09359dfcf&quot; /&gt;&lt;item duration=&quot;30&quot; id=&quot;2a977ebd-3ba3-4422-b1e0-e27a42fa85b9&quot; parentId=&quot;&quot; level=&quot;1&quot; generateAgendaSlide=&quot;1&quot; showAgendaItem=&quot;1&quot; isBreak=&quot;0&quot; topic=&quot;Align on next steps&quot; agendaSlideId=&quot;ce927f51-17e4-45fc-9496-45891dc26720&quot; /&gt;&lt;/items&gt;&lt;/agenda&gt;&lt;/contents&gt;&lt;/ee4p&gt;"/>
  <p:tag name="EE4P_MASTERWIZARD_MARGINS" val="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VtnzDuIwQIW77E7GLbYdi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FOSaKVXhSfCJX5ZV1r.UQ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BBFX8u39RWGarByeNDNsX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fNBzp4EzT6ijGE9u7ZhMK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dZ5O.9ZjSaaBVu5dPtr.b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Dwi0xisGTe64W5MnciMXZ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VyeONUGoSTSpLQCCwFL6.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KsKf1aoATj6HL84TUzVHr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dHLw.UJTfGBN8k_agwNz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9SORla3mQCSlhMtmfpJ7w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ef.GW2vrR32iYON4JEvTt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oIdnbgJnQaOudj7NA2qPh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Sr83L2OtRie_C7SYWIO2d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fE4YvdLmT4qZm4c4IwCUE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8LZA8rIDSrSsXveYGlSi3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GX2nh.OeQgC61G8lxW34P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fsQ7CGSGSZ6ifUGUJ8tu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IKmOZdTNS3SURoJkut2A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OH14fiO2Qfal7rERWqZrC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tknM8_gyTbuUutk8VOfhz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eieF27gHSPupKqQou4u7K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7K.KjAphT0mapuZRNt31c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rEqPjZJSQI2nQUS1DcIw7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BCG_MODE" val="Presentation"/>
  <p:tag name="BCG_DESIGN" val="Section header line"/>
  <p:tag name="EE4P_LAYOUT_ID" val="K"/>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4RGjgtUESheJieGFcsjDR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VwZvScnT4G1f7kEnwqPgg"/>
</p:tagLst>
</file>

<file path=ppt/tags/tag76.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Qsgls8zLQ9C0ZO0ZaYlGSg"/>
</p:tagLst>
</file>

<file path=ppt/tags/tag82.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jT2y8dUORUbw0MrLFzhB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tGob2WXcMmu8pRJ52ZG5u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M2NtPFohox0F5RPdIEykF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t.akjHK9zlXxGmAQPdzLk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8GcPxdESY8YKe.inPj8BP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ujzOpuPeNslayK6Lw0Gy2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6mmJI.flsuHAEwEAS1Hoz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Gt8r3140GwKQTfhdx2MxW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fTo3BY_fFsUkLKUQa8Ufv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MnSmGBCoZe_VEiXJkMBS6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8LN_gv2z3JYf.nhr_M7BT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XUgZiArCwO0jvjUQdbdv4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Uo1WtzMXj_wKsLhxTLqjo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XhrfSsyq5Ip__bjUi0rIz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w16FVuNWA2p6yz8KyaRxC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eKb3rZfH25ejJUuJ28NdD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QUKtSQ.uYZhSmikl6rwxd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_Cu5Zp7XQWnfDpoQLBGWr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f2A7tPmxX7IDxL7UPvQG4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sRPZ3EUF5AyPNBgG_hg7C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JX5Kh1hp2.ph9e2L6Tj_4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9g2uXYtqsKhnMN12iyAhb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zQr7uLDOW_VhzeFaVgbuN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a4RNfGkkm2V7.Sbze7voV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YDFFOX0vMwXkOpM.WZ7DU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W9sukKh10camZXDrUadnp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OJ.sacCyQ.FqeEx6DFlWg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XXyNV.SyEKoi8FffICPnw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u1PZ3kZLRq5HfAK3HlS5S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d4vsUV29c9oZ3QyNkPqt8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D5MoZia1Qe_QFVIfiq.Dr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3VKjCBImCHZQUAZG2M8Zo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fjC3wkPE68pfCo5kvXrkI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OJYEVeF82Q6fSOF3HzfGY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LdwnNg3wKjWTffRPx2faIw"/>
</p:tagLst>
</file>

<file path=ppt/tags/tag121.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128.xml><?xml version="1.0" encoding="utf-8"?>
<p:tagLst xmlns:a="http://schemas.openxmlformats.org/drawingml/2006/main" xmlns:r="http://schemas.openxmlformats.org/officeDocument/2006/relationships" xmlns:p="http://schemas.openxmlformats.org/presentationml/2006/main">
  <p:tag name="BCG_MODE" val="Presentation"/>
  <p:tag name="BCG_DESIGN" val="Section header line"/>
  <p:tag name="EE4P_LAYOUT_ID" val="K"/>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VwZvScnT4G1f7kEnwqPg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VwZvScnT4G1f7kEnwqPg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VwZvScnT4G1f7kEnwqPgg"/>
</p:tagLst>
</file>

<file path=ppt/tags/tag137.xml><?xml version="1.0" encoding="utf-8"?>
<p:tagLst xmlns:a="http://schemas.openxmlformats.org/drawingml/2006/main" xmlns:r="http://schemas.openxmlformats.org/officeDocument/2006/relationships" xmlns:p="http://schemas.openxmlformats.org/presentationml/2006/main">
  <p:tag name="BCG_MODE" val="Presentation"/>
  <p:tag name="BCG_DESIGN" val="Section header line"/>
  <p:tag name="EE4P_LAYOUT_ID" val="K"/>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EE4P_ELEMENTWIZARD_ID" val="NumberBalls1"/>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arentChild+ Grid 16:9">
  <a:themeElements>
    <a:clrScheme name="ParentChild+ Grid 16:9">
      <a:dk1>
        <a:srgbClr val="707372"/>
      </a:dk1>
      <a:lt1>
        <a:sysClr val="window" lastClr="FFFFFF"/>
      </a:lt1>
      <a:dk2>
        <a:srgbClr val="003865"/>
      </a:dk2>
      <a:lt2>
        <a:srgbClr val="F2F2F2"/>
      </a:lt2>
      <a:accent1>
        <a:srgbClr val="002543"/>
      </a:accent1>
      <a:accent2>
        <a:srgbClr val="006EC8"/>
      </a:accent2>
      <a:accent3>
        <a:srgbClr val="FFB500"/>
      </a:accent3>
      <a:accent4>
        <a:srgbClr val="61B8FF"/>
      </a:accent4>
      <a:accent5>
        <a:srgbClr val="414342"/>
      </a:accent5>
      <a:accent6>
        <a:srgbClr val="00AB8E"/>
      </a:accent6>
      <a:hlink>
        <a:srgbClr val="7030A0"/>
      </a:hlink>
      <a:folHlink>
        <a:srgbClr val="7030A0"/>
      </a:folHlink>
    </a:clrScheme>
    <a:fontScheme name="ParentChild+ Grid 16:9">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accent5"/>
          </a:solidFill>
          <a:prstDash val="solid"/>
          <a:round/>
          <a:tailEnd type="none"/>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D11486321061458CA471769B1F5152" ma:contentTypeVersion="2" ma:contentTypeDescription="Create a new document." ma:contentTypeScope="" ma:versionID="c3a691abd212b7b8515bb92af3cf2d07">
  <xsd:schema xmlns:xsd="http://www.w3.org/2001/XMLSchema" xmlns:xs="http://www.w3.org/2001/XMLSchema" xmlns:p="http://schemas.microsoft.com/office/2006/metadata/properties" xmlns:ns2="a4e7ea41-c27b-41ed-9d4c-b138ef983618" targetNamespace="http://schemas.microsoft.com/office/2006/metadata/properties" ma:root="true" ma:fieldsID="6cf338620ec58e7a38c43983a47984c9" ns2:_="">
    <xsd:import namespace="a4e7ea41-c27b-41ed-9d4c-b138ef983618"/>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e7ea41-c27b-41ed-9d4c-b138ef9836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1AD3A5-D1D2-4B3C-9092-5140CF10B09E}">
  <ds:schemaRefs>
    <ds:schemaRef ds:uri="a4e7ea41-c27b-41ed-9d4c-b138ef98361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994D4D7-DBD2-4427-9667-F92103DA80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20018</TotalTime>
  <Words>4896</Words>
  <Application>Microsoft Macintosh PowerPoint</Application>
  <PresentationFormat>Widescreen</PresentationFormat>
  <Paragraphs>607</Paragraphs>
  <Slides>29</Slides>
  <Notes>10</Notes>
  <HiddenSlides>0</HiddenSlides>
  <MMClips>0</MMClips>
  <ScaleCrop>false</ScaleCrop>
  <HeadingPairs>
    <vt:vector size="10"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29</vt:i4>
      </vt:variant>
      <vt:variant>
        <vt:lpstr>Custom Shows</vt:lpstr>
      </vt:variant>
      <vt:variant>
        <vt:i4>1</vt:i4>
      </vt:variant>
    </vt:vector>
  </HeadingPairs>
  <TitlesOfParts>
    <vt:vector size="39" baseType="lpstr">
      <vt:lpstr>Arial</vt:lpstr>
      <vt:lpstr>Arial,Sans-Serif</vt:lpstr>
      <vt:lpstr>Calibri</vt:lpstr>
      <vt:lpstr>Century Gothic</vt:lpstr>
      <vt:lpstr>Trebuchet MS</vt:lpstr>
      <vt:lpstr>Wingdings</vt:lpstr>
      <vt:lpstr>Wingdings 2</vt:lpstr>
      <vt:lpstr>ParentChild+ Grid 16:9</vt:lpstr>
      <vt:lpstr>think-cell Slide</vt:lpstr>
      <vt:lpstr>PowerPoint Presentation</vt:lpstr>
      <vt:lpstr>Objectives for today's discussion</vt:lpstr>
      <vt:lpstr>Strategic Plan Refresh </vt:lpstr>
      <vt:lpstr>Recall | Progress has been made on the strategic priorities established in 2019, including incorporation of covid-inspired innovation and best practices</vt:lpstr>
      <vt:lpstr>Incoming $5M gift served as catalyst for a strategy refresh</vt:lpstr>
      <vt:lpstr>PowerPoint Presentation</vt:lpstr>
      <vt:lpstr>Executive Summary | Proposed $2.8M investment to support achievement of ParentChild+'s strategic priorities</vt:lpstr>
      <vt:lpstr>Strategic Plan | Stakeholder input across PC+ ecosystem coupled with progress to date suggests opportunity to reframe three priorities identified in 2019</vt:lpstr>
      <vt:lpstr>To deliver our strategic priorities, the 2019 strategy also introduced 5 key enabling capabilities, 3 of which should have continued focus in 2023 onward </vt:lpstr>
      <vt:lpstr>Recommend investing in the 6 opportunities with greatest impact across  3 enabling capabilities </vt:lpstr>
      <vt:lpstr>Proposal to spend~$2.8M over 3 years to support investment in 6 areas supporting capabilities in funding, scaling, and research</vt:lpstr>
      <vt:lpstr>Detailed investment opportunities cost breakdown </vt:lpstr>
      <vt:lpstr>R&amp;D investment | $1M invested across four research priorities to obtain MIECHV endorsement, assess impact, and synthesize learnings</vt:lpstr>
      <vt:lpstr>ParentChild+ tech investment | Detailed investment opportunities and cost breakdown </vt:lpstr>
      <vt:lpstr>Impacts of Investments in Research:    </vt:lpstr>
      <vt:lpstr>Draft - Updated Framing of Operating Model for External Communication</vt:lpstr>
      <vt:lpstr>Investing in our Future with an Unwavering Commitment to Equity </vt:lpstr>
      <vt:lpstr>ParentChild+ Mission &amp; Values | Equal Possibilities From The Start</vt:lpstr>
      <vt:lpstr>Operating Model | The Site network leverages two models, three modalities, and distinct roles depending on presence of state directors to reach providers and children</vt:lpstr>
      <vt:lpstr>Operating Model | ParentChild+ has been at the forefront of innovation since the 1960s, grounded in racial equity, parent &amp; provider voice, and rooted in the communities it serves</vt:lpstr>
      <vt:lpstr>Appendix</vt:lpstr>
      <vt:lpstr>Key theme | Innovation</vt:lpstr>
      <vt:lpstr>Key theme | Standardization</vt:lpstr>
      <vt:lpstr>Key theme | New Model variations and opportunities</vt:lpstr>
      <vt:lpstr>Key theme | Program Support</vt:lpstr>
      <vt:lpstr>Key theme | Change Management</vt:lpstr>
      <vt:lpstr>Key theme | Funding</vt:lpstr>
      <vt:lpstr>Input gathered across stakeholder groups identified potential 11 investment opportunities in support of our capability focus areas</vt:lpstr>
      <vt:lpstr>PowerPoint Presentation</vt:lpstr>
      <vt:lpstr>Format Guide Workshop</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Boston Consulting Group</dc:creator>
  <cp:lastModifiedBy>Sarah Walzer</cp:lastModifiedBy>
  <cp:revision>112</cp:revision>
  <cp:lastPrinted>2000-01-01T04:00:00Z</cp:lastPrinted>
  <dcterms:created xsi:type="dcterms:W3CDTF">2019-08-15T18:42:45Z</dcterms:created>
  <dcterms:modified xsi:type="dcterms:W3CDTF">2024-10-25T16:24:32Z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488649</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y fmtid="{D5CDD505-2E9C-101B-9397-08002B2CF9AE}" pid="7" name="MSIP_Label_b0d5c4f4-7a29-4385-b7a5-afbe2154ae6f_Enabled">
    <vt:lpwstr>true</vt:lpwstr>
  </property>
  <property fmtid="{D5CDD505-2E9C-101B-9397-08002B2CF9AE}" pid="8" name="MSIP_Label_b0d5c4f4-7a29-4385-b7a5-afbe2154ae6f_SetDate">
    <vt:lpwstr>2023-04-26T19:42:23Z</vt:lpwstr>
  </property>
  <property fmtid="{D5CDD505-2E9C-101B-9397-08002B2CF9AE}" pid="9" name="MSIP_Label_b0d5c4f4-7a29-4385-b7a5-afbe2154ae6f_Method">
    <vt:lpwstr>Standard</vt:lpwstr>
  </property>
  <property fmtid="{D5CDD505-2E9C-101B-9397-08002B2CF9AE}" pid="10" name="MSIP_Label_b0d5c4f4-7a29-4385-b7a5-afbe2154ae6f_Name">
    <vt:lpwstr>Confidential</vt:lpwstr>
  </property>
  <property fmtid="{D5CDD505-2E9C-101B-9397-08002B2CF9AE}" pid="11" name="MSIP_Label_b0d5c4f4-7a29-4385-b7a5-afbe2154ae6f_SiteId">
    <vt:lpwstr>2dfb2f0b-4d21-4268-9559-72926144c918</vt:lpwstr>
  </property>
  <property fmtid="{D5CDD505-2E9C-101B-9397-08002B2CF9AE}" pid="12" name="MSIP_Label_b0d5c4f4-7a29-4385-b7a5-afbe2154ae6f_ActionId">
    <vt:lpwstr>3de01b05-eb0e-4b3c-ac85-609e65f7d536</vt:lpwstr>
  </property>
  <property fmtid="{D5CDD505-2E9C-101B-9397-08002B2CF9AE}" pid="13" name="MSIP_Label_b0d5c4f4-7a29-4385-b7a5-afbe2154ae6f_ContentBits">
    <vt:lpwstr>0</vt:lpwstr>
  </property>
  <property fmtid="{D5CDD505-2E9C-101B-9397-08002B2CF9AE}" pid="14" name="bcgClassification">
    <vt:lpwstr>bcgConfidential</vt:lpwstr>
  </property>
</Properties>
</file>