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4"/>
    <p:sldMasterId id="2147483715" r:id="rId5"/>
    <p:sldMasterId id="2147483663" r:id="rId6"/>
    <p:sldMasterId id="2147483714" r:id="rId7"/>
    <p:sldMasterId id="2147483648" r:id="rId8"/>
    <p:sldMasterId id="2147483660" r:id="rId9"/>
  </p:sldMasterIdLst>
  <p:notesMasterIdLst>
    <p:notesMasterId r:id="rId36"/>
  </p:notesMasterIdLst>
  <p:sldIdLst>
    <p:sldId id="379" r:id="rId10"/>
    <p:sldId id="380" r:id="rId11"/>
    <p:sldId id="363" r:id="rId12"/>
    <p:sldId id="369" r:id="rId13"/>
    <p:sldId id="388" r:id="rId14"/>
    <p:sldId id="351" r:id="rId15"/>
    <p:sldId id="347" r:id="rId16"/>
    <p:sldId id="370" r:id="rId17"/>
    <p:sldId id="386" r:id="rId18"/>
    <p:sldId id="335" r:id="rId19"/>
    <p:sldId id="272" r:id="rId20"/>
    <p:sldId id="362" r:id="rId21"/>
    <p:sldId id="376" r:id="rId22"/>
    <p:sldId id="389" r:id="rId23"/>
    <p:sldId id="364" r:id="rId24"/>
    <p:sldId id="390" r:id="rId25"/>
    <p:sldId id="365" r:id="rId26"/>
    <p:sldId id="358" r:id="rId27"/>
    <p:sldId id="394" r:id="rId28"/>
    <p:sldId id="392" r:id="rId29"/>
    <p:sldId id="393" r:id="rId30"/>
    <p:sldId id="334" r:id="rId31"/>
    <p:sldId id="366" r:id="rId32"/>
    <p:sldId id="367" r:id="rId33"/>
    <p:sldId id="395" r:id="rId34"/>
    <p:sldId id="36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285" autoAdjust="0"/>
  </p:normalViewPr>
  <p:slideViewPr>
    <p:cSldViewPr snapToGrid="0">
      <p:cViewPr varScale="1">
        <p:scale>
          <a:sx n="54" d="100"/>
          <a:sy n="54" d="100"/>
        </p:scale>
        <p:origin x="7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C8596-5E79-4A8F-9CDB-A745B439171B}"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A93BD06B-A74B-4D05-9A2D-45EF62255BF4}">
      <dgm:prSet phldrT="[Text]"/>
      <dgm:spPr/>
      <dgm:t>
        <a:bodyPr/>
        <a:lstStyle/>
        <a:p>
          <a:r>
            <a:rPr lang="en-US" dirty="0">
              <a:latin typeface="Arial" panose="020B0604020202020204" pitchFamily="34" charset="0"/>
              <a:cs typeface="Arial" panose="020B0604020202020204" pitchFamily="34" charset="0"/>
            </a:rPr>
            <a:t>Family Home Visiting Model</a:t>
          </a:r>
        </a:p>
      </dgm:t>
    </dgm:pt>
    <dgm:pt modelId="{621D943B-E18F-4CC7-9F4D-E87D81AFA5F5}" type="parTrans" cxnId="{1CFBBB41-5231-4006-AC7C-94E44A33AF6B}">
      <dgm:prSet/>
      <dgm:spPr/>
      <dgm:t>
        <a:bodyPr/>
        <a:lstStyle/>
        <a:p>
          <a:endParaRPr lang="en-US">
            <a:latin typeface="Arial" panose="020B0604020202020204" pitchFamily="34" charset="0"/>
            <a:cs typeface="Arial" panose="020B0604020202020204" pitchFamily="34" charset="0"/>
          </a:endParaRPr>
        </a:p>
      </dgm:t>
    </dgm:pt>
    <dgm:pt modelId="{748579A9-554A-4342-B871-027DDDBDF03E}" type="sibTrans" cxnId="{1CFBBB41-5231-4006-AC7C-94E44A33AF6B}">
      <dgm:prSet/>
      <dgm:spPr/>
      <dgm:t>
        <a:bodyPr/>
        <a:lstStyle/>
        <a:p>
          <a:endParaRPr lang="en-US">
            <a:latin typeface="Arial" panose="020B0604020202020204" pitchFamily="34" charset="0"/>
            <a:cs typeface="Arial" panose="020B0604020202020204" pitchFamily="34" charset="0"/>
          </a:endParaRPr>
        </a:p>
      </dgm:t>
    </dgm:pt>
    <dgm:pt modelId="{32E0713F-16B9-4ADC-A4E4-433C39AFC5CF}">
      <dgm:prSet phldrT="[Text]"/>
      <dgm:spPr/>
      <dgm:t>
        <a:bodyPr/>
        <a:lstStyle/>
        <a:p>
          <a:r>
            <a:rPr lang="en-US" dirty="0">
              <a:latin typeface="Arial" panose="020B0604020202020204" pitchFamily="34" charset="0"/>
              <a:cs typeface="Arial" panose="020B0604020202020204" pitchFamily="34" charset="0"/>
            </a:rPr>
            <a:t>30 min visits</a:t>
          </a:r>
        </a:p>
      </dgm:t>
    </dgm:pt>
    <dgm:pt modelId="{3B065BB4-F933-4490-976F-312931E725D5}" type="parTrans" cxnId="{CF4336AB-8AFB-46FE-B85F-022B7F5296CF}">
      <dgm:prSet/>
      <dgm:spPr/>
      <dgm:t>
        <a:bodyPr/>
        <a:lstStyle/>
        <a:p>
          <a:endParaRPr lang="en-US">
            <a:latin typeface="Arial" panose="020B0604020202020204" pitchFamily="34" charset="0"/>
            <a:cs typeface="Arial" panose="020B0604020202020204" pitchFamily="34" charset="0"/>
          </a:endParaRPr>
        </a:p>
      </dgm:t>
    </dgm:pt>
    <dgm:pt modelId="{1E9047EC-720D-4907-A321-0388C50E369F}" type="sibTrans" cxnId="{CF4336AB-8AFB-46FE-B85F-022B7F5296CF}">
      <dgm:prSet/>
      <dgm:spPr/>
      <dgm:t>
        <a:bodyPr/>
        <a:lstStyle/>
        <a:p>
          <a:endParaRPr lang="en-US">
            <a:latin typeface="Arial" panose="020B0604020202020204" pitchFamily="34" charset="0"/>
            <a:cs typeface="Arial" panose="020B0604020202020204" pitchFamily="34" charset="0"/>
          </a:endParaRPr>
        </a:p>
      </dgm:t>
    </dgm:pt>
    <dgm:pt modelId="{EA27D559-E8F6-4B01-BAB3-1E9785D44A79}">
      <dgm:prSet phldrT="[Text]"/>
      <dgm:spPr/>
      <dgm:t>
        <a:bodyPr/>
        <a:lstStyle/>
        <a:p>
          <a:r>
            <a:rPr lang="en-US" dirty="0">
              <a:latin typeface="Arial" panose="020B0604020202020204" pitchFamily="34" charset="0"/>
              <a:cs typeface="Arial" panose="020B0604020202020204" pitchFamily="34" charset="0"/>
            </a:rPr>
            <a:t>46 weeks</a:t>
          </a:r>
        </a:p>
      </dgm:t>
    </dgm:pt>
    <dgm:pt modelId="{5B0CE496-DB5C-4CFB-B741-BCD80FE5B2A8}" type="parTrans" cxnId="{2EB37668-8615-4BCC-A600-E34FE92EE726}">
      <dgm:prSet/>
      <dgm:spPr/>
      <dgm:t>
        <a:bodyPr/>
        <a:lstStyle/>
        <a:p>
          <a:endParaRPr lang="en-US">
            <a:latin typeface="Arial" panose="020B0604020202020204" pitchFamily="34" charset="0"/>
            <a:cs typeface="Arial" panose="020B0604020202020204" pitchFamily="34" charset="0"/>
          </a:endParaRPr>
        </a:p>
      </dgm:t>
    </dgm:pt>
    <dgm:pt modelId="{AB6B38A2-612E-4D81-AA95-75D48E1E41CF}" type="sibTrans" cxnId="{2EB37668-8615-4BCC-A600-E34FE92EE726}">
      <dgm:prSet/>
      <dgm:spPr/>
      <dgm:t>
        <a:bodyPr/>
        <a:lstStyle/>
        <a:p>
          <a:endParaRPr lang="en-US">
            <a:latin typeface="Arial" panose="020B0604020202020204" pitchFamily="34" charset="0"/>
            <a:cs typeface="Arial" panose="020B0604020202020204" pitchFamily="34" charset="0"/>
          </a:endParaRPr>
        </a:p>
      </dgm:t>
    </dgm:pt>
    <dgm:pt modelId="{2C54B004-E089-4C52-9E4B-1A48208FAB4F}">
      <dgm:prSet phldrT="[Text]"/>
      <dgm:spPr/>
      <dgm:t>
        <a:bodyPr/>
        <a:lstStyle/>
        <a:p>
          <a:r>
            <a:rPr lang="en-US" dirty="0">
              <a:latin typeface="Arial" panose="020B0604020202020204" pitchFamily="34" charset="0"/>
              <a:cs typeface="Arial" panose="020B0604020202020204" pitchFamily="34" charset="0"/>
            </a:rPr>
            <a:t>Home Based Child Care (HBCC)  Model</a:t>
          </a:r>
        </a:p>
      </dgm:t>
    </dgm:pt>
    <dgm:pt modelId="{433A2E2D-20A6-4447-8347-6D3D35F2E97E}" type="parTrans" cxnId="{25BEE26D-DA61-49CF-8268-B37F1A52BBE0}">
      <dgm:prSet/>
      <dgm:spPr/>
      <dgm:t>
        <a:bodyPr/>
        <a:lstStyle/>
        <a:p>
          <a:endParaRPr lang="en-US">
            <a:latin typeface="Arial" panose="020B0604020202020204" pitchFamily="34" charset="0"/>
            <a:cs typeface="Arial" panose="020B0604020202020204" pitchFamily="34" charset="0"/>
          </a:endParaRPr>
        </a:p>
      </dgm:t>
    </dgm:pt>
    <dgm:pt modelId="{DDA8F2AE-3A50-443C-AC86-91779C9A77FE}" type="sibTrans" cxnId="{25BEE26D-DA61-49CF-8268-B37F1A52BBE0}">
      <dgm:prSet/>
      <dgm:spPr/>
      <dgm:t>
        <a:bodyPr/>
        <a:lstStyle/>
        <a:p>
          <a:endParaRPr lang="en-US">
            <a:latin typeface="Arial" panose="020B0604020202020204" pitchFamily="34" charset="0"/>
            <a:cs typeface="Arial" panose="020B0604020202020204" pitchFamily="34" charset="0"/>
          </a:endParaRPr>
        </a:p>
      </dgm:t>
    </dgm:pt>
    <dgm:pt modelId="{684D74E4-83FD-4442-A92A-42C206C3E1C7}">
      <dgm:prSet phldrT="[Text]"/>
      <dgm:spPr/>
      <dgm:t>
        <a:bodyPr/>
        <a:lstStyle/>
        <a:p>
          <a:r>
            <a:rPr lang="en-US" dirty="0">
              <a:latin typeface="Arial" panose="020B0604020202020204" pitchFamily="34" charset="0"/>
              <a:cs typeface="Arial" panose="020B0604020202020204" pitchFamily="34" charset="0"/>
            </a:rPr>
            <a:t>45 min visits</a:t>
          </a:r>
        </a:p>
      </dgm:t>
    </dgm:pt>
    <dgm:pt modelId="{905470D7-B197-4EF5-BE60-34A586E7BC56}" type="parTrans" cxnId="{A89817BF-00BC-4111-96B8-D4499FFBC36D}">
      <dgm:prSet/>
      <dgm:spPr/>
      <dgm:t>
        <a:bodyPr/>
        <a:lstStyle/>
        <a:p>
          <a:endParaRPr lang="en-US">
            <a:latin typeface="Arial" panose="020B0604020202020204" pitchFamily="34" charset="0"/>
            <a:cs typeface="Arial" panose="020B0604020202020204" pitchFamily="34" charset="0"/>
          </a:endParaRPr>
        </a:p>
      </dgm:t>
    </dgm:pt>
    <dgm:pt modelId="{70A9653F-4369-4269-AD5B-86F4BE42E905}" type="sibTrans" cxnId="{A89817BF-00BC-4111-96B8-D4499FFBC36D}">
      <dgm:prSet/>
      <dgm:spPr/>
      <dgm:t>
        <a:bodyPr/>
        <a:lstStyle/>
        <a:p>
          <a:endParaRPr lang="en-US">
            <a:latin typeface="Arial" panose="020B0604020202020204" pitchFamily="34" charset="0"/>
            <a:cs typeface="Arial" panose="020B0604020202020204" pitchFamily="34" charset="0"/>
          </a:endParaRPr>
        </a:p>
      </dgm:t>
    </dgm:pt>
    <dgm:pt modelId="{85DABF5F-1B47-4C29-B4E4-C67FC83F2F59}">
      <dgm:prSet phldrT="[Text]"/>
      <dgm:spPr/>
      <dgm:t>
        <a:bodyPr/>
        <a:lstStyle/>
        <a:p>
          <a:r>
            <a:rPr lang="en-US" dirty="0">
              <a:latin typeface="Arial" panose="020B0604020202020204" pitchFamily="34" charset="0"/>
              <a:cs typeface="Arial" panose="020B0604020202020204" pitchFamily="34" charset="0"/>
            </a:rPr>
            <a:t>24 weeks</a:t>
          </a:r>
        </a:p>
      </dgm:t>
    </dgm:pt>
    <dgm:pt modelId="{15381CB1-B93D-483E-9CC8-4748DE187B8A}" type="parTrans" cxnId="{25AE3F5D-A79D-4C67-927C-79CA377E0E17}">
      <dgm:prSet/>
      <dgm:spPr/>
      <dgm:t>
        <a:bodyPr/>
        <a:lstStyle/>
        <a:p>
          <a:endParaRPr lang="en-US">
            <a:latin typeface="Arial" panose="020B0604020202020204" pitchFamily="34" charset="0"/>
            <a:cs typeface="Arial" panose="020B0604020202020204" pitchFamily="34" charset="0"/>
          </a:endParaRPr>
        </a:p>
      </dgm:t>
    </dgm:pt>
    <dgm:pt modelId="{E5E476C7-D84B-4871-A6F6-61B16BFDEF47}" type="sibTrans" cxnId="{25AE3F5D-A79D-4C67-927C-79CA377E0E17}">
      <dgm:prSet/>
      <dgm:spPr/>
      <dgm:t>
        <a:bodyPr/>
        <a:lstStyle/>
        <a:p>
          <a:endParaRPr lang="en-US">
            <a:latin typeface="Arial" panose="020B0604020202020204" pitchFamily="34" charset="0"/>
            <a:cs typeface="Arial" panose="020B0604020202020204" pitchFamily="34" charset="0"/>
          </a:endParaRPr>
        </a:p>
      </dgm:t>
    </dgm:pt>
    <dgm:pt modelId="{04B631F1-EC9F-49EB-A976-8036C48D228F}">
      <dgm:prSet phldrT="[Text]"/>
      <dgm:spPr/>
      <dgm:t>
        <a:bodyPr/>
        <a:lstStyle/>
        <a:p>
          <a:r>
            <a:rPr lang="en-US" dirty="0">
              <a:latin typeface="Arial" panose="020B0604020202020204" pitchFamily="34" charset="0"/>
              <a:cs typeface="Arial" panose="020B0604020202020204" pitchFamily="34" charset="0"/>
            </a:rPr>
            <a:t>2xs per week</a:t>
          </a:r>
        </a:p>
      </dgm:t>
    </dgm:pt>
    <dgm:pt modelId="{E9CBF4D3-327F-4033-AB0A-4FF2110AD756}" type="parTrans" cxnId="{C45B00C7-AFAC-4224-AF33-BE9D7F7E3048}">
      <dgm:prSet/>
      <dgm:spPr/>
      <dgm:t>
        <a:bodyPr/>
        <a:lstStyle/>
        <a:p>
          <a:endParaRPr lang="en-US">
            <a:latin typeface="Arial" panose="020B0604020202020204" pitchFamily="34" charset="0"/>
            <a:cs typeface="Arial" panose="020B0604020202020204" pitchFamily="34" charset="0"/>
          </a:endParaRPr>
        </a:p>
      </dgm:t>
    </dgm:pt>
    <dgm:pt modelId="{ED5AB72C-9380-44FB-89CC-7C1D923637EA}" type="sibTrans" cxnId="{C45B00C7-AFAC-4224-AF33-BE9D7F7E3048}">
      <dgm:prSet/>
      <dgm:spPr/>
      <dgm:t>
        <a:bodyPr/>
        <a:lstStyle/>
        <a:p>
          <a:endParaRPr lang="en-US">
            <a:latin typeface="Arial" panose="020B0604020202020204" pitchFamily="34" charset="0"/>
            <a:cs typeface="Arial" panose="020B0604020202020204" pitchFamily="34" charset="0"/>
          </a:endParaRPr>
        </a:p>
      </dgm:t>
    </dgm:pt>
    <dgm:pt modelId="{4974C5E7-E673-493C-BFEA-E35CD734DF65}">
      <dgm:prSet phldrT="[Text]"/>
      <dgm:spPr/>
      <dgm:t>
        <a:bodyPr/>
        <a:lstStyle/>
        <a:p>
          <a:r>
            <a:rPr lang="en-US" dirty="0">
              <a:latin typeface="Arial" panose="020B0604020202020204" pitchFamily="34" charset="0"/>
              <a:cs typeface="Arial" panose="020B0604020202020204" pitchFamily="34" charset="0"/>
            </a:rPr>
            <a:t>92 visits total</a:t>
          </a:r>
        </a:p>
      </dgm:t>
    </dgm:pt>
    <dgm:pt modelId="{EADE9EF3-F9F6-460E-BE2D-0A2E63D1389A}" type="parTrans" cxnId="{EBC98842-B5F6-4438-ACAE-D955C8E9EEF9}">
      <dgm:prSet/>
      <dgm:spPr/>
      <dgm:t>
        <a:bodyPr/>
        <a:lstStyle/>
        <a:p>
          <a:endParaRPr lang="en-US">
            <a:latin typeface="Arial" panose="020B0604020202020204" pitchFamily="34" charset="0"/>
            <a:cs typeface="Arial" panose="020B0604020202020204" pitchFamily="34" charset="0"/>
          </a:endParaRPr>
        </a:p>
      </dgm:t>
    </dgm:pt>
    <dgm:pt modelId="{5A6352DA-E9D8-42FE-8882-DBFF1467008E}" type="sibTrans" cxnId="{EBC98842-B5F6-4438-ACAE-D955C8E9EEF9}">
      <dgm:prSet/>
      <dgm:spPr/>
      <dgm:t>
        <a:bodyPr/>
        <a:lstStyle/>
        <a:p>
          <a:endParaRPr lang="en-US">
            <a:latin typeface="Arial" panose="020B0604020202020204" pitchFamily="34" charset="0"/>
            <a:cs typeface="Arial" panose="020B0604020202020204" pitchFamily="34" charset="0"/>
          </a:endParaRPr>
        </a:p>
      </dgm:t>
    </dgm:pt>
    <dgm:pt modelId="{433AB731-6FA7-4F0F-92AC-9322F76F3300}">
      <dgm:prSet phldrT="[Text]"/>
      <dgm:spPr/>
      <dgm:t>
        <a:bodyPr/>
        <a:lstStyle/>
        <a:p>
          <a:r>
            <a:rPr lang="en-US" dirty="0">
              <a:latin typeface="Arial" panose="020B0604020202020204" pitchFamily="34" charset="0"/>
              <a:cs typeface="Arial" panose="020B0604020202020204" pitchFamily="34" charset="0"/>
            </a:rPr>
            <a:t>2xs per week</a:t>
          </a:r>
        </a:p>
      </dgm:t>
    </dgm:pt>
    <dgm:pt modelId="{488FFDAD-3685-46FA-8AB7-A41F16D32397}" type="parTrans" cxnId="{6C06C741-D9CC-4A0E-8A00-FA6803612A66}">
      <dgm:prSet/>
      <dgm:spPr/>
      <dgm:t>
        <a:bodyPr/>
        <a:lstStyle/>
        <a:p>
          <a:endParaRPr lang="en-US">
            <a:latin typeface="Arial" panose="020B0604020202020204" pitchFamily="34" charset="0"/>
            <a:cs typeface="Arial" panose="020B0604020202020204" pitchFamily="34" charset="0"/>
          </a:endParaRPr>
        </a:p>
      </dgm:t>
    </dgm:pt>
    <dgm:pt modelId="{EE41CC3B-0E38-4B97-9256-3E586A102308}" type="sibTrans" cxnId="{6C06C741-D9CC-4A0E-8A00-FA6803612A66}">
      <dgm:prSet/>
      <dgm:spPr/>
      <dgm:t>
        <a:bodyPr/>
        <a:lstStyle/>
        <a:p>
          <a:endParaRPr lang="en-US">
            <a:latin typeface="Arial" panose="020B0604020202020204" pitchFamily="34" charset="0"/>
            <a:cs typeface="Arial" panose="020B0604020202020204" pitchFamily="34" charset="0"/>
          </a:endParaRPr>
        </a:p>
      </dgm:t>
    </dgm:pt>
    <dgm:pt modelId="{98D666D6-DACB-476D-AB0B-1D2B57186BBF}">
      <dgm:prSet phldrT="[Text]"/>
      <dgm:spPr/>
      <dgm:t>
        <a:bodyPr/>
        <a:lstStyle/>
        <a:p>
          <a:r>
            <a:rPr lang="en-US" dirty="0">
              <a:latin typeface="Arial" panose="020B0604020202020204" pitchFamily="34" charset="0"/>
              <a:cs typeface="Arial" panose="020B0604020202020204" pitchFamily="34" charset="0"/>
            </a:rPr>
            <a:t>48 visits total</a:t>
          </a:r>
        </a:p>
      </dgm:t>
    </dgm:pt>
    <dgm:pt modelId="{346C4C4B-B4A4-4A3D-A27E-3275324DFAAB}" type="parTrans" cxnId="{52355CA6-9C17-4D54-937D-E77DA77C73E5}">
      <dgm:prSet/>
      <dgm:spPr/>
      <dgm:t>
        <a:bodyPr/>
        <a:lstStyle/>
        <a:p>
          <a:endParaRPr lang="en-US">
            <a:latin typeface="Arial" panose="020B0604020202020204" pitchFamily="34" charset="0"/>
            <a:cs typeface="Arial" panose="020B0604020202020204" pitchFamily="34" charset="0"/>
          </a:endParaRPr>
        </a:p>
      </dgm:t>
    </dgm:pt>
    <dgm:pt modelId="{728A9036-EE5E-4BFF-BFE8-BF506F9979C2}" type="sibTrans" cxnId="{52355CA6-9C17-4D54-937D-E77DA77C73E5}">
      <dgm:prSet/>
      <dgm:spPr/>
      <dgm:t>
        <a:bodyPr/>
        <a:lstStyle/>
        <a:p>
          <a:endParaRPr lang="en-US">
            <a:latin typeface="Arial" panose="020B0604020202020204" pitchFamily="34" charset="0"/>
            <a:cs typeface="Arial" panose="020B0604020202020204" pitchFamily="34" charset="0"/>
          </a:endParaRPr>
        </a:p>
      </dgm:t>
    </dgm:pt>
    <dgm:pt modelId="{ECEA206E-905E-4B4D-AF11-E79C836796C4}" type="pres">
      <dgm:prSet presAssocID="{99EC8596-5E79-4A8F-9CDB-A745B439171B}" presName="Name0" presStyleCnt="0">
        <dgm:presLayoutVars>
          <dgm:dir/>
          <dgm:animLvl val="lvl"/>
          <dgm:resizeHandles/>
        </dgm:presLayoutVars>
      </dgm:prSet>
      <dgm:spPr/>
    </dgm:pt>
    <dgm:pt modelId="{590E1BEA-B23F-4F0B-A734-25D9838DD03F}" type="pres">
      <dgm:prSet presAssocID="{A93BD06B-A74B-4D05-9A2D-45EF62255BF4}" presName="linNode" presStyleCnt="0"/>
      <dgm:spPr/>
    </dgm:pt>
    <dgm:pt modelId="{217948F4-5C3D-4DFC-8C14-5D45F8254273}" type="pres">
      <dgm:prSet presAssocID="{A93BD06B-A74B-4D05-9A2D-45EF62255BF4}" presName="parentShp" presStyleLbl="node1" presStyleIdx="0" presStyleCnt="2">
        <dgm:presLayoutVars>
          <dgm:bulletEnabled val="1"/>
        </dgm:presLayoutVars>
      </dgm:prSet>
      <dgm:spPr/>
    </dgm:pt>
    <dgm:pt modelId="{E6C2A863-DA66-42A6-A934-C7948311EE09}" type="pres">
      <dgm:prSet presAssocID="{A93BD06B-A74B-4D05-9A2D-45EF62255BF4}" presName="childShp" presStyleLbl="bgAccFollowNode1" presStyleIdx="0" presStyleCnt="2">
        <dgm:presLayoutVars>
          <dgm:bulletEnabled val="1"/>
        </dgm:presLayoutVars>
      </dgm:prSet>
      <dgm:spPr/>
    </dgm:pt>
    <dgm:pt modelId="{03C41F7B-F593-4133-915B-09BE3DA3FA70}" type="pres">
      <dgm:prSet presAssocID="{748579A9-554A-4342-B871-027DDDBDF03E}" presName="spacing" presStyleCnt="0"/>
      <dgm:spPr/>
    </dgm:pt>
    <dgm:pt modelId="{71FCC31C-F556-474E-A8F1-004DCC118CFF}" type="pres">
      <dgm:prSet presAssocID="{2C54B004-E089-4C52-9E4B-1A48208FAB4F}" presName="linNode" presStyleCnt="0"/>
      <dgm:spPr/>
    </dgm:pt>
    <dgm:pt modelId="{718F9D59-50A5-4B1F-A9FB-AF21E138C358}" type="pres">
      <dgm:prSet presAssocID="{2C54B004-E089-4C52-9E4B-1A48208FAB4F}" presName="parentShp" presStyleLbl="node1" presStyleIdx="1" presStyleCnt="2">
        <dgm:presLayoutVars>
          <dgm:bulletEnabled val="1"/>
        </dgm:presLayoutVars>
      </dgm:prSet>
      <dgm:spPr/>
    </dgm:pt>
    <dgm:pt modelId="{8383C646-6AEB-43E8-B521-37F86F6B4D8B}" type="pres">
      <dgm:prSet presAssocID="{2C54B004-E089-4C52-9E4B-1A48208FAB4F}" presName="childShp" presStyleLbl="bgAccFollowNode1" presStyleIdx="1" presStyleCnt="2">
        <dgm:presLayoutVars>
          <dgm:bulletEnabled val="1"/>
        </dgm:presLayoutVars>
      </dgm:prSet>
      <dgm:spPr/>
    </dgm:pt>
  </dgm:ptLst>
  <dgm:cxnLst>
    <dgm:cxn modelId="{AC9F5107-CDF1-4BF5-9B8A-33327626D787}" type="presOf" srcId="{A93BD06B-A74B-4D05-9A2D-45EF62255BF4}" destId="{217948F4-5C3D-4DFC-8C14-5D45F8254273}" srcOrd="0" destOrd="0" presId="urn:microsoft.com/office/officeart/2005/8/layout/vList6"/>
    <dgm:cxn modelId="{D2EE290C-73F2-4A4B-81CB-DBC151CCE6D7}" type="presOf" srcId="{99EC8596-5E79-4A8F-9CDB-A745B439171B}" destId="{ECEA206E-905E-4B4D-AF11-E79C836796C4}" srcOrd="0" destOrd="0" presId="urn:microsoft.com/office/officeart/2005/8/layout/vList6"/>
    <dgm:cxn modelId="{3525260F-D8F5-4456-9A55-0AD08D5AF6EE}" type="presOf" srcId="{32E0713F-16B9-4ADC-A4E4-433C39AFC5CF}" destId="{E6C2A863-DA66-42A6-A934-C7948311EE09}" srcOrd="0" destOrd="0" presId="urn:microsoft.com/office/officeart/2005/8/layout/vList6"/>
    <dgm:cxn modelId="{E886E70F-1C50-459B-854D-A0C70B1A4F0A}" type="presOf" srcId="{04B631F1-EC9F-49EB-A976-8036C48D228F}" destId="{E6C2A863-DA66-42A6-A934-C7948311EE09}" srcOrd="0" destOrd="1" presId="urn:microsoft.com/office/officeart/2005/8/layout/vList6"/>
    <dgm:cxn modelId="{25AE3F5D-A79D-4C67-927C-79CA377E0E17}" srcId="{2C54B004-E089-4C52-9E4B-1A48208FAB4F}" destId="{85DABF5F-1B47-4C29-B4E4-C67FC83F2F59}" srcOrd="2" destOrd="0" parTransId="{15381CB1-B93D-483E-9CC8-4748DE187B8A}" sibTransId="{E5E476C7-D84B-4871-A6F6-61B16BFDEF47}"/>
    <dgm:cxn modelId="{1CFBBB41-5231-4006-AC7C-94E44A33AF6B}" srcId="{99EC8596-5E79-4A8F-9CDB-A745B439171B}" destId="{A93BD06B-A74B-4D05-9A2D-45EF62255BF4}" srcOrd="0" destOrd="0" parTransId="{621D943B-E18F-4CC7-9F4D-E87D81AFA5F5}" sibTransId="{748579A9-554A-4342-B871-027DDDBDF03E}"/>
    <dgm:cxn modelId="{6C06C741-D9CC-4A0E-8A00-FA6803612A66}" srcId="{2C54B004-E089-4C52-9E4B-1A48208FAB4F}" destId="{433AB731-6FA7-4F0F-92AC-9322F76F3300}" srcOrd="1" destOrd="0" parTransId="{488FFDAD-3685-46FA-8AB7-A41F16D32397}" sibTransId="{EE41CC3B-0E38-4B97-9256-3E586A102308}"/>
    <dgm:cxn modelId="{EBC98842-B5F6-4438-ACAE-D955C8E9EEF9}" srcId="{A93BD06B-A74B-4D05-9A2D-45EF62255BF4}" destId="{4974C5E7-E673-493C-BFEA-E35CD734DF65}" srcOrd="3" destOrd="0" parTransId="{EADE9EF3-F9F6-460E-BE2D-0A2E63D1389A}" sibTransId="{5A6352DA-E9D8-42FE-8882-DBFF1467008E}"/>
    <dgm:cxn modelId="{2EB37668-8615-4BCC-A600-E34FE92EE726}" srcId="{A93BD06B-A74B-4D05-9A2D-45EF62255BF4}" destId="{EA27D559-E8F6-4B01-BAB3-1E9785D44A79}" srcOrd="2" destOrd="0" parTransId="{5B0CE496-DB5C-4CFB-B741-BCD80FE5B2A8}" sibTransId="{AB6B38A2-612E-4D81-AA95-75D48E1E41CF}"/>
    <dgm:cxn modelId="{9B86144A-B926-487A-BD53-FFEAA3BA5464}" type="presOf" srcId="{85DABF5F-1B47-4C29-B4E4-C67FC83F2F59}" destId="{8383C646-6AEB-43E8-B521-37F86F6B4D8B}" srcOrd="0" destOrd="2" presId="urn:microsoft.com/office/officeart/2005/8/layout/vList6"/>
    <dgm:cxn modelId="{25BEE26D-DA61-49CF-8268-B37F1A52BBE0}" srcId="{99EC8596-5E79-4A8F-9CDB-A745B439171B}" destId="{2C54B004-E089-4C52-9E4B-1A48208FAB4F}" srcOrd="1" destOrd="0" parTransId="{433A2E2D-20A6-4447-8347-6D3D35F2E97E}" sibTransId="{DDA8F2AE-3A50-443C-AC86-91779C9A77FE}"/>
    <dgm:cxn modelId="{31EC3873-C62F-42BD-AD13-56ED8D9D8629}" type="presOf" srcId="{433AB731-6FA7-4F0F-92AC-9322F76F3300}" destId="{8383C646-6AEB-43E8-B521-37F86F6B4D8B}" srcOrd="0" destOrd="1" presId="urn:microsoft.com/office/officeart/2005/8/layout/vList6"/>
    <dgm:cxn modelId="{7D713297-A6EF-46A8-B3A4-C734218A015F}" type="presOf" srcId="{684D74E4-83FD-4442-A92A-42C206C3E1C7}" destId="{8383C646-6AEB-43E8-B521-37F86F6B4D8B}" srcOrd="0" destOrd="0" presId="urn:microsoft.com/office/officeart/2005/8/layout/vList6"/>
    <dgm:cxn modelId="{52355CA6-9C17-4D54-937D-E77DA77C73E5}" srcId="{2C54B004-E089-4C52-9E4B-1A48208FAB4F}" destId="{98D666D6-DACB-476D-AB0B-1D2B57186BBF}" srcOrd="3" destOrd="0" parTransId="{346C4C4B-B4A4-4A3D-A27E-3275324DFAAB}" sibTransId="{728A9036-EE5E-4BFF-BFE8-BF506F9979C2}"/>
    <dgm:cxn modelId="{CF4336AB-8AFB-46FE-B85F-022B7F5296CF}" srcId="{A93BD06B-A74B-4D05-9A2D-45EF62255BF4}" destId="{32E0713F-16B9-4ADC-A4E4-433C39AFC5CF}" srcOrd="0" destOrd="0" parTransId="{3B065BB4-F933-4490-976F-312931E725D5}" sibTransId="{1E9047EC-720D-4907-A321-0388C50E369F}"/>
    <dgm:cxn modelId="{53E4F4B6-AF1E-4E82-8826-0708CC345598}" type="presOf" srcId="{4974C5E7-E673-493C-BFEA-E35CD734DF65}" destId="{E6C2A863-DA66-42A6-A934-C7948311EE09}" srcOrd="0" destOrd="3" presId="urn:microsoft.com/office/officeart/2005/8/layout/vList6"/>
    <dgm:cxn modelId="{A89817BF-00BC-4111-96B8-D4499FFBC36D}" srcId="{2C54B004-E089-4C52-9E4B-1A48208FAB4F}" destId="{684D74E4-83FD-4442-A92A-42C206C3E1C7}" srcOrd="0" destOrd="0" parTransId="{905470D7-B197-4EF5-BE60-34A586E7BC56}" sibTransId="{70A9653F-4369-4269-AD5B-86F4BE42E905}"/>
    <dgm:cxn modelId="{C45B00C7-AFAC-4224-AF33-BE9D7F7E3048}" srcId="{A93BD06B-A74B-4D05-9A2D-45EF62255BF4}" destId="{04B631F1-EC9F-49EB-A976-8036C48D228F}" srcOrd="1" destOrd="0" parTransId="{E9CBF4D3-327F-4033-AB0A-4FF2110AD756}" sibTransId="{ED5AB72C-9380-44FB-89CC-7C1D923637EA}"/>
    <dgm:cxn modelId="{EF6CE7D0-2A3C-4305-B355-82BF3E27F8EF}" type="presOf" srcId="{98D666D6-DACB-476D-AB0B-1D2B57186BBF}" destId="{8383C646-6AEB-43E8-B521-37F86F6B4D8B}" srcOrd="0" destOrd="3" presId="urn:microsoft.com/office/officeart/2005/8/layout/vList6"/>
    <dgm:cxn modelId="{4FBBEFD6-B56E-4AF6-913F-CE950F94E337}" type="presOf" srcId="{2C54B004-E089-4C52-9E4B-1A48208FAB4F}" destId="{718F9D59-50A5-4B1F-A9FB-AF21E138C358}" srcOrd="0" destOrd="0" presId="urn:microsoft.com/office/officeart/2005/8/layout/vList6"/>
    <dgm:cxn modelId="{BE0B69FF-5E7B-4709-AB4F-6C27E6A84F62}" type="presOf" srcId="{EA27D559-E8F6-4B01-BAB3-1E9785D44A79}" destId="{E6C2A863-DA66-42A6-A934-C7948311EE09}" srcOrd="0" destOrd="2" presId="urn:microsoft.com/office/officeart/2005/8/layout/vList6"/>
    <dgm:cxn modelId="{03575519-A766-49F1-A464-54BEEA93F931}" type="presParOf" srcId="{ECEA206E-905E-4B4D-AF11-E79C836796C4}" destId="{590E1BEA-B23F-4F0B-A734-25D9838DD03F}" srcOrd="0" destOrd="0" presId="urn:microsoft.com/office/officeart/2005/8/layout/vList6"/>
    <dgm:cxn modelId="{73A35AB7-0DE7-4F77-912A-2BA5BEC72C44}" type="presParOf" srcId="{590E1BEA-B23F-4F0B-A734-25D9838DD03F}" destId="{217948F4-5C3D-4DFC-8C14-5D45F8254273}" srcOrd="0" destOrd="0" presId="urn:microsoft.com/office/officeart/2005/8/layout/vList6"/>
    <dgm:cxn modelId="{DA8E1C3A-5570-4B0D-A198-B3FE66CD3EFE}" type="presParOf" srcId="{590E1BEA-B23F-4F0B-A734-25D9838DD03F}" destId="{E6C2A863-DA66-42A6-A934-C7948311EE09}" srcOrd="1" destOrd="0" presId="urn:microsoft.com/office/officeart/2005/8/layout/vList6"/>
    <dgm:cxn modelId="{BFD92656-BADC-4A83-A44A-2A3DA40B4FC0}" type="presParOf" srcId="{ECEA206E-905E-4B4D-AF11-E79C836796C4}" destId="{03C41F7B-F593-4133-915B-09BE3DA3FA70}" srcOrd="1" destOrd="0" presId="urn:microsoft.com/office/officeart/2005/8/layout/vList6"/>
    <dgm:cxn modelId="{97B34346-9DE1-416A-9B72-16A27DD200BB}" type="presParOf" srcId="{ECEA206E-905E-4B4D-AF11-E79C836796C4}" destId="{71FCC31C-F556-474E-A8F1-004DCC118CFF}" srcOrd="2" destOrd="0" presId="urn:microsoft.com/office/officeart/2005/8/layout/vList6"/>
    <dgm:cxn modelId="{FDF39E6E-16E7-4A99-A3F4-85BE98EB7747}" type="presParOf" srcId="{71FCC31C-F556-474E-A8F1-004DCC118CFF}" destId="{718F9D59-50A5-4B1F-A9FB-AF21E138C358}" srcOrd="0" destOrd="0" presId="urn:microsoft.com/office/officeart/2005/8/layout/vList6"/>
    <dgm:cxn modelId="{4380286C-9224-4ED0-B65F-8CF007AA602E}" type="presParOf" srcId="{71FCC31C-F556-474E-A8F1-004DCC118CFF}" destId="{8383C646-6AEB-43E8-B521-37F86F6B4D8B}"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2A863-DA66-42A6-A934-C7948311EE09}">
      <dsp:nvSpPr>
        <dsp:cNvPr id="0" name=""/>
        <dsp:cNvSpPr/>
      </dsp:nvSpPr>
      <dsp:spPr>
        <a:xfrm>
          <a:off x="3251199" y="661"/>
          <a:ext cx="4876800" cy="257968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30 min visits</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2xs per week</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46 weeks</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92 visits total</a:t>
          </a:r>
        </a:p>
      </dsp:txBody>
      <dsp:txXfrm>
        <a:off x="3251199" y="323122"/>
        <a:ext cx="3909417" cy="1934765"/>
      </dsp:txXfrm>
    </dsp:sp>
    <dsp:sp modelId="{217948F4-5C3D-4DFC-8C14-5D45F8254273}">
      <dsp:nvSpPr>
        <dsp:cNvPr id="0" name=""/>
        <dsp:cNvSpPr/>
      </dsp:nvSpPr>
      <dsp:spPr>
        <a:xfrm>
          <a:off x="0" y="661"/>
          <a:ext cx="3251200" cy="2579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Arial" panose="020B0604020202020204" pitchFamily="34" charset="0"/>
              <a:cs typeface="Arial" panose="020B0604020202020204" pitchFamily="34" charset="0"/>
            </a:rPr>
            <a:t>Family Home Visiting Model</a:t>
          </a:r>
        </a:p>
      </dsp:txBody>
      <dsp:txXfrm>
        <a:off x="125930" y="126591"/>
        <a:ext cx="2999340" cy="2327827"/>
      </dsp:txXfrm>
    </dsp:sp>
    <dsp:sp modelId="{8383C646-6AEB-43E8-B521-37F86F6B4D8B}">
      <dsp:nvSpPr>
        <dsp:cNvPr id="0" name=""/>
        <dsp:cNvSpPr/>
      </dsp:nvSpPr>
      <dsp:spPr>
        <a:xfrm>
          <a:off x="3251199" y="2838317"/>
          <a:ext cx="4876800" cy="257968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45 min visits</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2xs per week</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24 weeks</a:t>
          </a:r>
        </a:p>
        <a:p>
          <a:pPr marL="285750" lvl="1" indent="-285750" algn="l" defTabSz="1422400">
            <a:lnSpc>
              <a:spcPct val="90000"/>
            </a:lnSpc>
            <a:spcBef>
              <a:spcPct val="0"/>
            </a:spcBef>
            <a:spcAft>
              <a:spcPct val="15000"/>
            </a:spcAft>
            <a:buChar char="•"/>
          </a:pPr>
          <a:r>
            <a:rPr lang="en-US" sz="3200" kern="1200" dirty="0">
              <a:latin typeface="Arial" panose="020B0604020202020204" pitchFamily="34" charset="0"/>
              <a:cs typeface="Arial" panose="020B0604020202020204" pitchFamily="34" charset="0"/>
            </a:rPr>
            <a:t>48 visits total</a:t>
          </a:r>
        </a:p>
      </dsp:txBody>
      <dsp:txXfrm>
        <a:off x="3251199" y="3160778"/>
        <a:ext cx="3909417" cy="1934765"/>
      </dsp:txXfrm>
    </dsp:sp>
    <dsp:sp modelId="{718F9D59-50A5-4B1F-A9FB-AF21E138C358}">
      <dsp:nvSpPr>
        <dsp:cNvPr id="0" name=""/>
        <dsp:cNvSpPr/>
      </dsp:nvSpPr>
      <dsp:spPr>
        <a:xfrm>
          <a:off x="0" y="2838317"/>
          <a:ext cx="3251200" cy="2579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Arial" panose="020B0604020202020204" pitchFamily="34" charset="0"/>
              <a:cs typeface="Arial" panose="020B0604020202020204" pitchFamily="34" charset="0"/>
            </a:rPr>
            <a:t>Home Based Child Care (HBCC)  Model</a:t>
          </a:r>
        </a:p>
      </dsp:txBody>
      <dsp:txXfrm>
        <a:off x="125930" y="2964247"/>
        <a:ext cx="2999340" cy="2327827"/>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BBC21-7A22-4890-89C6-35430AD9C072}" type="datetimeFigureOut">
              <a:t>9/30/2025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C12C9-6675-4317-A71D-F352628D2E16}" type="slidenum">
              <a:t>‹#›</a:t>
            </a:fld>
            <a:endParaRPr lang="en-US"/>
          </a:p>
        </p:txBody>
      </p:sp>
    </p:spTree>
    <p:extLst>
      <p:ext uri="{BB962C8B-B14F-4D97-AF65-F5344CB8AC3E}">
        <p14:creationId xmlns:p14="http://schemas.microsoft.com/office/powerpoint/2010/main" val="422588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been reviewing the parent’s role in home visiting, the ELS role in home visiting, and now we’re going to look at your role in home visiting, your role as a coach.</a:t>
            </a:r>
          </a:p>
          <a:p>
            <a:r>
              <a:rPr lang="en-US" dirty="0"/>
              <a:t>When I first met with you last week, we discussed your role as trainer, gathering information about what trainees need, listening to their experiences, and providing skills and knowledge through training, online training, and technical support (portal/DAISY).</a:t>
            </a:r>
          </a:p>
        </p:txBody>
      </p:sp>
      <p:sp>
        <p:nvSpPr>
          <p:cNvPr id="4" name="Slide Number Placeholder 3"/>
          <p:cNvSpPr>
            <a:spLocks noGrp="1"/>
          </p:cNvSpPr>
          <p:nvPr>
            <p:ph type="sldNum" sz="quarter" idx="5"/>
          </p:nvPr>
        </p:nvSpPr>
        <p:spPr/>
        <p:txBody>
          <a:bodyPr/>
          <a:lstStyle/>
          <a:p>
            <a:fld id="{8ECCA9CF-6162-4BF0-BB37-E5C2C8E5E692}" type="slidenum">
              <a:rPr lang="en-US" smtClean="0"/>
              <a:t>1</a:t>
            </a:fld>
            <a:endParaRPr lang="en-US"/>
          </a:p>
        </p:txBody>
      </p:sp>
    </p:spTree>
    <p:extLst>
      <p:ext uri="{BB962C8B-B14F-4D97-AF65-F5344CB8AC3E}">
        <p14:creationId xmlns:p14="http://schemas.microsoft.com/office/powerpoint/2010/main" val="178869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60eddeee6f_0_8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60eddeee6f_0_8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dirty="0"/>
              <a:t>V </a:t>
            </a:r>
            <a:endParaRPr dirty="0"/>
          </a:p>
        </p:txBody>
      </p:sp>
      <p:sp>
        <p:nvSpPr>
          <p:cNvPr id="155" name="Google Shape;155;g60eddeee6f_0_8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dirty="0"/>
          </a:p>
        </p:txBody>
      </p:sp>
    </p:spTree>
    <p:extLst>
      <p:ext uri="{BB962C8B-B14F-4D97-AF65-F5344CB8AC3E}">
        <p14:creationId xmlns:p14="http://schemas.microsoft.com/office/powerpoint/2010/main" val="825962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5</a:t>
            </a:fld>
            <a:endParaRPr lang="en-US"/>
          </a:p>
        </p:txBody>
      </p:sp>
    </p:spTree>
    <p:extLst>
      <p:ext uri="{BB962C8B-B14F-4D97-AF65-F5344CB8AC3E}">
        <p14:creationId xmlns:p14="http://schemas.microsoft.com/office/powerpoint/2010/main" val="3288626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9</a:t>
            </a:fld>
            <a:endParaRPr lang="en-US"/>
          </a:p>
        </p:txBody>
      </p:sp>
    </p:spTree>
    <p:extLst>
      <p:ext uri="{BB962C8B-B14F-4D97-AF65-F5344CB8AC3E}">
        <p14:creationId xmlns:p14="http://schemas.microsoft.com/office/powerpoint/2010/main" val="1224825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11</a:t>
            </a:fld>
            <a:endParaRPr lang="en-US"/>
          </a:p>
        </p:txBody>
      </p:sp>
    </p:spTree>
    <p:extLst>
      <p:ext uri="{BB962C8B-B14F-4D97-AF65-F5344CB8AC3E}">
        <p14:creationId xmlns:p14="http://schemas.microsoft.com/office/powerpoint/2010/main" val="4223314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FFFF"/>
                </a:solidFill>
              </a:rPr>
              <a:t>Meet as a group.  Assign a speaker for the large group chat.  Assign a scribe who will be prepared to write the definition in the chat.  (Do not write it in the small group chat – it will not save.</a:t>
            </a:r>
            <a:br>
              <a:rPr lang="en-US" sz="1200" dirty="0">
                <a:solidFill>
                  <a:srgbClr val="FFFFFF"/>
                </a:solidFill>
              </a:rPr>
            </a:br>
            <a:br>
              <a:rPr lang="en-US" sz="1200" dirty="0">
                <a:solidFill>
                  <a:srgbClr val="FFFFFF"/>
                </a:solidFill>
              </a:rPr>
            </a:br>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12</a:t>
            </a:fld>
            <a:endParaRPr lang="en-US"/>
          </a:p>
        </p:txBody>
      </p:sp>
    </p:spTree>
    <p:extLst>
      <p:ext uri="{BB962C8B-B14F-4D97-AF65-F5344CB8AC3E}">
        <p14:creationId xmlns:p14="http://schemas.microsoft.com/office/powerpoint/2010/main" val="134804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https://www.readwritethink.org/sites/default/files/KWL%20Chart.pdf</a:t>
            </a:r>
          </a:p>
          <a:p>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13</a:t>
            </a:fld>
            <a:endParaRPr lang="en-US"/>
          </a:p>
        </p:txBody>
      </p:sp>
    </p:spTree>
    <p:extLst>
      <p:ext uri="{BB962C8B-B14F-4D97-AF65-F5344CB8AC3E}">
        <p14:creationId xmlns:p14="http://schemas.microsoft.com/office/powerpoint/2010/main" val="1248714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1. </a:t>
            </a:r>
            <a:r>
              <a:rPr lang="en-US" sz="1200" dirty="0">
                <a:solidFill>
                  <a:schemeClr val="bg1"/>
                </a:solidFill>
                <a:ea typeface="Calibri Light"/>
                <a:cs typeface="Calibri Light"/>
              </a:rPr>
              <a:t>What did the trainers do to assess your knowledge and skill?</a:t>
            </a:r>
            <a:br>
              <a:rPr lang="en-US" sz="1200" dirty="0">
                <a:solidFill>
                  <a:schemeClr val="bg1"/>
                </a:solidFill>
                <a:ea typeface="Calibri Light"/>
                <a:cs typeface="Calibri Light"/>
              </a:rPr>
            </a:br>
            <a:r>
              <a:rPr lang="en-US" sz="1200" dirty="0">
                <a:solidFill>
                  <a:schemeClr val="bg1"/>
                </a:solidFill>
                <a:ea typeface="Calibri Light"/>
                <a:cs typeface="Calibri Light"/>
              </a:rPr>
              <a:t>2. What did the trainers do to establish a learning journey?</a:t>
            </a:r>
            <a:br>
              <a:rPr lang="en-US" sz="1200" dirty="0">
                <a:solidFill>
                  <a:schemeClr val="bg1"/>
                </a:solidFill>
              </a:rPr>
            </a:br>
            <a:r>
              <a:rPr lang="en-US" sz="1200" dirty="0">
                <a:solidFill>
                  <a:schemeClr val="bg1"/>
                </a:solidFill>
              </a:rPr>
              <a:t>3. What strategies from this training would be useful for you in your work as trainers?</a:t>
            </a:r>
            <a:br>
              <a:rPr lang="en-US" sz="1200" dirty="0">
                <a:solidFill>
                  <a:schemeClr val="bg1"/>
                </a:solidFill>
              </a:rPr>
            </a:br>
            <a:r>
              <a:rPr lang="en-US" sz="1200" dirty="0">
                <a:solidFill>
                  <a:schemeClr val="bg1"/>
                </a:solidFill>
              </a:rPr>
              <a:t>4. What do you hope your ELSs take away from training with you?</a:t>
            </a:r>
            <a:br>
              <a:rPr lang="en-US" sz="1200" dirty="0">
                <a:solidFill>
                  <a:schemeClr val="bg1"/>
                </a:solidFill>
              </a:rPr>
            </a:br>
            <a:r>
              <a:rPr lang="en-US" sz="1200" dirty="0">
                <a:solidFill>
                  <a:schemeClr val="bg1"/>
                </a:solidFill>
              </a:rPr>
              <a:t>5. What strategies would be useful in their home visits?</a:t>
            </a:r>
            <a:br>
              <a:rPr lang="en-US" sz="1800" dirty="0">
                <a:solidFill>
                  <a:srgbClr val="FFFFFF"/>
                </a:solidFill>
              </a:rPr>
            </a:br>
            <a:endParaRPr lang="en-US" dirty="0"/>
          </a:p>
        </p:txBody>
      </p:sp>
      <p:sp>
        <p:nvSpPr>
          <p:cNvPr id="4" name="Slide Number Placeholder 3"/>
          <p:cNvSpPr>
            <a:spLocks noGrp="1"/>
          </p:cNvSpPr>
          <p:nvPr>
            <p:ph type="sldNum" sz="quarter" idx="5"/>
          </p:nvPr>
        </p:nvSpPr>
        <p:spPr/>
        <p:txBody>
          <a:bodyPr/>
          <a:lstStyle/>
          <a:p>
            <a:fld id="{809C12C9-6675-4317-A71D-F352628D2E16}" type="slidenum">
              <a:rPr lang="en-US" smtClean="0"/>
              <a:t>17</a:t>
            </a:fld>
            <a:endParaRPr lang="en-US"/>
          </a:p>
        </p:txBody>
      </p:sp>
    </p:spTree>
    <p:extLst>
      <p:ext uri="{BB962C8B-B14F-4D97-AF65-F5344CB8AC3E}">
        <p14:creationId xmlns:p14="http://schemas.microsoft.com/office/powerpoint/2010/main" val="3296737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7270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542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546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01230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0930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41127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74448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6131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28060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72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1697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2CCD3-6604-4175-9F99-EBF954ABC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E94C31-C837-493F-B18A-25A862798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682B45-8A80-4599-88C3-2C30C35CF3E0}"/>
              </a:ext>
            </a:extLst>
          </p:cNvPr>
          <p:cNvSpPr>
            <a:spLocks noGrp="1"/>
          </p:cNvSpPr>
          <p:nvPr>
            <p:ph type="dt" sz="half" idx="10"/>
          </p:nvPr>
        </p:nvSpPr>
        <p:spPr/>
        <p:txBody>
          <a:bodyPr/>
          <a:lstStyle/>
          <a:p>
            <a:fld id="{3540E6BD-1FAE-4F0B-87CB-AA8E4458B1DA}" type="datetimeFigureOut">
              <a:rPr lang="en-US" smtClean="0"/>
              <a:t>9/30/2025</a:t>
            </a:fld>
            <a:endParaRPr lang="en-US"/>
          </a:p>
        </p:txBody>
      </p:sp>
      <p:sp>
        <p:nvSpPr>
          <p:cNvPr id="5" name="Footer Placeholder 4">
            <a:extLst>
              <a:ext uri="{FF2B5EF4-FFF2-40B4-BE49-F238E27FC236}">
                <a16:creationId xmlns:a16="http://schemas.microsoft.com/office/drawing/2014/main" id="{47526A31-90A6-441B-BCA7-D76C8BEC3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68F4A-4CBA-4F5B-A794-DC36F14818C7}"/>
              </a:ext>
            </a:extLst>
          </p:cNvPr>
          <p:cNvSpPr>
            <a:spLocks noGrp="1"/>
          </p:cNvSpPr>
          <p:nvPr>
            <p:ph type="sldNum" sz="quarter" idx="12"/>
          </p:nvPr>
        </p:nvSpPr>
        <p:spPr/>
        <p:txBody>
          <a:bodyPr/>
          <a:lstStyle/>
          <a:p>
            <a:fld id="{9DCB79E7-950C-4461-B5C7-1BB0AB975B14}" type="slidenum">
              <a:rPr lang="en-US" smtClean="0"/>
              <a:t>‹#›</a:t>
            </a:fld>
            <a:endParaRPr lang="en-US"/>
          </a:p>
        </p:txBody>
      </p:sp>
    </p:spTree>
    <p:extLst>
      <p:ext uri="{BB962C8B-B14F-4D97-AF65-F5344CB8AC3E}">
        <p14:creationId xmlns:p14="http://schemas.microsoft.com/office/powerpoint/2010/main" val="3709036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86B9-F312-4E45-8AAC-F8BC77F845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6CC2A5-84BF-4312-AF8B-ACF1FED3F7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75C7D0-C80A-4FAE-9721-572BB25182E0}"/>
              </a:ext>
            </a:extLst>
          </p:cNvPr>
          <p:cNvSpPr>
            <a:spLocks noGrp="1"/>
          </p:cNvSpPr>
          <p:nvPr>
            <p:ph type="dt" sz="half" idx="10"/>
          </p:nvPr>
        </p:nvSpPr>
        <p:spPr/>
        <p:txBody>
          <a:bodyPr/>
          <a:lstStyle/>
          <a:p>
            <a:fld id="{5C258E6E-9D9A-4917-8D77-B97F15A97F84}" type="datetimeFigureOut">
              <a:rPr lang="en-US" smtClean="0"/>
              <a:t>9/30/2025</a:t>
            </a:fld>
            <a:endParaRPr lang="en-US"/>
          </a:p>
        </p:txBody>
      </p:sp>
      <p:sp>
        <p:nvSpPr>
          <p:cNvPr id="5" name="Footer Placeholder 4">
            <a:extLst>
              <a:ext uri="{FF2B5EF4-FFF2-40B4-BE49-F238E27FC236}">
                <a16:creationId xmlns:a16="http://schemas.microsoft.com/office/drawing/2014/main" id="{075FAC86-0AAA-4E34-8E85-EEDEB05AF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F0ED6-34D6-4E6E-A0AC-0CF5DFBCEB2C}"/>
              </a:ext>
            </a:extLst>
          </p:cNvPr>
          <p:cNvSpPr>
            <a:spLocks noGrp="1"/>
          </p:cNvSpPr>
          <p:nvPr>
            <p:ph type="sldNum" sz="quarter" idx="12"/>
          </p:nvPr>
        </p:nvSpPr>
        <p:spPr/>
        <p:txBody>
          <a:bodyPr/>
          <a:lstStyle/>
          <a:p>
            <a:fld id="{F2C9C983-B615-45DC-96CA-A80DDB5EDBB4}" type="slidenum">
              <a:rPr lang="en-US" smtClean="0"/>
              <a:t>‹#›</a:t>
            </a:fld>
            <a:endParaRPr lang="en-US"/>
          </a:p>
        </p:txBody>
      </p:sp>
    </p:spTree>
    <p:extLst>
      <p:ext uri="{BB962C8B-B14F-4D97-AF65-F5344CB8AC3E}">
        <p14:creationId xmlns:p14="http://schemas.microsoft.com/office/powerpoint/2010/main" val="4222213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7E63-CAAA-4943-9320-4F13EE9680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EAAD86-6660-4251-B0D9-0A852DA4E6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7AF35-6A03-4E71-8246-717647F02E34}"/>
              </a:ext>
            </a:extLst>
          </p:cNvPr>
          <p:cNvSpPr>
            <a:spLocks noGrp="1"/>
          </p:cNvSpPr>
          <p:nvPr>
            <p:ph type="dt" sz="half" idx="10"/>
          </p:nvPr>
        </p:nvSpPr>
        <p:spPr/>
        <p:txBody>
          <a:bodyPr/>
          <a:lstStyle/>
          <a:p>
            <a:fld id="{CA903A5B-0A47-4689-8E51-ED0609E80866}" type="datetimeFigureOut">
              <a:rPr lang="en-US" smtClean="0"/>
              <a:t>9/30/2025</a:t>
            </a:fld>
            <a:endParaRPr lang="en-US"/>
          </a:p>
        </p:txBody>
      </p:sp>
      <p:sp>
        <p:nvSpPr>
          <p:cNvPr id="5" name="Footer Placeholder 4">
            <a:extLst>
              <a:ext uri="{FF2B5EF4-FFF2-40B4-BE49-F238E27FC236}">
                <a16:creationId xmlns:a16="http://schemas.microsoft.com/office/drawing/2014/main" id="{3C22E4E6-B2F8-40BD-A01E-E36A2A3069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9A5231-B7CA-4A57-BF13-1B2A97B7EBD0}"/>
              </a:ext>
            </a:extLst>
          </p:cNvPr>
          <p:cNvSpPr>
            <a:spLocks noGrp="1"/>
          </p:cNvSpPr>
          <p:nvPr>
            <p:ph type="sldNum" sz="quarter" idx="12"/>
          </p:nvPr>
        </p:nvSpPr>
        <p:spPr/>
        <p:txBody>
          <a:bodyPr/>
          <a:lstStyle/>
          <a:p>
            <a:fld id="{52DCED1D-4CA8-4674-AE73-26F3D89FFE4F}" type="slidenum">
              <a:rPr lang="en-US" smtClean="0"/>
              <a:t>‹#›</a:t>
            </a:fld>
            <a:endParaRPr lang="en-US"/>
          </a:p>
        </p:txBody>
      </p:sp>
    </p:spTree>
    <p:extLst>
      <p:ext uri="{BB962C8B-B14F-4D97-AF65-F5344CB8AC3E}">
        <p14:creationId xmlns:p14="http://schemas.microsoft.com/office/powerpoint/2010/main" val="3303811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44115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1ADB-D318-4A5F-1BD2-71EB0760D0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9C6FF0-13E9-B1F2-F129-8381D1719F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CAEB08-1586-770F-7CA6-8977413178E5}"/>
              </a:ext>
            </a:extLst>
          </p:cNvPr>
          <p:cNvSpPr>
            <a:spLocks noGrp="1"/>
          </p:cNvSpPr>
          <p:nvPr>
            <p:ph type="dt" sz="half" idx="10"/>
          </p:nvPr>
        </p:nvSpPr>
        <p:spPr/>
        <p:txBody>
          <a:bodyPr/>
          <a:lstStyle/>
          <a:p>
            <a:fld id="{10D705D1-2557-43A9-B1E1-CFD7DFC9FF25}" type="datetimeFigureOut">
              <a:rPr lang="en-US" smtClean="0"/>
              <a:t>9/30/2025</a:t>
            </a:fld>
            <a:endParaRPr lang="en-US"/>
          </a:p>
        </p:txBody>
      </p:sp>
      <p:sp>
        <p:nvSpPr>
          <p:cNvPr id="5" name="Footer Placeholder 4">
            <a:extLst>
              <a:ext uri="{FF2B5EF4-FFF2-40B4-BE49-F238E27FC236}">
                <a16:creationId xmlns:a16="http://schemas.microsoft.com/office/drawing/2014/main" id="{8F02C4C0-71D7-237D-5DF8-EFD7DA725C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B8B145-F874-C707-2628-8F69626AF5CB}"/>
              </a:ext>
            </a:extLst>
          </p:cNvPr>
          <p:cNvSpPr>
            <a:spLocks noGrp="1"/>
          </p:cNvSpPr>
          <p:nvPr>
            <p:ph type="sldNum" sz="quarter" idx="12"/>
          </p:nvPr>
        </p:nvSpPr>
        <p:spPr/>
        <p:txBody>
          <a:bodyPr/>
          <a:lstStyle/>
          <a:p>
            <a:fld id="{1952A15B-8C8E-41F8-8D03-18F2042B1055}" type="slidenum">
              <a:rPr lang="en-US" smtClean="0"/>
              <a:t>‹#›</a:t>
            </a:fld>
            <a:endParaRPr lang="en-US"/>
          </a:p>
        </p:txBody>
      </p:sp>
    </p:spTree>
    <p:extLst>
      <p:ext uri="{BB962C8B-B14F-4D97-AF65-F5344CB8AC3E}">
        <p14:creationId xmlns:p14="http://schemas.microsoft.com/office/powerpoint/2010/main" val="4078082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b="1"/>
            </a:lvl1pPr>
          </a:lstStyle>
          <a:p>
            <a:r>
              <a:rPr lang="en-US" dirty="0"/>
              <a:t>ParentChild+     </a:t>
            </a:r>
            <a:fld id="{B6694ED6-95E1-1F45-9658-2ECC6C9484B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89898154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BB676-9945-4E81-B112-5C6DDC97D1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9AB179-554B-42E6-9DDE-D7117754AE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F91248-8380-4901-BBE7-91D3DEA253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0E6BD-1FAE-4F0B-87CB-AA8E4458B1DA}" type="datetimeFigureOut">
              <a:rPr lang="en-US" smtClean="0"/>
              <a:t>9/30/2025</a:t>
            </a:fld>
            <a:endParaRPr lang="en-US"/>
          </a:p>
        </p:txBody>
      </p:sp>
      <p:sp>
        <p:nvSpPr>
          <p:cNvPr id="5" name="Footer Placeholder 4">
            <a:extLst>
              <a:ext uri="{FF2B5EF4-FFF2-40B4-BE49-F238E27FC236}">
                <a16:creationId xmlns:a16="http://schemas.microsoft.com/office/drawing/2014/main" id="{CD1CAB59-A6EC-41C5-A4F5-0B9204F528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C6FB51-1349-409D-A20B-AD8731CB32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B79E7-950C-4461-B5C7-1BB0AB975B14}" type="slidenum">
              <a:rPr lang="en-US" smtClean="0"/>
              <a:t>‹#›</a:t>
            </a:fld>
            <a:endParaRPr lang="en-US"/>
          </a:p>
        </p:txBody>
      </p:sp>
    </p:spTree>
    <p:extLst>
      <p:ext uri="{BB962C8B-B14F-4D97-AF65-F5344CB8AC3E}">
        <p14:creationId xmlns:p14="http://schemas.microsoft.com/office/powerpoint/2010/main" val="1012585322"/>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BCA5F1-4AA7-45AC-8FD9-6A436119DB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A3EA9A-15B5-4A2D-A6CD-0EBD0DAAF1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3E666-8E80-4DC3-9667-0B73B2CE0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D4E7637-DA1E-45C8-8889-1FE378E92C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D1D72B-F7FE-4E58-B9F1-EF3160B82D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ParentChild+     </a:t>
            </a:r>
            <a:fld id="{B6694ED6-95E1-1F45-9658-2ECC6C9484B2}" type="slidenum">
              <a:rPr lang="en-US" smtClean="0"/>
              <a:pPr/>
              <a:t>‹#›</a:t>
            </a:fld>
            <a:endParaRPr lang="en-US" dirty="0"/>
          </a:p>
        </p:txBody>
      </p:sp>
    </p:spTree>
    <p:extLst>
      <p:ext uri="{BB962C8B-B14F-4D97-AF65-F5344CB8AC3E}">
        <p14:creationId xmlns:p14="http://schemas.microsoft.com/office/powerpoint/2010/main" val="1975543877"/>
      </p:ext>
    </p:extLst>
  </p:cSld>
  <p:clrMap bg1="lt1" tx1="dk1" bg2="lt2" tx2="dk2" accent1="accent1" accent2="accent2" accent3="accent3" accent4="accent4" accent5="accent5" accent6="accent6" hlink="hlink" folHlink="folHlink"/>
  <p:sldLayoutIdLst>
    <p:sldLayoutId id="214748366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A171C6-D8B9-4ACC-B1E1-067B36A36C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103622-76C2-4F74-972B-64D7B89D98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E3A875-AA5E-4EE7-8A8A-0E52E80823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03A5B-0A47-4689-8E51-ED0609E80866}" type="datetimeFigureOut">
              <a:rPr lang="en-US" smtClean="0"/>
              <a:t>9/30/2025</a:t>
            </a:fld>
            <a:endParaRPr lang="en-US"/>
          </a:p>
        </p:txBody>
      </p:sp>
      <p:sp>
        <p:nvSpPr>
          <p:cNvPr id="5" name="Footer Placeholder 4">
            <a:extLst>
              <a:ext uri="{FF2B5EF4-FFF2-40B4-BE49-F238E27FC236}">
                <a16:creationId xmlns:a16="http://schemas.microsoft.com/office/drawing/2014/main" id="{C98A876B-5CD8-41B7-A2FC-3B367EEE86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7DDBC9-9A0D-408F-92FB-1554EDCE41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CED1D-4CA8-4674-AE73-26F3D89FFE4F}" type="slidenum">
              <a:rPr lang="en-US" smtClean="0"/>
              <a:t>‹#›</a:t>
            </a:fld>
            <a:endParaRPr lang="en-US"/>
          </a:p>
        </p:txBody>
      </p:sp>
    </p:spTree>
    <p:extLst>
      <p:ext uri="{BB962C8B-B14F-4D97-AF65-F5344CB8AC3E}">
        <p14:creationId xmlns:p14="http://schemas.microsoft.com/office/powerpoint/2010/main" val="874329315"/>
      </p:ext>
    </p:extLst>
  </p:cSld>
  <p:clrMap bg1="lt1" tx1="dk1" bg2="lt2" tx2="dk2" accent1="accent1" accent2="accent2" accent3="accent3" accent4="accent4" accent5="accent5" accent6="accent6" hlink="hlink" folHlink="folHlink"/>
  <p:sldLayoutIdLst>
    <p:sldLayoutId id="2147483650" r:id="rId1"/>
    <p:sldLayoutId id="21474837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AFA4B-1558-B712-DA49-C43228AFDC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4BA7A1-9CFC-55ED-4676-A59AA8B85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1BCE88-5F83-BAA0-AED4-861E8CD615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D705D1-2557-43A9-B1E1-CFD7DFC9FF25}" type="datetimeFigureOut">
              <a:rPr lang="en-US" smtClean="0"/>
              <a:t>9/30/2025</a:t>
            </a:fld>
            <a:endParaRPr lang="en-US"/>
          </a:p>
        </p:txBody>
      </p:sp>
      <p:sp>
        <p:nvSpPr>
          <p:cNvPr id="5" name="Footer Placeholder 4">
            <a:extLst>
              <a:ext uri="{FF2B5EF4-FFF2-40B4-BE49-F238E27FC236}">
                <a16:creationId xmlns:a16="http://schemas.microsoft.com/office/drawing/2014/main" id="{E3ED53FC-CE70-85FD-4286-044121736F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64A240-0BF1-0EE3-E458-2EAAC57114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52A15B-8C8E-41F8-8D03-18F2042B1055}" type="slidenum">
              <a:rPr lang="en-US" smtClean="0"/>
              <a:t>‹#›</a:t>
            </a:fld>
            <a:endParaRPr lang="en-US"/>
          </a:p>
        </p:txBody>
      </p:sp>
    </p:spTree>
    <p:extLst>
      <p:ext uri="{BB962C8B-B14F-4D97-AF65-F5344CB8AC3E}">
        <p14:creationId xmlns:p14="http://schemas.microsoft.com/office/powerpoint/2010/main" val="3999714310"/>
      </p:ext>
    </p:extLst>
  </p:cSld>
  <p:clrMap bg1="lt1" tx1="dk1" bg2="lt2" tx2="dk2" accent1="accent1" accent2="accent2" accent3="accent3" accent4="accent4" accent5="accent5" accent6="accent6" hlink="hlink" folHlink="folHlink"/>
  <p:sldLayoutIdLst>
    <p:sldLayoutId id="214748367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Arial Black" charset="0"/>
                <a:ea typeface="Arial Black" charset="0"/>
                <a:cs typeface="Arial Black" charset="0"/>
              </a:defRPr>
            </a:lvl1pPr>
          </a:lstStyle>
          <a:p>
            <a:r>
              <a:rPr lang="en-US" dirty="0"/>
              <a:t>ParentChild+     </a:t>
            </a:r>
            <a:fld id="{B6694ED6-95E1-1F45-9658-2ECC6C9484B2}" type="slidenum">
              <a:rPr lang="en-US" smtClean="0"/>
              <a:pPr/>
              <a:t>‹#›</a:t>
            </a:fld>
            <a:endParaRPr lang="en-US" dirty="0"/>
          </a:p>
        </p:txBody>
      </p:sp>
    </p:spTree>
    <p:extLst>
      <p:ext uri="{BB962C8B-B14F-4D97-AF65-F5344CB8AC3E}">
        <p14:creationId xmlns:p14="http://schemas.microsoft.com/office/powerpoint/2010/main" val="1426812582"/>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defTabSz="685800" rtl="0" eaLnBrk="1" latinLnBrk="0" hangingPunct="1">
        <a:lnSpc>
          <a:spcPct val="90000"/>
        </a:lnSpc>
        <a:spcBef>
          <a:spcPct val="0"/>
        </a:spcBef>
        <a:buNone/>
        <a:defRPr sz="2800" b="1" i="0" kern="1200">
          <a:solidFill>
            <a:schemeClr val="tx1"/>
          </a:solidFill>
          <a:latin typeface="Arial Black" charset="0"/>
          <a:ea typeface="Arial Black" charset="0"/>
          <a:cs typeface="Arial Black"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www.youtube.com/user/ParentChildHomeProg" TargetMode="External"/><Relationship Id="rId4" Type="http://schemas.openxmlformats.org/officeDocument/2006/relationships/diagramLayout" Target="../diagrams/layout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8.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9" y="23003"/>
            <a:ext cx="12181172" cy="6858000"/>
          </a:xfrm>
          <a:prstGeom prst="rect">
            <a:avLst/>
          </a:prstGeom>
        </p:spPr>
      </p:pic>
      <p:sp>
        <p:nvSpPr>
          <p:cNvPr id="8" name="TextBox 7"/>
          <p:cNvSpPr txBox="1"/>
          <p:nvPr/>
        </p:nvSpPr>
        <p:spPr>
          <a:xfrm>
            <a:off x="469901" y="5973525"/>
            <a:ext cx="9004300" cy="6669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867" b="1" dirty="0">
                <a:solidFill>
                  <a:srgbClr val="E0004D"/>
                </a:solidFill>
                <a:latin typeface="Arial" charset="0"/>
                <a:ea typeface="Arial" charset="0"/>
                <a:cs typeface="Arial" charset="0"/>
              </a:rPr>
              <a:t>Vidya Ragoo, National Director HBCC Model</a:t>
            </a:r>
          </a:p>
          <a:p>
            <a:r>
              <a:rPr lang="en-US" sz="1850" b="1" dirty="0">
                <a:solidFill>
                  <a:srgbClr val="E0004D"/>
                </a:solidFill>
                <a:latin typeface="Arial"/>
                <a:ea typeface="Arial" charset="0"/>
                <a:cs typeface="Arial"/>
              </a:rPr>
              <a:t>September 30, 2025</a:t>
            </a:r>
          </a:p>
        </p:txBody>
      </p:sp>
      <p:sp>
        <p:nvSpPr>
          <p:cNvPr id="2" name="TextBox 1">
            <a:extLst>
              <a:ext uri="{FF2B5EF4-FFF2-40B4-BE49-F238E27FC236}">
                <a16:creationId xmlns:a16="http://schemas.microsoft.com/office/drawing/2014/main" id="{21472D6E-99A3-4F11-80EB-788CC15849A1}"/>
              </a:ext>
            </a:extLst>
          </p:cNvPr>
          <p:cNvSpPr txBox="1"/>
          <p:nvPr/>
        </p:nvSpPr>
        <p:spPr>
          <a:xfrm>
            <a:off x="675113" y="1775988"/>
            <a:ext cx="9102631" cy="666786"/>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3733" b="1" dirty="0">
                <a:solidFill>
                  <a:srgbClr val="E0004D"/>
                </a:solidFill>
                <a:latin typeface="Montserrat SemiBold" panose="00000700000000000000" pitchFamily="2" charset="0"/>
                <a:cs typeface="Arial" panose="020B0604020202020204" pitchFamily="34" charset="0"/>
              </a:rPr>
              <a:t>Equal Possibilities from the Start</a:t>
            </a:r>
          </a:p>
        </p:txBody>
      </p:sp>
      <p:sp>
        <p:nvSpPr>
          <p:cNvPr id="3" name="TextBox 2">
            <a:extLst>
              <a:ext uri="{FF2B5EF4-FFF2-40B4-BE49-F238E27FC236}">
                <a16:creationId xmlns:a16="http://schemas.microsoft.com/office/drawing/2014/main" id="{AFB3809C-8421-47AB-A67A-143D02A16E50}"/>
              </a:ext>
            </a:extLst>
          </p:cNvPr>
          <p:cNvSpPr txBox="1"/>
          <p:nvPr/>
        </p:nvSpPr>
        <p:spPr>
          <a:xfrm>
            <a:off x="469901" y="3410929"/>
            <a:ext cx="6074675" cy="156966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3200" b="1" dirty="0">
                <a:solidFill>
                  <a:srgbClr val="003865"/>
                </a:solidFill>
                <a:latin typeface="Arial" panose="020B0604020202020204" pitchFamily="34" charset="0"/>
                <a:cs typeface="Arial" panose="020B0604020202020204" pitchFamily="34" charset="0"/>
              </a:rPr>
              <a:t>Coordinator’s Role as Trainer: Parallel Process and </a:t>
            </a:r>
          </a:p>
          <a:p>
            <a:r>
              <a:rPr lang="en-US" sz="3200" b="1" dirty="0">
                <a:solidFill>
                  <a:srgbClr val="003865"/>
                </a:solidFill>
                <a:latin typeface="Arial" panose="020B0604020202020204" pitchFamily="34" charset="0"/>
                <a:cs typeface="Arial" panose="020B0604020202020204" pitchFamily="34" charset="0"/>
              </a:rPr>
              <a:t>Turn-key Training</a:t>
            </a:r>
          </a:p>
        </p:txBody>
      </p:sp>
    </p:spTree>
    <p:extLst>
      <p:ext uri="{BB962C8B-B14F-4D97-AF65-F5344CB8AC3E}">
        <p14:creationId xmlns:p14="http://schemas.microsoft.com/office/powerpoint/2010/main" val="537453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60eddeee6f_0_83"/>
          <p:cNvSpPr txBox="1">
            <a:spLocks noGrp="1"/>
          </p:cNvSpPr>
          <p:nvPr>
            <p:ph type="title"/>
          </p:nvPr>
        </p:nvSpPr>
        <p:spPr>
          <a:xfrm>
            <a:off x="297225" y="0"/>
            <a:ext cx="11220189" cy="1325588"/>
          </a:xfrm>
          <a:prstGeom prst="rect">
            <a:avLst/>
          </a:prstGeom>
          <a:noFill/>
          <a:ln>
            <a:noFill/>
          </a:ln>
        </p:spPr>
        <p:txBody>
          <a:bodyPr spcFirstLastPara="1" vert="horz" wrap="square" lIns="121900" tIns="60933" rIns="121900" bIns="60933" rtlCol="0" anchor="ctr" anchorCtr="0">
            <a:no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spcBef>
                <a:spcPts val="0"/>
              </a:spcBef>
              <a:buSzPts val="2800"/>
            </a:pPr>
            <a:r>
              <a:rPr lang="en-US" sz="3200" b="1" dirty="0">
                <a:solidFill>
                  <a:srgbClr val="003864"/>
                </a:solidFill>
                <a:latin typeface="Arial" panose="020B0604020202020204" pitchFamily="34" charset="0"/>
                <a:cs typeface="Arial" panose="020B0604020202020204" pitchFamily="34" charset="0"/>
              </a:rPr>
              <a:t>How We Support Families and Providers</a:t>
            </a:r>
            <a:br>
              <a:rPr lang="en-US" sz="3200" b="1" dirty="0">
                <a:solidFill>
                  <a:srgbClr val="003864"/>
                </a:solidFill>
                <a:latin typeface="Arial" panose="020B0604020202020204" pitchFamily="34" charset="0"/>
                <a:cs typeface="Arial" panose="020B0604020202020204" pitchFamily="34" charset="0"/>
              </a:rPr>
            </a:br>
            <a:endParaRPr sz="3200" b="1" dirty="0">
              <a:solidFill>
                <a:srgbClr val="003864"/>
              </a:solidFill>
              <a:latin typeface="Arial" panose="020B0604020202020204" pitchFamily="34" charset="0"/>
              <a:cs typeface="Arial" panose="020B0604020202020204" pitchFamily="34" charset="0"/>
            </a:endParaRPr>
          </a:p>
        </p:txBody>
      </p:sp>
      <p:sp>
        <p:nvSpPr>
          <p:cNvPr id="160" name="Google Shape;160;g60eddeee6f_0_83"/>
          <p:cNvSpPr/>
          <p:nvPr/>
        </p:nvSpPr>
        <p:spPr>
          <a:xfrm>
            <a:off x="9560148" y="6339012"/>
            <a:ext cx="1793653" cy="307723"/>
          </a:xfrm>
          <a:prstGeom prst="rect">
            <a:avLst/>
          </a:prstGeom>
          <a:noFill/>
          <a:ln>
            <a:noFill/>
          </a:ln>
        </p:spPr>
        <p:txBody>
          <a:bodyPr spcFirstLastPara="1" wrap="square" lIns="121900" tIns="60933" rIns="121900" bIns="60933" anchor="t" anchorCtr="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r"/>
            <a:fld id="{00000000-1234-1234-1234-123412341234}" type="slidenum">
              <a:rPr lang="en-US" sz="1200" b="1" smtClean="0">
                <a:solidFill>
                  <a:srgbClr val="8893A7"/>
                </a:solidFill>
                <a:latin typeface="Arial Black"/>
                <a:ea typeface="Arial Black"/>
                <a:cs typeface="Arial Black"/>
                <a:sym typeface="Arial Black"/>
              </a:rPr>
              <a:pPr algn="r"/>
              <a:t>2</a:t>
            </a:fld>
            <a:endParaRPr sz="1200" b="1" dirty="0">
              <a:solidFill>
                <a:srgbClr val="8893A7"/>
              </a:solidFill>
              <a:latin typeface="Arial Black"/>
              <a:ea typeface="Arial Black"/>
              <a:cs typeface="Arial Black"/>
              <a:sym typeface="Arial Black"/>
            </a:endParaRPr>
          </a:p>
        </p:txBody>
      </p:sp>
      <p:graphicFrame>
        <p:nvGraphicFramePr>
          <p:cNvPr id="4" name="Diagram 3">
            <a:extLst>
              <a:ext uri="{FF2B5EF4-FFF2-40B4-BE49-F238E27FC236}">
                <a16:creationId xmlns:a16="http://schemas.microsoft.com/office/drawing/2014/main" id="{61CF1585-A846-B5C6-E175-E476131B74CB}"/>
              </a:ext>
            </a:extLst>
          </p:cNvPr>
          <p:cNvGraphicFramePr/>
          <p:nvPr>
            <p:extLst>
              <p:ext uri="{D42A27DB-BD31-4B8C-83A1-F6EECF244321}">
                <p14:modId xmlns:p14="http://schemas.microsoft.com/office/powerpoint/2010/main" val="4199944538"/>
              </p:ext>
            </p:extLst>
          </p:nvPr>
        </p:nvGraphicFramePr>
        <p:xfrm>
          <a:off x="297225" y="91825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963456EE-106B-5784-43A6-9B236A8BC374}"/>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23770" y="6420716"/>
            <a:ext cx="1165412" cy="144315"/>
          </a:xfrm>
          <a:prstGeom prst="rect">
            <a:avLst/>
          </a:prstGeom>
        </p:spPr>
      </p:pic>
      <p:pic>
        <p:nvPicPr>
          <p:cNvPr id="7" name="Picture 6">
            <a:extLst>
              <a:ext uri="{FF2B5EF4-FFF2-40B4-BE49-F238E27FC236}">
                <a16:creationId xmlns:a16="http://schemas.microsoft.com/office/drawing/2014/main" id="{C558C578-475F-2DD6-38D3-EFA79B33724E}"/>
              </a:ext>
            </a:extLst>
          </p:cNvPr>
          <p:cNvPicPr>
            <a:picLocks noChangeAspect="1"/>
          </p:cNvPicPr>
          <p:nvPr/>
        </p:nvPicPr>
        <p:blipFill>
          <a:blip r:embed="rId9"/>
          <a:stretch>
            <a:fillRect/>
          </a:stretch>
        </p:blipFill>
        <p:spPr>
          <a:xfrm>
            <a:off x="8254314" y="1990318"/>
            <a:ext cx="3870846" cy="3274541"/>
          </a:xfrm>
          <a:prstGeom prst="rect">
            <a:avLst/>
          </a:prstGeom>
        </p:spPr>
      </p:pic>
      <p:sp>
        <p:nvSpPr>
          <p:cNvPr id="2" name="TextBox 1">
            <a:extLst>
              <a:ext uri="{FF2B5EF4-FFF2-40B4-BE49-F238E27FC236}">
                <a16:creationId xmlns:a16="http://schemas.microsoft.com/office/drawing/2014/main" id="{066BB8A7-FE30-6F7B-1FE4-EE32175B8E57}"/>
              </a:ext>
            </a:extLst>
          </p:cNvPr>
          <p:cNvSpPr txBox="1"/>
          <p:nvPr/>
        </p:nvSpPr>
        <p:spPr>
          <a:xfrm>
            <a:off x="8254314" y="5354198"/>
            <a:ext cx="3870846" cy="923330"/>
          </a:xfrm>
          <a:prstGeom prst="rect">
            <a:avLst/>
          </a:prstGeom>
          <a:noFill/>
        </p:spPr>
        <p:txBody>
          <a:bodyPr wrap="square" rtlCol="0">
            <a:spAutoFit/>
          </a:bodyPr>
          <a:lstStyle/>
          <a:p>
            <a:r>
              <a:rPr lang="en-US" dirty="0">
                <a:hlinkClick r:id="rId10"/>
              </a:rPr>
              <a:t>https://www.youtube.com/user/ParentChildHomeProg</a:t>
            </a:r>
            <a:endParaRPr lang="en-US" dirty="0"/>
          </a:p>
          <a:p>
            <a:endParaRPr lang="en-US" dirty="0"/>
          </a:p>
        </p:txBody>
      </p:sp>
    </p:spTree>
    <p:extLst>
      <p:ext uri="{BB962C8B-B14F-4D97-AF65-F5344CB8AC3E}">
        <p14:creationId xmlns:p14="http://schemas.microsoft.com/office/powerpoint/2010/main" val="3677329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748B0-4D08-428D-9771-326373B779B6}"/>
              </a:ext>
            </a:extLst>
          </p:cNvPr>
          <p:cNvSpPr>
            <a:spLocks noGrp="1"/>
          </p:cNvSpPr>
          <p:nvPr>
            <p:ph type="title"/>
          </p:nvPr>
        </p:nvSpPr>
        <p:spPr>
          <a:xfrm>
            <a:off x="4965430" y="629268"/>
            <a:ext cx="6586491" cy="1286160"/>
          </a:xfrm>
        </p:spPr>
        <p:txBody>
          <a:bodyPr anchor="b">
            <a:normAutofit/>
          </a:bodyPr>
          <a:lstStyle/>
          <a:p>
            <a:r>
              <a:rPr lang="en-US"/>
              <a:t>Agenda</a:t>
            </a:r>
            <a:endParaRPr lang="en-US" dirty="0"/>
          </a:p>
        </p:txBody>
      </p:sp>
      <p:sp>
        <p:nvSpPr>
          <p:cNvPr id="3" name="Content Placeholder 2">
            <a:extLst>
              <a:ext uri="{FF2B5EF4-FFF2-40B4-BE49-F238E27FC236}">
                <a16:creationId xmlns:a16="http://schemas.microsoft.com/office/drawing/2014/main" id="{41262EEA-1B5B-4C1B-82AB-79D5FFF2562E}"/>
              </a:ext>
            </a:extLst>
          </p:cNvPr>
          <p:cNvSpPr>
            <a:spLocks noGrp="1"/>
          </p:cNvSpPr>
          <p:nvPr>
            <p:ph idx="1"/>
          </p:nvPr>
        </p:nvSpPr>
        <p:spPr>
          <a:xfrm>
            <a:off x="4965431" y="2438400"/>
            <a:ext cx="6586489" cy="3785419"/>
          </a:xfrm>
        </p:spPr>
        <p:txBody>
          <a:bodyPr>
            <a:normAutofit/>
          </a:bodyPr>
          <a:lstStyle/>
          <a:p>
            <a:r>
              <a:rPr lang="en-US" sz="3200" dirty="0"/>
              <a:t>Training Content Review</a:t>
            </a:r>
          </a:p>
          <a:p>
            <a:pPr marL="0" indent="0">
              <a:buNone/>
            </a:pPr>
            <a:endParaRPr lang="en-US" sz="3200" dirty="0"/>
          </a:p>
          <a:p>
            <a:r>
              <a:rPr lang="en-US" sz="3200" dirty="0"/>
              <a:t>Parallel Process</a:t>
            </a:r>
          </a:p>
          <a:p>
            <a:pPr marL="0" indent="0">
              <a:buNone/>
            </a:pPr>
            <a:endParaRPr lang="en-US" sz="3200" dirty="0"/>
          </a:p>
          <a:p>
            <a:r>
              <a:rPr lang="en-US" sz="3200" dirty="0"/>
              <a:t>Turnkey Strategies</a:t>
            </a:r>
          </a:p>
          <a:p>
            <a:pPr marL="0" indent="0">
              <a:buNone/>
            </a:pPr>
            <a:endParaRPr lang="en-US" sz="3200" dirty="0"/>
          </a:p>
          <a:p>
            <a:pPr marL="0" indent="0">
              <a:buNone/>
            </a:pPr>
            <a:endParaRPr lang="en-US" sz="3200" dirty="0"/>
          </a:p>
          <a:p>
            <a:endParaRPr lang="en-US" sz="2000" dirty="0"/>
          </a:p>
          <a:p>
            <a:endParaRPr lang="en-US" sz="2000" dirty="0"/>
          </a:p>
        </p:txBody>
      </p:sp>
      <p:pic>
        <p:nvPicPr>
          <p:cNvPr id="5" name="Picture 4" descr="White puzzle with one red piece">
            <a:extLst>
              <a:ext uri="{FF2B5EF4-FFF2-40B4-BE49-F238E27FC236}">
                <a16:creationId xmlns:a16="http://schemas.microsoft.com/office/drawing/2014/main" id="{ED36AB93-3DCE-4B96-B588-4A04B903D5F9}"/>
              </a:ext>
            </a:extLst>
          </p:cNvPr>
          <p:cNvPicPr>
            <a:picLocks noChangeAspect="1"/>
          </p:cNvPicPr>
          <p:nvPr/>
        </p:nvPicPr>
        <p:blipFill rotWithShape="1">
          <a:blip r:embed="rId2"/>
          <a:srcRect l="31791" r="30187"/>
          <a:stretch/>
        </p:blipFill>
        <p:spPr>
          <a:xfrm>
            <a:off x="20" y="10"/>
            <a:ext cx="4635571" cy="6857990"/>
          </a:xfrm>
          <a:prstGeom prst="rect">
            <a:avLst/>
          </a:prstGeom>
          <a:effectLst/>
        </p:spPr>
      </p:pic>
    </p:spTree>
    <p:extLst>
      <p:ext uri="{BB962C8B-B14F-4D97-AF65-F5344CB8AC3E}">
        <p14:creationId xmlns:p14="http://schemas.microsoft.com/office/powerpoint/2010/main" val="157287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8F6FA-78F2-C3E5-B0A9-0B7AF3D106DE}"/>
              </a:ext>
            </a:extLst>
          </p:cNvPr>
          <p:cNvSpPr>
            <a:spLocks noGrp="1"/>
          </p:cNvSpPr>
          <p:nvPr>
            <p:ph type="title"/>
          </p:nvPr>
        </p:nvSpPr>
        <p:spPr>
          <a:xfrm>
            <a:off x="572493" y="238539"/>
            <a:ext cx="11018520" cy="1434415"/>
          </a:xfrm>
        </p:spPr>
        <p:txBody>
          <a:bodyPr anchor="b">
            <a:normAutofit fontScale="90000"/>
          </a:bodyPr>
          <a:lstStyle/>
          <a:p>
            <a:r>
              <a:rPr lang="en-US" sz="5400" dirty="0"/>
              <a:t>By show of emoji hands, how many people:</a:t>
            </a:r>
          </a:p>
        </p:txBody>
      </p:sp>
      <p:sp>
        <p:nvSpPr>
          <p:cNvPr id="8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A7B8BA-765F-1D67-9D49-A6DC25957EFC}"/>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2200" b="1" dirty="0"/>
              <a:t>Trainee Questions:</a:t>
            </a:r>
          </a:p>
          <a:p>
            <a:r>
              <a:rPr lang="en-US" sz="2200" dirty="0"/>
              <a:t>Read the agenda or reviewed the workbook?</a:t>
            </a:r>
          </a:p>
          <a:p>
            <a:r>
              <a:rPr lang="en-US" sz="2200" dirty="0"/>
              <a:t>Reviewed the Elevate content prior to training?</a:t>
            </a:r>
          </a:p>
          <a:p>
            <a:r>
              <a:rPr lang="en-US" sz="2200" dirty="0"/>
              <a:t>Accessed DAISY or the Staff Portal?</a:t>
            </a:r>
          </a:p>
          <a:p>
            <a:pPr marL="0" indent="0">
              <a:buNone/>
            </a:pPr>
            <a:r>
              <a:rPr lang="en-US" sz="2200" b="1" dirty="0"/>
              <a:t>Trainee Suggestions</a:t>
            </a:r>
            <a:r>
              <a:rPr lang="en-US" sz="2200" dirty="0"/>
              <a:t>:</a:t>
            </a:r>
          </a:p>
          <a:p>
            <a:pPr marL="0" indent="0">
              <a:buNone/>
            </a:pPr>
            <a:r>
              <a:rPr lang="en-US" sz="2200" dirty="0"/>
              <a:t>1. Review the daily agenda and take notes.</a:t>
            </a:r>
          </a:p>
          <a:p>
            <a:pPr marL="0" indent="0">
              <a:buNone/>
            </a:pPr>
            <a:r>
              <a:rPr lang="en-US" sz="2200" dirty="0"/>
              <a:t>2. Check your log-in status and explore the tech resources.</a:t>
            </a:r>
          </a:p>
          <a:p>
            <a:pPr marL="0" indent="0">
              <a:buNone/>
            </a:pPr>
            <a:r>
              <a:rPr lang="en-US" sz="2200" dirty="0"/>
              <a:t>3. Communicate any difficulties, either via email, survey, or stay after the training.</a:t>
            </a:r>
            <a:endParaRPr lang="en-US" sz="2200" dirty="0">
              <a:ea typeface="Calibri"/>
              <a:cs typeface="Calibri"/>
            </a:endParaRPr>
          </a:p>
          <a:p>
            <a:endParaRPr lang="en-US" sz="2200" dirty="0"/>
          </a:p>
          <a:p>
            <a:endParaRPr lang="en-US" sz="2200" dirty="0"/>
          </a:p>
        </p:txBody>
      </p:sp>
      <p:pic>
        <p:nvPicPr>
          <p:cNvPr id="7" name="Picture 6">
            <a:extLst>
              <a:ext uri="{FF2B5EF4-FFF2-40B4-BE49-F238E27FC236}">
                <a16:creationId xmlns:a16="http://schemas.microsoft.com/office/drawing/2014/main" id="{99E13E5B-E5BA-BDE0-7F32-6D047B215D63}"/>
              </a:ext>
            </a:extLst>
          </p:cNvPr>
          <p:cNvPicPr>
            <a:picLocks noChangeAspect="1"/>
          </p:cNvPicPr>
          <p:nvPr/>
        </p:nvPicPr>
        <p:blipFill>
          <a:blip r:embed="rId2"/>
          <a:srcRect r="-1" b="8788"/>
          <a:stretch/>
        </p:blipFill>
        <p:spPr>
          <a:xfrm>
            <a:off x="7675658" y="2093976"/>
            <a:ext cx="3941064" cy="4096512"/>
          </a:xfrm>
          <a:prstGeom prst="rect">
            <a:avLst/>
          </a:prstGeom>
        </p:spPr>
      </p:pic>
      <p:sp>
        <p:nvSpPr>
          <p:cNvPr id="4" name="Slide Number Placeholder 3">
            <a:extLst>
              <a:ext uri="{FF2B5EF4-FFF2-40B4-BE49-F238E27FC236}">
                <a16:creationId xmlns:a16="http://schemas.microsoft.com/office/drawing/2014/main" id="{0AC9C1D2-CC50-1584-1ADD-C5BE65E9CEFA}"/>
              </a:ext>
            </a:extLst>
          </p:cNvPr>
          <p:cNvSpPr>
            <a:spLocks noGrp="1"/>
          </p:cNvSpPr>
          <p:nvPr>
            <p:ph type="sldNum" sz="quarter" idx="12"/>
          </p:nvPr>
        </p:nvSpPr>
        <p:spPr>
          <a:xfrm>
            <a:off x="8610600" y="6356350"/>
            <a:ext cx="2743200" cy="365125"/>
          </a:xfrm>
        </p:spPr>
        <p:txBody>
          <a:bodyPr>
            <a:normAutofit/>
          </a:bodyPr>
          <a:lstStyle/>
          <a:p>
            <a:pPr>
              <a:spcAft>
                <a:spcPts val="600"/>
              </a:spcAft>
            </a:pPr>
            <a:fld id="{F2C9C983-B615-45DC-96CA-A80DDB5EDBB4}" type="slidenum">
              <a:rPr lang="en-US"/>
              <a:pPr>
                <a:spcAft>
                  <a:spcPts val="600"/>
                </a:spcAft>
              </a:pPr>
              <a:t>4</a:t>
            </a:fld>
            <a:endParaRPr lang="en-US"/>
          </a:p>
        </p:txBody>
      </p:sp>
    </p:spTree>
    <p:extLst>
      <p:ext uri="{BB962C8B-B14F-4D97-AF65-F5344CB8AC3E}">
        <p14:creationId xmlns:p14="http://schemas.microsoft.com/office/powerpoint/2010/main" val="1402100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032E316-1403-1622-405B-7D08CF929F90}"/>
              </a:ext>
            </a:extLst>
          </p:cNvPr>
          <p:cNvPicPr>
            <a:picLocks noChangeAspect="1"/>
          </p:cNvPicPr>
          <p:nvPr/>
        </p:nvPicPr>
        <p:blipFill>
          <a:blip r:embed="rId3"/>
          <a:stretch>
            <a:fillRect/>
          </a:stretch>
        </p:blipFill>
        <p:spPr>
          <a:xfrm>
            <a:off x="990600" y="1105856"/>
            <a:ext cx="10134600" cy="4585907"/>
          </a:xfrm>
          <a:prstGeom prst="rect">
            <a:avLst/>
          </a:prstGeom>
        </p:spPr>
      </p:pic>
    </p:spTree>
    <p:extLst>
      <p:ext uri="{BB962C8B-B14F-4D97-AF65-F5344CB8AC3E}">
        <p14:creationId xmlns:p14="http://schemas.microsoft.com/office/powerpoint/2010/main" val="208345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 application&#10;&#10;Description automatically generated">
            <a:extLst>
              <a:ext uri="{FF2B5EF4-FFF2-40B4-BE49-F238E27FC236}">
                <a16:creationId xmlns:a16="http://schemas.microsoft.com/office/drawing/2014/main" id="{51471F09-790E-174E-A23D-8E477E247B2C}"/>
              </a:ext>
            </a:extLst>
          </p:cNvPr>
          <p:cNvPicPr>
            <a:picLocks noGrp="1" noChangeAspect="1"/>
          </p:cNvPicPr>
          <p:nvPr>
            <p:ph idx="1"/>
          </p:nvPr>
        </p:nvPicPr>
        <p:blipFill>
          <a:blip r:embed="rId2"/>
          <a:stretch>
            <a:fillRect/>
          </a:stretch>
        </p:blipFill>
        <p:spPr>
          <a:xfrm>
            <a:off x="776343" y="1020"/>
            <a:ext cx="10639314" cy="6672291"/>
          </a:xfrm>
        </p:spPr>
      </p:pic>
    </p:spTree>
    <p:extLst>
      <p:ext uri="{BB962C8B-B14F-4D97-AF65-F5344CB8AC3E}">
        <p14:creationId xmlns:p14="http://schemas.microsoft.com/office/powerpoint/2010/main" val="2248664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4D7CB0-6330-F5DA-24D5-B52E0C7CE2C7}"/>
              </a:ext>
            </a:extLst>
          </p:cNvPr>
          <p:cNvSpPr>
            <a:spLocks noGrp="1"/>
          </p:cNvSpPr>
          <p:nvPr>
            <p:ph type="title"/>
          </p:nvPr>
        </p:nvSpPr>
        <p:spPr>
          <a:xfrm>
            <a:off x="640080" y="2074363"/>
            <a:ext cx="2752354" cy="2709275"/>
          </a:xfrm>
          <a:prstGeom prst="ellipse">
            <a:avLst/>
          </a:prstGeom>
          <a:solidFill>
            <a:srgbClr val="00AB8E"/>
          </a:solidFill>
          <a:ln w="174625" cmpd="thinThick">
            <a:solidFill>
              <a:srgbClr val="00AB8E"/>
            </a:solidFill>
          </a:ln>
        </p:spPr>
        <p:txBody>
          <a:bodyPr vert="horz" lIns="91440" tIns="45720" rIns="91440" bIns="45720" rtlCol="0" anchor="ctr">
            <a:normAutofit/>
          </a:bodyPr>
          <a:lstStyle/>
          <a:p>
            <a:pPr algn="ctr"/>
            <a:r>
              <a:rPr lang="en-US" sz="2600" kern="1200" dirty="0">
                <a:solidFill>
                  <a:srgbClr val="FFFFFF"/>
                </a:solidFill>
                <a:latin typeface="Arial Black"/>
              </a:rPr>
              <a:t> </a:t>
            </a:r>
            <a:br>
              <a:rPr lang="en-US" sz="2600" kern="1200" dirty="0">
                <a:latin typeface="Arial Black"/>
              </a:rPr>
            </a:br>
            <a:r>
              <a:rPr lang="en-US" sz="2600" kern="1200" dirty="0">
                <a:solidFill>
                  <a:srgbClr val="FFFFFF"/>
                </a:solidFill>
                <a:latin typeface="Arial Black"/>
              </a:rPr>
              <a:t>Elevate Courses</a:t>
            </a:r>
          </a:p>
        </p:txBody>
      </p:sp>
      <p:pic>
        <p:nvPicPr>
          <p:cNvPr id="4" name="Picture 4" descr="Graphical user interface, text, application&#10;&#10;Description automatically generated">
            <a:extLst>
              <a:ext uri="{FF2B5EF4-FFF2-40B4-BE49-F238E27FC236}">
                <a16:creationId xmlns:a16="http://schemas.microsoft.com/office/drawing/2014/main" id="{62D9D957-7105-4693-B757-44815F6B7026}"/>
              </a:ext>
            </a:extLst>
          </p:cNvPr>
          <p:cNvPicPr>
            <a:picLocks noGrp="1" noChangeAspect="1"/>
          </p:cNvPicPr>
          <p:nvPr>
            <p:ph idx="1"/>
          </p:nvPr>
        </p:nvPicPr>
        <p:blipFill rotWithShape="1">
          <a:blip r:embed="rId2"/>
          <a:srcRect l="4457" t="-1012" r="4942"/>
          <a:stretch/>
        </p:blipFill>
        <p:spPr>
          <a:xfrm>
            <a:off x="3859306" y="966966"/>
            <a:ext cx="6986363" cy="5219479"/>
          </a:xfrm>
          <a:prstGeom prst="rect">
            <a:avLst/>
          </a:prstGeom>
        </p:spPr>
      </p:pic>
    </p:spTree>
    <p:extLst>
      <p:ext uri="{BB962C8B-B14F-4D97-AF65-F5344CB8AC3E}">
        <p14:creationId xmlns:p14="http://schemas.microsoft.com/office/powerpoint/2010/main" val="54046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7F89B3-EA20-A22E-5B50-6C3A5FF5BD91}"/>
              </a:ext>
            </a:extLst>
          </p:cNvPr>
          <p:cNvSpPr>
            <a:spLocks noGrp="1"/>
          </p:cNvSpPr>
          <p:nvPr>
            <p:ph type="title"/>
          </p:nvPr>
        </p:nvSpPr>
        <p:spPr>
          <a:xfrm>
            <a:off x="1349531" y="4233675"/>
            <a:ext cx="4424430" cy="2015774"/>
          </a:xfrm>
        </p:spPr>
        <p:txBody>
          <a:bodyPr>
            <a:normAutofit fontScale="90000"/>
          </a:bodyPr>
          <a:lstStyle/>
          <a:p>
            <a:r>
              <a:rPr lang="en-US" sz="4000" dirty="0"/>
              <a:t>Access Staff Portal:</a:t>
            </a:r>
            <a:br>
              <a:rPr lang="en-US" sz="4000" dirty="0"/>
            </a:br>
            <a:r>
              <a:rPr lang="en-US" sz="4000" dirty="0"/>
              <a:t>Training Guidance and Turn-key Training Strategies </a:t>
            </a:r>
          </a:p>
        </p:txBody>
      </p:sp>
      <p:sp>
        <p:nvSpPr>
          <p:cNvPr id="13" name="Rectangle 12">
            <a:extLst>
              <a:ext uri="{FF2B5EF4-FFF2-40B4-BE49-F238E27FC236}">
                <a16:creationId xmlns:a16="http://schemas.microsoft.com/office/drawing/2014/main" id="{C70C3B59-DE2C-4611-8148-812575C5C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59EDCCD-F227-50E0-ADCC-FB65C0E63E8D}"/>
              </a:ext>
            </a:extLst>
          </p:cNvPr>
          <p:cNvSpPr>
            <a:spLocks noGrp="1"/>
          </p:cNvSpPr>
          <p:nvPr>
            <p:ph type="sldNum" sz="quarter" idx="12"/>
          </p:nvPr>
        </p:nvSpPr>
        <p:spPr>
          <a:xfrm>
            <a:off x="0" y="978408"/>
            <a:ext cx="722376" cy="603504"/>
          </a:xfrm>
        </p:spPr>
        <p:txBody>
          <a:bodyPr anchor="ctr">
            <a:normAutofit/>
          </a:bodyPr>
          <a:lstStyle/>
          <a:p>
            <a:pPr>
              <a:spcAft>
                <a:spcPts val="600"/>
              </a:spcAft>
            </a:pPr>
            <a:fld id="{F2C9C983-B615-45DC-96CA-A80DDB5EDBB4}" type="slidenum">
              <a:rPr lang="en-US" sz="3200">
                <a:solidFill>
                  <a:srgbClr val="FFFFFF"/>
                </a:solidFill>
              </a:rPr>
              <a:pPr>
                <a:spcAft>
                  <a:spcPts val="600"/>
                </a:spcAft>
              </a:pPr>
              <a:t>8</a:t>
            </a:fld>
            <a:endParaRPr lang="en-US" sz="3200">
              <a:solidFill>
                <a:srgbClr val="FFFFFF"/>
              </a:solidFill>
            </a:endParaRPr>
          </a:p>
        </p:txBody>
      </p:sp>
      <p:pic>
        <p:nvPicPr>
          <p:cNvPr id="6" name="Picture 5" descr="A screenshot of a video game&#10;&#10;Description automatically generated with medium confidence">
            <a:extLst>
              <a:ext uri="{FF2B5EF4-FFF2-40B4-BE49-F238E27FC236}">
                <a16:creationId xmlns:a16="http://schemas.microsoft.com/office/drawing/2014/main" id="{DF187072-C67C-0B9A-C805-E564BBBF9E95}"/>
              </a:ext>
            </a:extLst>
          </p:cNvPr>
          <p:cNvPicPr>
            <a:picLocks noChangeAspect="1"/>
          </p:cNvPicPr>
          <p:nvPr/>
        </p:nvPicPr>
        <p:blipFill>
          <a:blip r:embed="rId2"/>
          <a:stretch>
            <a:fillRect/>
          </a:stretch>
        </p:blipFill>
        <p:spPr>
          <a:xfrm>
            <a:off x="1349531" y="1314291"/>
            <a:ext cx="10228659" cy="2224734"/>
          </a:xfrm>
          <a:prstGeom prst="rect">
            <a:avLst/>
          </a:prstGeom>
          <a:effectLst>
            <a:outerShdw blurRad="406400" dist="317500" dir="5400000" sx="89000" sy="89000" rotWithShape="0">
              <a:prstClr val="black">
                <a:alpha val="15000"/>
              </a:prstClr>
            </a:outerShdw>
          </a:effectLst>
        </p:spPr>
      </p:pic>
      <p:sp>
        <p:nvSpPr>
          <p:cNvPr id="3" name="Content Placeholder 2">
            <a:extLst>
              <a:ext uri="{FF2B5EF4-FFF2-40B4-BE49-F238E27FC236}">
                <a16:creationId xmlns:a16="http://schemas.microsoft.com/office/drawing/2014/main" id="{4F92C047-A50B-2DCF-65E7-892DC4585AC5}"/>
              </a:ext>
            </a:extLst>
          </p:cNvPr>
          <p:cNvSpPr>
            <a:spLocks noGrp="1"/>
          </p:cNvSpPr>
          <p:nvPr>
            <p:ph idx="1"/>
          </p:nvPr>
        </p:nvSpPr>
        <p:spPr>
          <a:xfrm>
            <a:off x="6417733" y="4212709"/>
            <a:ext cx="5160457" cy="2036742"/>
          </a:xfrm>
        </p:spPr>
        <p:txBody>
          <a:bodyPr anchor="ctr">
            <a:normAutofit/>
          </a:bodyPr>
          <a:lstStyle/>
          <a:p>
            <a:r>
              <a:rPr lang="en-US" sz="2000">
                <a:latin typeface="Arial" panose="020B0604020202020204" pitchFamily="34" charset="0"/>
              </a:rPr>
              <a:t>Universal login: staff@parentchildplus.org</a:t>
            </a:r>
            <a:endParaRPr lang="en-US" sz="2000" b="0" i="0">
              <a:effectLst/>
              <a:latin typeface="Courier New" panose="02070309020205020404" pitchFamily="49" charset="0"/>
            </a:endParaRPr>
          </a:p>
          <a:p>
            <a:r>
              <a:rPr lang="en-US" sz="2000" b="0" i="0">
                <a:effectLst/>
                <a:latin typeface="Arial" panose="020B0604020202020204" pitchFamily="34" charset="0"/>
              </a:rPr>
              <a:t>Password: parentchildstaff1965!</a:t>
            </a:r>
            <a:endParaRPr lang="en-US" sz="2000"/>
          </a:p>
        </p:txBody>
      </p:sp>
      <p:pic>
        <p:nvPicPr>
          <p:cNvPr id="5" name="Picture 4" descr="A blue background with white text&#10;&#10;Description automatically generated">
            <a:extLst>
              <a:ext uri="{FF2B5EF4-FFF2-40B4-BE49-F238E27FC236}">
                <a16:creationId xmlns:a16="http://schemas.microsoft.com/office/drawing/2014/main" id="{B7B9CB7B-E20F-2EDC-5BBF-7CAED93C86E3}"/>
              </a:ext>
            </a:extLst>
          </p:cNvPr>
          <p:cNvPicPr>
            <a:picLocks noChangeAspect="1"/>
          </p:cNvPicPr>
          <p:nvPr/>
        </p:nvPicPr>
        <p:blipFill>
          <a:blip r:embed="rId3"/>
          <a:stretch>
            <a:fillRect/>
          </a:stretch>
        </p:blipFill>
        <p:spPr>
          <a:xfrm>
            <a:off x="6615793" y="4153861"/>
            <a:ext cx="2743200" cy="455279"/>
          </a:xfrm>
          <a:prstGeom prst="rect">
            <a:avLst/>
          </a:prstGeom>
        </p:spPr>
      </p:pic>
    </p:spTree>
    <p:extLst>
      <p:ext uri="{BB962C8B-B14F-4D97-AF65-F5344CB8AC3E}">
        <p14:creationId xmlns:p14="http://schemas.microsoft.com/office/powerpoint/2010/main" val="921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8070D25-B223-5850-B01F-AC986BB659F0}"/>
              </a:ext>
            </a:extLst>
          </p:cNvPr>
          <p:cNvPicPr>
            <a:picLocks noChangeAspect="1"/>
          </p:cNvPicPr>
          <p:nvPr/>
        </p:nvPicPr>
        <p:blipFill>
          <a:blip r:embed="rId3"/>
          <a:stretch>
            <a:fillRect/>
          </a:stretch>
        </p:blipFill>
        <p:spPr>
          <a:xfrm>
            <a:off x="1325691" y="914400"/>
            <a:ext cx="9464418" cy="4968819"/>
          </a:xfrm>
          <a:prstGeom prst="rect">
            <a:avLst/>
          </a:prstGeom>
        </p:spPr>
      </p:pic>
      <p:sp>
        <p:nvSpPr>
          <p:cNvPr id="2" name="Star: 5 Points 1">
            <a:extLst>
              <a:ext uri="{FF2B5EF4-FFF2-40B4-BE49-F238E27FC236}">
                <a16:creationId xmlns:a16="http://schemas.microsoft.com/office/drawing/2014/main" id="{6BBB8012-85F0-B268-D8E9-7E5193C7CAF2}"/>
              </a:ext>
            </a:extLst>
          </p:cNvPr>
          <p:cNvSpPr/>
          <p:nvPr/>
        </p:nvSpPr>
        <p:spPr>
          <a:xfrm>
            <a:off x="2115240" y="1277956"/>
            <a:ext cx="672028" cy="727113"/>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4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153C4-973E-C26A-45DF-828BE9D66871}"/>
              </a:ext>
            </a:extLst>
          </p:cNvPr>
          <p:cNvSpPr>
            <a:spLocks noGrp="1"/>
          </p:cNvSpPr>
          <p:nvPr>
            <p:ph type="title"/>
          </p:nvPr>
        </p:nvSpPr>
        <p:spPr>
          <a:xfrm>
            <a:off x="639656" y="5472124"/>
            <a:ext cx="10909640" cy="1065836"/>
          </a:xfrm>
          <a:prstGeom prst="ellipse">
            <a:avLst/>
          </a:prstGeom>
        </p:spPr>
        <p:txBody>
          <a:bodyPr vert="horz" lIns="91440" tIns="45720" rIns="91440" bIns="45720" rtlCol="0" anchor="ctr">
            <a:normAutofit/>
          </a:bodyPr>
          <a:lstStyle/>
          <a:p>
            <a:pPr algn="ctr"/>
            <a:r>
              <a:rPr lang="en-US" sz="4600" dirty="0"/>
              <a:t>Start-Up Folder</a:t>
            </a:r>
          </a:p>
        </p:txBody>
      </p:sp>
      <p:pic>
        <p:nvPicPr>
          <p:cNvPr id="3" name="Picture 4" descr="Graphical user interface, text, application&#10;&#10;Description automatically generated">
            <a:extLst>
              <a:ext uri="{FF2B5EF4-FFF2-40B4-BE49-F238E27FC236}">
                <a16:creationId xmlns:a16="http://schemas.microsoft.com/office/drawing/2014/main" id="{F3B562CD-CD70-D46C-439C-8E266BF48E33}"/>
              </a:ext>
            </a:extLst>
          </p:cNvPr>
          <p:cNvPicPr>
            <a:picLocks noChangeAspect="1"/>
          </p:cNvPicPr>
          <p:nvPr/>
        </p:nvPicPr>
        <p:blipFill>
          <a:blip r:embed="rId2"/>
          <a:stretch>
            <a:fillRect/>
          </a:stretch>
        </p:blipFill>
        <p:spPr>
          <a:xfrm>
            <a:off x="833513" y="320040"/>
            <a:ext cx="3842580" cy="4832044"/>
          </a:xfrm>
          <a:prstGeom prst="rect">
            <a:avLst/>
          </a:prstGeom>
        </p:spPr>
      </p:pic>
      <p:pic>
        <p:nvPicPr>
          <p:cNvPr id="7" name="Picture 7" descr="Graphical user interface, table&#10;&#10;Description automatically generated">
            <a:extLst>
              <a:ext uri="{FF2B5EF4-FFF2-40B4-BE49-F238E27FC236}">
                <a16:creationId xmlns:a16="http://schemas.microsoft.com/office/drawing/2014/main" id="{33949EF5-510D-00A2-FB02-40988878A26D}"/>
              </a:ext>
            </a:extLst>
          </p:cNvPr>
          <p:cNvPicPr>
            <a:picLocks noGrp="1" noChangeAspect="1"/>
          </p:cNvPicPr>
          <p:nvPr>
            <p:ph idx="1"/>
          </p:nvPr>
        </p:nvPicPr>
        <p:blipFill rotWithShape="1">
          <a:blip r:embed="rId3"/>
          <a:srcRect l="18679" t="21375" r="35191" b="-83"/>
          <a:stretch/>
        </p:blipFill>
        <p:spPr>
          <a:xfrm>
            <a:off x="6593610" y="320040"/>
            <a:ext cx="4294512" cy="4579620"/>
          </a:xfrm>
          <a:prstGeom prst="rect">
            <a:avLst/>
          </a:prstGeom>
        </p:spPr>
      </p:pic>
      <p:sp>
        <p:nvSpPr>
          <p:cNvPr id="21"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2363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s holding each other's wrists and interlinked to form a circle">
            <a:extLst>
              <a:ext uri="{FF2B5EF4-FFF2-40B4-BE49-F238E27FC236}">
                <a16:creationId xmlns:a16="http://schemas.microsoft.com/office/drawing/2014/main" id="{E73C1179-09E7-496C-BB3C-23495612183E}"/>
              </a:ext>
            </a:extLst>
          </p:cNvPr>
          <p:cNvPicPr>
            <a:picLocks noChangeAspect="1"/>
          </p:cNvPicPr>
          <p:nvPr/>
        </p:nvPicPr>
        <p:blipFill rotWithShape="1">
          <a:blip r:embed="rId3">
            <a:duotone>
              <a:prstClr val="black"/>
              <a:schemeClr val="tx2">
                <a:tint val="45000"/>
                <a:satMod val="400000"/>
              </a:schemeClr>
            </a:duotone>
          </a:blip>
          <a:srcRect b="15730"/>
          <a:stretch/>
        </p:blipFill>
        <p:spPr>
          <a:xfrm>
            <a:off x="20" y="10"/>
            <a:ext cx="12191980" cy="6857990"/>
          </a:xfrm>
          <a:prstGeom prst="rect">
            <a:avLst/>
          </a:prstGeom>
        </p:spPr>
      </p:pic>
      <p:sp>
        <p:nvSpPr>
          <p:cNvPr id="3" name="TextBox 2">
            <a:extLst>
              <a:ext uri="{FF2B5EF4-FFF2-40B4-BE49-F238E27FC236}">
                <a16:creationId xmlns:a16="http://schemas.microsoft.com/office/drawing/2014/main" id="{77648C6F-4E83-A72D-72A7-EB9800B71448}"/>
              </a:ext>
            </a:extLst>
          </p:cNvPr>
          <p:cNvSpPr txBox="1"/>
          <p:nvPr/>
        </p:nvSpPr>
        <p:spPr>
          <a:xfrm>
            <a:off x="3028207" y="5913912"/>
            <a:ext cx="8039595" cy="830997"/>
          </a:xfrm>
          <a:prstGeom prst="rect">
            <a:avLst/>
          </a:prstGeom>
          <a:noFill/>
        </p:spPr>
        <p:txBody>
          <a:bodyPr wrap="square" rtlCol="0">
            <a:spAutoFit/>
          </a:bodyPr>
          <a:lstStyle/>
          <a:p>
            <a:r>
              <a:rPr lang="en-US" sz="4800" dirty="0">
                <a:solidFill>
                  <a:schemeClr val="bg1"/>
                </a:solidFill>
              </a:rPr>
              <a:t>Coordinators as Trainers</a:t>
            </a:r>
          </a:p>
        </p:txBody>
      </p:sp>
    </p:spTree>
    <p:extLst>
      <p:ext uri="{BB962C8B-B14F-4D97-AF65-F5344CB8AC3E}">
        <p14:creationId xmlns:p14="http://schemas.microsoft.com/office/powerpoint/2010/main" val="233193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g dolls with one painted">
            <a:extLst>
              <a:ext uri="{FF2B5EF4-FFF2-40B4-BE49-F238E27FC236}">
                <a16:creationId xmlns:a16="http://schemas.microsoft.com/office/drawing/2014/main" id="{68A6650C-CFB8-430E-BD44-FA1A46CCD5D4}"/>
              </a:ext>
            </a:extLst>
          </p:cNvPr>
          <p:cNvPicPr>
            <a:picLocks noChangeAspect="1"/>
          </p:cNvPicPr>
          <p:nvPr/>
        </p:nvPicPr>
        <p:blipFill rotWithShape="1">
          <a:blip r:embed="rId3"/>
          <a:srcRect t="15730"/>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8C7918-1C0A-40C7-8914-FE957BF16F01}"/>
              </a:ext>
            </a:extLst>
          </p:cNvPr>
          <p:cNvSpPr>
            <a:spLocks noGrp="1"/>
          </p:cNvSpPr>
          <p:nvPr>
            <p:ph type="title"/>
          </p:nvPr>
        </p:nvSpPr>
        <p:spPr>
          <a:xfrm>
            <a:off x="591964" y="3429000"/>
            <a:ext cx="11366487" cy="4366099"/>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br>
              <a:rPr lang="en-US" sz="5200" dirty="0">
                <a:solidFill>
                  <a:srgbClr val="FFFFFF"/>
                </a:solidFill>
              </a:rPr>
            </a:br>
            <a:br>
              <a:rPr lang="en-US" sz="5200" dirty="0">
                <a:solidFill>
                  <a:srgbClr val="FFFFFF"/>
                </a:solidFill>
              </a:rPr>
            </a:br>
            <a:br>
              <a:rPr lang="en-US" sz="5200" dirty="0">
                <a:solidFill>
                  <a:srgbClr val="FFFFFF"/>
                </a:solidFill>
              </a:rPr>
            </a:br>
            <a:br>
              <a:rPr lang="en-US" b="1" dirty="0">
                <a:solidFill>
                  <a:srgbClr val="FFFFFF"/>
                </a:solidFill>
              </a:rPr>
            </a:br>
            <a:br>
              <a:rPr lang="en-US" b="1" dirty="0">
                <a:solidFill>
                  <a:srgbClr val="FFFFFF"/>
                </a:solidFill>
              </a:rPr>
            </a:br>
            <a:br>
              <a:rPr lang="en-US" b="1" dirty="0">
                <a:solidFill>
                  <a:srgbClr val="FFFFFF"/>
                </a:solidFill>
              </a:rPr>
            </a:br>
            <a:br>
              <a:rPr lang="en-US" b="1" dirty="0">
                <a:solidFill>
                  <a:srgbClr val="FFFFFF"/>
                </a:solidFill>
              </a:rPr>
            </a:br>
            <a:br>
              <a:rPr lang="en-US" b="1" dirty="0">
                <a:solidFill>
                  <a:srgbClr val="FFFFFF"/>
                </a:solidFill>
              </a:rPr>
            </a:br>
            <a:br>
              <a:rPr lang="en-US" b="1" dirty="0">
                <a:solidFill>
                  <a:srgbClr val="FFFFFF"/>
                </a:solidFill>
              </a:rPr>
            </a:br>
            <a:r>
              <a:rPr lang="en-US" b="1" dirty="0">
                <a:solidFill>
                  <a:srgbClr val="FFFFFF"/>
                </a:solidFill>
              </a:rPr>
              <a:t>In small groups – use p. 6 and p.7, the “Know, Wonder, and Learn” framework to create a shared definition of parallel process. </a:t>
            </a:r>
            <a:br>
              <a:rPr lang="en-US" b="1" dirty="0">
                <a:solidFill>
                  <a:srgbClr val="FFFFFF"/>
                </a:solidFill>
              </a:rPr>
            </a:br>
            <a:br>
              <a:rPr lang="en-US" b="1" dirty="0">
                <a:solidFill>
                  <a:srgbClr val="FFFFFF"/>
                </a:solidFill>
              </a:rPr>
            </a:br>
            <a:endParaRPr lang="en-US" b="1" dirty="0">
              <a:solidFill>
                <a:srgbClr val="FFFFFF"/>
              </a:solidFill>
            </a:endParaRPr>
          </a:p>
        </p:txBody>
      </p:sp>
    </p:spTree>
    <p:extLst>
      <p:ext uri="{BB962C8B-B14F-4D97-AF65-F5344CB8AC3E}">
        <p14:creationId xmlns:p14="http://schemas.microsoft.com/office/powerpoint/2010/main" val="368521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993C2C4-43DE-240A-FA33-A2ABFB6A60D0}"/>
              </a:ext>
            </a:extLst>
          </p:cNvPr>
          <p:cNvPicPr>
            <a:picLocks noChangeAspect="1"/>
          </p:cNvPicPr>
          <p:nvPr/>
        </p:nvPicPr>
        <p:blipFill rotWithShape="1">
          <a:blip r:embed="rId3"/>
          <a:srcRect t="6865" r="1" b="2469"/>
          <a:stretch/>
        </p:blipFill>
        <p:spPr>
          <a:xfrm>
            <a:off x="6119071" y="10"/>
            <a:ext cx="6088971" cy="6857990"/>
          </a:xfrm>
          <a:prstGeom prst="rect">
            <a:avLst/>
          </a:prstGeom>
        </p:spPr>
      </p:pic>
      <p:sp useBgFill="1">
        <p:nvSpPr>
          <p:cNvPr id="14" name="Rectangle 13">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1DF55-BCCC-438E-D5B9-C29FD90EE5C7}"/>
              </a:ext>
            </a:extLst>
          </p:cNvPr>
          <p:cNvSpPr>
            <a:spLocks noGrp="1"/>
          </p:cNvSpPr>
          <p:nvPr>
            <p:ph type="title"/>
          </p:nvPr>
        </p:nvSpPr>
        <p:spPr>
          <a:xfrm>
            <a:off x="544895" y="440807"/>
            <a:ext cx="5093567" cy="1628970"/>
          </a:xfrm>
        </p:spPr>
        <p:txBody>
          <a:bodyPr anchor="ctr">
            <a:normAutofit/>
          </a:bodyPr>
          <a:lstStyle/>
          <a:p>
            <a:r>
              <a:rPr lang="en-US" sz="4000"/>
              <a:t>Know, Wonder, Learned</a:t>
            </a:r>
            <a:endParaRPr lang="en-US" sz="4000" dirty="0"/>
          </a:p>
        </p:txBody>
      </p:sp>
      <p:pic>
        <p:nvPicPr>
          <p:cNvPr id="7" name="Content Placeholder 6" descr="Toy Train with solid fill">
            <a:extLst>
              <a:ext uri="{FF2B5EF4-FFF2-40B4-BE49-F238E27FC236}">
                <a16:creationId xmlns:a16="http://schemas.microsoft.com/office/drawing/2014/main" id="{B043EA38-F0FE-F974-9FAF-2B98E09A585C}"/>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1359069" y="2510584"/>
            <a:ext cx="3384885" cy="3384885"/>
          </a:xfrm>
        </p:spPr>
      </p:pic>
    </p:spTree>
    <p:extLst>
      <p:ext uri="{BB962C8B-B14F-4D97-AF65-F5344CB8AC3E}">
        <p14:creationId xmlns:p14="http://schemas.microsoft.com/office/powerpoint/2010/main" val="383278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BC5918-F961-D8A2-C249-D53E09273898}"/>
              </a:ext>
            </a:extLst>
          </p:cNvPr>
          <p:cNvGraphicFramePr>
            <a:graphicFrameLocks noGrp="1"/>
          </p:cNvGraphicFramePr>
          <p:nvPr>
            <p:extLst>
              <p:ext uri="{D42A27DB-BD31-4B8C-83A1-F6EECF244321}">
                <p14:modId xmlns:p14="http://schemas.microsoft.com/office/powerpoint/2010/main" val="77794632"/>
              </p:ext>
            </p:extLst>
          </p:nvPr>
        </p:nvGraphicFramePr>
        <p:xfrm>
          <a:off x="555171" y="0"/>
          <a:ext cx="11470823" cy="8174793"/>
        </p:xfrm>
        <a:graphic>
          <a:graphicData uri="http://schemas.openxmlformats.org/drawingml/2006/table">
            <a:tbl>
              <a:tblPr firstRow="1" bandRow="1">
                <a:tableStyleId>{5C22544A-7EE6-4342-B048-85BDC9FD1C3A}</a:tableStyleId>
              </a:tblPr>
              <a:tblGrid>
                <a:gridCol w="3803649">
                  <a:extLst>
                    <a:ext uri="{9D8B030D-6E8A-4147-A177-3AD203B41FA5}">
                      <a16:colId xmlns:a16="http://schemas.microsoft.com/office/drawing/2014/main" val="328429185"/>
                    </a:ext>
                  </a:extLst>
                </a:gridCol>
                <a:gridCol w="3833587">
                  <a:extLst>
                    <a:ext uri="{9D8B030D-6E8A-4147-A177-3AD203B41FA5}">
                      <a16:colId xmlns:a16="http://schemas.microsoft.com/office/drawing/2014/main" val="3371963761"/>
                    </a:ext>
                  </a:extLst>
                </a:gridCol>
                <a:gridCol w="3833587">
                  <a:extLst>
                    <a:ext uri="{9D8B030D-6E8A-4147-A177-3AD203B41FA5}">
                      <a16:colId xmlns:a16="http://schemas.microsoft.com/office/drawing/2014/main" val="3766863939"/>
                    </a:ext>
                  </a:extLst>
                </a:gridCol>
              </a:tblGrid>
              <a:tr h="760900">
                <a:tc>
                  <a:txBody>
                    <a:bodyPr/>
                    <a:lstStyle/>
                    <a:p>
                      <a:r>
                        <a:rPr lang="en-US" dirty="0"/>
                        <a:t>What We Know:</a:t>
                      </a:r>
                    </a:p>
                    <a:p>
                      <a:r>
                        <a:rPr lang="en-US" dirty="0"/>
                        <a:t>Training Session: September 2025</a:t>
                      </a:r>
                    </a:p>
                  </a:txBody>
                  <a:tcPr/>
                </a:tc>
                <a:tc>
                  <a:txBody>
                    <a:bodyPr/>
                    <a:lstStyle/>
                    <a:p>
                      <a:r>
                        <a:rPr lang="en-US" dirty="0"/>
                        <a:t>What I Want to Know:</a:t>
                      </a:r>
                    </a:p>
                  </a:txBody>
                  <a:tcPr/>
                </a:tc>
                <a:tc>
                  <a:txBody>
                    <a:bodyPr/>
                    <a:lstStyle/>
                    <a:p>
                      <a:r>
                        <a:rPr lang="en-US" dirty="0"/>
                        <a:t>What I Learned:</a:t>
                      </a:r>
                    </a:p>
                  </a:txBody>
                  <a:tcPr/>
                </a:tc>
                <a:extLst>
                  <a:ext uri="{0D108BD9-81ED-4DB2-BD59-A6C34878D82A}">
                    <a16:rowId xmlns:a16="http://schemas.microsoft.com/office/drawing/2014/main" val="1280205421"/>
                  </a:ext>
                </a:extLst>
              </a:tr>
              <a:tr h="1679803">
                <a:tc>
                  <a:txBody>
                    <a:bodyPr/>
                    <a:lstStyle/>
                    <a:p>
                      <a:r>
                        <a:rPr lang="en-US" sz="1600" dirty="0"/>
                        <a:t>Group 1:</a:t>
                      </a:r>
                    </a:p>
                  </a:txBody>
                  <a:tcPr/>
                </a:tc>
                <a:tc>
                  <a:txBody>
                    <a:bodyPr/>
                    <a:lstStyle/>
                    <a:p>
                      <a:r>
                        <a:rPr lang="en-US" sz="1600" dirty="0"/>
                        <a:t>Side by side learning and teaching</a:t>
                      </a:r>
                    </a:p>
                  </a:txBody>
                  <a:tcPr/>
                </a:tc>
                <a:tc>
                  <a:txBody>
                    <a:bodyPr/>
                    <a:lstStyle/>
                    <a:p>
                      <a:endParaRPr lang="en-US" sz="1600" dirty="0"/>
                    </a:p>
                  </a:txBody>
                  <a:tcPr/>
                </a:tc>
                <a:extLst>
                  <a:ext uri="{0D108BD9-81ED-4DB2-BD59-A6C34878D82A}">
                    <a16:rowId xmlns:a16="http://schemas.microsoft.com/office/drawing/2014/main" val="336450920"/>
                  </a:ext>
                </a:extLst>
              </a:tr>
              <a:tr h="992611">
                <a:tc>
                  <a:txBody>
                    <a:bodyPr/>
                    <a:lstStyle/>
                    <a:p>
                      <a:r>
                        <a:rPr lang="en-US" sz="1600" dirty="0"/>
                        <a:t>Group 2:</a:t>
                      </a:r>
                    </a:p>
                    <a:p>
                      <a:endParaRPr lang="en-US" sz="1600" dirty="0"/>
                    </a:p>
                    <a:p>
                      <a:endParaRPr lang="en-US" sz="1600" dirty="0"/>
                    </a:p>
                  </a:txBody>
                  <a:tcPr/>
                </a:tc>
                <a:tc>
                  <a:txBody>
                    <a:bodyPr/>
                    <a:lstStyle/>
                    <a:p>
                      <a:endParaRPr lang="en-US" sz="1600" dirty="0"/>
                    </a:p>
                    <a:p>
                      <a:r>
                        <a:rPr lang="en-US" sz="1600" dirty="0"/>
                        <a:t>Involves the staff learning side by side with another staff member; guiding parents – when a situation happens during a session, we help them side by side – to enhance learning opportunities – what we want to know: when is it appropriate to use it – reflective practice for staff and parents</a:t>
                      </a:r>
                    </a:p>
                    <a:p>
                      <a:endParaRPr lang="en-US" sz="1600" dirty="0"/>
                    </a:p>
                    <a:p>
                      <a:endParaRPr lang="en-US" sz="1600" dirty="0"/>
                    </a:p>
                  </a:txBody>
                  <a:tcPr/>
                </a:tc>
                <a:tc>
                  <a:txBody>
                    <a:bodyPr/>
                    <a:lstStyle/>
                    <a:p>
                      <a:endParaRPr lang="en-US" sz="1600" dirty="0"/>
                    </a:p>
                  </a:txBody>
                  <a:tcPr/>
                </a:tc>
                <a:extLst>
                  <a:ext uri="{0D108BD9-81ED-4DB2-BD59-A6C34878D82A}">
                    <a16:rowId xmlns:a16="http://schemas.microsoft.com/office/drawing/2014/main" val="1719769136"/>
                  </a:ext>
                </a:extLst>
              </a:tr>
              <a:tr h="1679803">
                <a:tc>
                  <a:txBody>
                    <a:bodyPr/>
                    <a:lstStyle/>
                    <a:p>
                      <a:r>
                        <a:rPr lang="en-US" sz="1600" dirty="0"/>
                        <a:t>Group 3:</a:t>
                      </a:r>
                    </a:p>
                  </a:txBody>
                  <a:tcPr/>
                </a:tc>
                <a:tc>
                  <a:txBody>
                    <a:bodyPr/>
                    <a:lstStyle/>
                    <a:p>
                      <a:endParaRPr lang="en-US" sz="1600" dirty="0"/>
                    </a:p>
                    <a:p>
                      <a:r>
                        <a:rPr lang="en-US" sz="1600" dirty="0"/>
                        <a:t>Parallel means side by side – ELS learn from coordinators/coordinators learn from ELS; parents learn from children and children learn from parents; wonder – what is the actual difference</a:t>
                      </a:r>
                    </a:p>
                  </a:txBody>
                  <a:tcPr/>
                </a:tc>
                <a:tc>
                  <a:txBody>
                    <a:bodyPr/>
                    <a:lstStyle/>
                    <a:p>
                      <a:endParaRPr lang="en-US" sz="1600"/>
                    </a:p>
                  </a:txBody>
                  <a:tcPr/>
                </a:tc>
                <a:extLst>
                  <a:ext uri="{0D108BD9-81ED-4DB2-BD59-A6C34878D82A}">
                    <a16:rowId xmlns:a16="http://schemas.microsoft.com/office/drawing/2014/main" val="2266812281"/>
                  </a:ext>
                </a:extLst>
              </a:tr>
              <a:tr h="763547">
                <a:tc>
                  <a:txBody>
                    <a:bodyPr/>
                    <a:lstStyle/>
                    <a:p>
                      <a:r>
                        <a:rPr lang="en-US" sz="1600" dirty="0"/>
                        <a:t>Group 4:</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2938822064"/>
                  </a:ext>
                </a:extLst>
              </a:tr>
              <a:tr h="76090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650557492"/>
                  </a:ext>
                </a:extLst>
              </a:tr>
            </a:tbl>
          </a:graphicData>
        </a:graphic>
      </p:graphicFrame>
    </p:spTree>
    <p:extLst>
      <p:ext uri="{BB962C8B-B14F-4D97-AF65-F5344CB8AC3E}">
        <p14:creationId xmlns:p14="http://schemas.microsoft.com/office/powerpoint/2010/main" val="2191897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83EE6-4BD0-4F10-A46D-7D2A28C01443}"/>
              </a:ext>
            </a:extLst>
          </p:cNvPr>
          <p:cNvSpPr>
            <a:spLocks noGrp="1"/>
          </p:cNvSpPr>
          <p:nvPr>
            <p:ph type="title"/>
          </p:nvPr>
        </p:nvSpPr>
        <p:spPr>
          <a:xfrm>
            <a:off x="466722" y="586855"/>
            <a:ext cx="3201366" cy="3387497"/>
          </a:xfrm>
        </p:spPr>
        <p:txBody>
          <a:bodyPr anchor="b">
            <a:normAutofit fontScale="90000"/>
          </a:bodyPr>
          <a:lstStyle/>
          <a:p>
            <a:pPr algn="r"/>
            <a:br>
              <a:rPr lang="en-US" sz="4000" dirty="0">
                <a:solidFill>
                  <a:srgbClr val="FFFFFF"/>
                </a:solidFill>
              </a:rPr>
            </a:br>
            <a:br>
              <a:rPr lang="en-US" sz="4000" dirty="0">
                <a:solidFill>
                  <a:srgbClr val="FFFFFF"/>
                </a:solidFill>
              </a:rPr>
            </a:br>
            <a:br>
              <a:rPr lang="en-US" sz="4000" dirty="0">
                <a:solidFill>
                  <a:srgbClr val="FFFFFF"/>
                </a:solidFill>
              </a:rPr>
            </a:br>
            <a:br>
              <a:rPr lang="en-US" sz="4000" dirty="0">
                <a:solidFill>
                  <a:srgbClr val="FFFFFF"/>
                </a:solidFill>
              </a:rPr>
            </a:br>
            <a:r>
              <a:rPr lang="en-US" sz="4000" dirty="0">
                <a:solidFill>
                  <a:srgbClr val="FFFFFF"/>
                </a:solidFill>
              </a:rPr>
              <a:t>Parallel Process </a:t>
            </a:r>
            <a:br>
              <a:rPr lang="en-US" sz="4000" dirty="0">
                <a:solidFill>
                  <a:srgbClr val="FFFFFF"/>
                </a:solidFill>
              </a:rPr>
            </a:br>
            <a:r>
              <a:rPr lang="en-US" sz="4000" dirty="0">
                <a:solidFill>
                  <a:srgbClr val="FFFFFF"/>
                </a:solidFill>
              </a:rPr>
              <a:t>at ParentChild+</a:t>
            </a:r>
          </a:p>
        </p:txBody>
      </p:sp>
      <p:sp>
        <p:nvSpPr>
          <p:cNvPr id="46" name="Content Placeholder 2">
            <a:extLst>
              <a:ext uri="{FF2B5EF4-FFF2-40B4-BE49-F238E27FC236}">
                <a16:creationId xmlns:a16="http://schemas.microsoft.com/office/drawing/2014/main" id="{3DB54476-3E16-442A-8187-A43BA7B1E1FA}"/>
              </a:ext>
            </a:extLst>
          </p:cNvPr>
          <p:cNvSpPr>
            <a:spLocks noGrp="1"/>
          </p:cNvSpPr>
          <p:nvPr>
            <p:ph idx="1"/>
          </p:nvPr>
        </p:nvSpPr>
        <p:spPr>
          <a:xfrm>
            <a:off x="4307339" y="387470"/>
            <a:ext cx="7230796" cy="6354396"/>
          </a:xfrm>
        </p:spPr>
        <p:txBody>
          <a:bodyPr anchor="ctr">
            <a:normAutofit fontScale="92500" lnSpcReduction="20000"/>
          </a:bodyPr>
          <a:lstStyle/>
          <a:p>
            <a:pPr marL="0" indent="0">
              <a:buNone/>
            </a:pPr>
            <a:r>
              <a:rPr lang="en-US" sz="4000" b="1" i="1" dirty="0">
                <a:latin typeface="source-sans-pro"/>
              </a:rPr>
              <a:t>P</a:t>
            </a:r>
            <a:r>
              <a:rPr lang="en-US" sz="4000" b="1" i="1" dirty="0">
                <a:effectLst/>
                <a:latin typeface="source-sans-pro"/>
              </a:rPr>
              <a:t>arallel process</a:t>
            </a:r>
            <a:r>
              <a:rPr lang="en-US" sz="4000" b="0" i="0" dirty="0">
                <a:effectLst/>
                <a:latin typeface="source-sans-pro"/>
              </a:rPr>
              <a:t> means the way in which the supervisor interacts with the supervisee and models for the supervisee what he/she should do with his or her clients (Shulman, l., 2008).</a:t>
            </a:r>
          </a:p>
          <a:p>
            <a:pPr marL="0" indent="0">
              <a:buNone/>
            </a:pPr>
            <a:r>
              <a:rPr lang="en-US" sz="4000" dirty="0">
                <a:latin typeface="source-sans-pro"/>
              </a:rPr>
              <a:t>In our case, </a:t>
            </a:r>
            <a:r>
              <a:rPr lang="en-US" sz="4000" dirty="0">
                <a:highlight>
                  <a:srgbClr val="FFFF00"/>
                </a:highlight>
                <a:latin typeface="source-sans-pro"/>
              </a:rPr>
              <a:t>national center provides guidance for coordinators who provide guidance for specialists</a:t>
            </a:r>
            <a:r>
              <a:rPr lang="en-US" sz="4000" dirty="0">
                <a:latin typeface="source-sans-pro"/>
              </a:rPr>
              <a:t>, who provide guidance for parents/providers, who support positive child outcomes.  </a:t>
            </a:r>
          </a:p>
          <a:p>
            <a:pPr marL="0" indent="0">
              <a:buNone/>
            </a:pPr>
            <a:r>
              <a:rPr lang="en-US" sz="4000" dirty="0">
                <a:latin typeface="source-sans-pro"/>
              </a:rPr>
              <a:t>At the end of this process is the feedback loop, also known as data!</a:t>
            </a:r>
            <a:endParaRPr lang="en-US" dirty="0"/>
          </a:p>
        </p:txBody>
      </p:sp>
    </p:spTree>
    <p:extLst>
      <p:ext uri="{BB962C8B-B14F-4D97-AF65-F5344CB8AC3E}">
        <p14:creationId xmlns:p14="http://schemas.microsoft.com/office/powerpoint/2010/main" val="1982344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Triangle 53">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3B57F4-B3CD-46E5-ECDE-BA18B2D9BA01}"/>
              </a:ext>
            </a:extLst>
          </p:cNvPr>
          <p:cNvPicPr>
            <a:picLocks noChangeAspect="1"/>
          </p:cNvPicPr>
          <p:nvPr/>
        </p:nvPicPr>
        <p:blipFill>
          <a:blip r:embed="rId2"/>
          <a:stretch>
            <a:fillRect/>
          </a:stretch>
        </p:blipFill>
        <p:spPr>
          <a:xfrm>
            <a:off x="2225866" y="918546"/>
            <a:ext cx="5219302" cy="4979334"/>
          </a:xfrm>
          <a:prstGeom prst="rect">
            <a:avLst/>
          </a:prstGeom>
        </p:spPr>
      </p:pic>
    </p:spTree>
    <p:extLst>
      <p:ext uri="{BB962C8B-B14F-4D97-AF65-F5344CB8AC3E}">
        <p14:creationId xmlns:p14="http://schemas.microsoft.com/office/powerpoint/2010/main" val="2397112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F93B96-FE9C-403C-82AC-FF1BF96B21DB}"/>
              </a:ext>
            </a:extLst>
          </p:cNvPr>
          <p:cNvSpPr>
            <a:spLocks noGrp="1"/>
          </p:cNvSpPr>
          <p:nvPr>
            <p:ph type="title"/>
          </p:nvPr>
        </p:nvSpPr>
        <p:spPr>
          <a:xfrm>
            <a:off x="5485584" y="2654693"/>
            <a:ext cx="5998840" cy="3343135"/>
          </a:xfrm>
          <a:noFill/>
        </p:spPr>
        <p:txBody>
          <a:bodyPr vert="horz" lIns="91440" tIns="45720" rIns="91440" bIns="45720" rtlCol="0" anchor="b">
            <a:normAutofit fontScale="90000"/>
          </a:bodyPr>
          <a:lstStyle/>
          <a:p>
            <a:r>
              <a:rPr lang="en-US" sz="2800" dirty="0"/>
              <a:t>Turn-Key Strategies</a:t>
            </a:r>
            <a:br>
              <a:rPr lang="en-US" sz="2800" dirty="0"/>
            </a:br>
            <a:br>
              <a:rPr lang="en-US" sz="2800" dirty="0"/>
            </a:br>
            <a:br>
              <a:rPr lang="en-US" sz="2800" dirty="0"/>
            </a:br>
            <a:r>
              <a:rPr lang="en-US" sz="2800" dirty="0"/>
              <a:t>1. What did trainers do today, already, that you can use as a trainer with ELSs?</a:t>
            </a:r>
            <a:br>
              <a:rPr lang="en-US" sz="2800" dirty="0"/>
            </a:br>
            <a:br>
              <a:rPr lang="en-US" sz="2800" dirty="0"/>
            </a:br>
            <a:br>
              <a:rPr lang="en-US" sz="2800" dirty="0"/>
            </a:br>
            <a:r>
              <a:rPr lang="en-US" sz="2800" dirty="0"/>
              <a:t>2. What did the trainers do that is a practice an Early Learning Specialist can use with families or providers?</a:t>
            </a:r>
            <a:br>
              <a:rPr lang="en-US" sz="2800" dirty="0"/>
            </a:br>
            <a:br>
              <a:rPr lang="en-US" sz="2800" dirty="0"/>
            </a:br>
            <a:br>
              <a:rPr lang="en-US" sz="2800" dirty="0"/>
            </a:br>
            <a:br>
              <a:rPr lang="en-US" sz="2100" dirty="0"/>
            </a:br>
            <a:endParaRPr lang="en-US" sz="2100" dirty="0"/>
          </a:p>
        </p:txBody>
      </p:sp>
      <p:pic>
        <p:nvPicPr>
          <p:cNvPr id="5" name="Picture 4" descr="Nahaufnahme eines Schlüssels und eines Schlüssellochs">
            <a:extLst>
              <a:ext uri="{FF2B5EF4-FFF2-40B4-BE49-F238E27FC236}">
                <a16:creationId xmlns:a16="http://schemas.microsoft.com/office/drawing/2014/main" id="{3DB12954-6C2D-4191-B3A5-8F0502CB1F99}"/>
              </a:ext>
            </a:extLst>
          </p:cNvPr>
          <p:cNvPicPr>
            <a:picLocks noChangeAspect="1"/>
          </p:cNvPicPr>
          <p:nvPr/>
        </p:nvPicPr>
        <p:blipFill rotWithShape="1">
          <a:blip r:embed="rId3"/>
          <a:srcRect l="49828" r="1757"/>
          <a:stretch/>
        </p:blipFill>
        <p:spPr>
          <a:xfrm>
            <a:off x="20" y="10"/>
            <a:ext cx="4992985" cy="6857990"/>
          </a:xfrm>
          <a:prstGeom prst="rect">
            <a:avLst/>
          </a:prstGeom>
        </p:spPr>
      </p:pic>
    </p:spTree>
    <p:extLst>
      <p:ext uri="{BB962C8B-B14F-4D97-AF65-F5344CB8AC3E}">
        <p14:creationId xmlns:p14="http://schemas.microsoft.com/office/powerpoint/2010/main" val="6111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9065CD-9014-6ACA-105E-67AC75027F00}"/>
              </a:ext>
            </a:extLst>
          </p:cNvPr>
          <p:cNvSpPr>
            <a:spLocks noGrp="1"/>
          </p:cNvSpPr>
          <p:nvPr>
            <p:ph type="title"/>
          </p:nvPr>
        </p:nvSpPr>
        <p:spPr>
          <a:xfrm>
            <a:off x="304800" y="1153572"/>
            <a:ext cx="3582434" cy="4461163"/>
          </a:xfrm>
        </p:spPr>
        <p:txBody>
          <a:bodyPr>
            <a:normAutofit/>
          </a:bodyPr>
          <a:lstStyle/>
          <a:p>
            <a:r>
              <a:rPr lang="en-US" sz="3200" dirty="0">
                <a:solidFill>
                  <a:srgbClr val="FFFFFF"/>
                </a:solidFill>
                <a:latin typeface="Arial"/>
                <a:cs typeface="Arial"/>
              </a:rPr>
              <a:t>Trainers </a:t>
            </a:r>
            <a:br>
              <a:rPr lang="en-US" sz="3200" dirty="0">
                <a:solidFill>
                  <a:srgbClr val="FFFFFF"/>
                </a:solidFill>
                <a:latin typeface="Arial"/>
                <a:cs typeface="Arial"/>
              </a:rPr>
            </a:br>
            <a:r>
              <a:rPr lang="en-US" sz="3200" dirty="0">
                <a:solidFill>
                  <a:srgbClr val="FFFFFF"/>
                </a:solidFill>
                <a:latin typeface="Arial"/>
                <a:cs typeface="Arial"/>
              </a:rPr>
              <a:t>support ELS’ professional development.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32B405-0722-1A99-33C5-B15DB6E50FAD}"/>
              </a:ext>
            </a:extLst>
          </p:cNvPr>
          <p:cNvSpPr>
            <a:spLocks noGrp="1"/>
          </p:cNvSpPr>
          <p:nvPr>
            <p:ph idx="1"/>
          </p:nvPr>
        </p:nvSpPr>
        <p:spPr>
          <a:xfrm>
            <a:off x="4469024" y="1153572"/>
            <a:ext cx="6906491" cy="5585619"/>
          </a:xfrm>
        </p:spPr>
        <p:txBody>
          <a:bodyPr anchor="ctr">
            <a:normAutofit/>
          </a:bodyPr>
          <a:lstStyle/>
          <a:p>
            <a:pPr marL="0" indent="0" algn="ctr">
              <a:buNone/>
            </a:pPr>
            <a:r>
              <a:rPr lang="en-US" dirty="0">
                <a:solidFill>
                  <a:srgbClr val="002060"/>
                </a:solidFill>
                <a:latin typeface="Arial Black"/>
                <a:cs typeface="Arial"/>
              </a:rPr>
              <a:t>Training Techniques to </a:t>
            </a:r>
          </a:p>
          <a:p>
            <a:pPr marL="0" indent="0" algn="ctr">
              <a:buNone/>
            </a:pPr>
            <a:r>
              <a:rPr lang="en-US" b="1" dirty="0">
                <a:solidFill>
                  <a:srgbClr val="002060"/>
                </a:solidFill>
                <a:latin typeface="Arial Black"/>
                <a:cs typeface="Arial"/>
              </a:rPr>
              <a:t>Support ELS'</a:t>
            </a:r>
          </a:p>
          <a:p>
            <a:pPr marL="0" indent="0" algn="ctr">
              <a:buNone/>
            </a:pPr>
            <a:r>
              <a:rPr lang="en-US" b="1" dirty="0">
                <a:solidFill>
                  <a:srgbClr val="002060"/>
                </a:solidFill>
                <a:latin typeface="Arial Black"/>
                <a:cs typeface="Arial"/>
              </a:rPr>
              <a:t>Knowledge, Skills and Disposition</a:t>
            </a:r>
            <a:r>
              <a:rPr lang="en-US" dirty="0">
                <a:solidFill>
                  <a:srgbClr val="002060"/>
                </a:solidFill>
                <a:latin typeface="Arial"/>
                <a:cs typeface="Arial"/>
              </a:rPr>
              <a:t> </a:t>
            </a:r>
          </a:p>
          <a:p>
            <a:pPr marL="0" indent="0" algn="ctr">
              <a:buNone/>
            </a:pPr>
            <a:endParaRPr lang="en-US" dirty="0">
              <a:latin typeface="Arial"/>
              <a:cs typeface="Arial"/>
            </a:endParaRPr>
          </a:p>
          <a:p>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337920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379530-0CFD-9BB4-E9A9-5598504F7BB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F412640-0184-C008-65C7-490C682A3ACE}"/>
              </a:ext>
            </a:extLst>
          </p:cNvPr>
          <p:cNvSpPr txBox="1"/>
          <p:nvPr/>
        </p:nvSpPr>
        <p:spPr>
          <a:xfrm>
            <a:off x="450253" y="131730"/>
            <a:ext cx="5822102" cy="6441348"/>
          </a:xfrm>
          <a:prstGeom prst="rect">
            <a:avLst/>
          </a:prstGeom>
        </p:spPr>
        <p:txBody>
          <a:bodyPr vert="horz" lIns="91440" tIns="45720" rIns="91440" bIns="45720" rtlCol="0" anchor="ctr">
            <a:normAutofit/>
          </a:bodyPr>
          <a:lstStyle/>
          <a:p>
            <a:pPr>
              <a:lnSpc>
                <a:spcPct val="90000"/>
              </a:lnSpc>
              <a:spcAft>
                <a:spcPts val="600"/>
              </a:spcAft>
            </a:pPr>
            <a:r>
              <a:rPr lang="en-US" dirty="0">
                <a:solidFill>
                  <a:schemeClr val="tx2"/>
                </a:solidFill>
              </a:rPr>
              <a:t>What did trainers do today, already, that you can use as a trainer with ELSs?</a:t>
            </a: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ndParaRPr>
          </a:p>
        </p:txBody>
      </p:sp>
      <p:grpSp>
        <p:nvGrpSpPr>
          <p:cNvPr id="15" name="Group 14">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6" name="Freeform: Shape 15">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Graphic 7" descr="Classroom">
            <a:extLst>
              <a:ext uri="{FF2B5EF4-FFF2-40B4-BE49-F238E27FC236}">
                <a16:creationId xmlns:a16="http://schemas.microsoft.com/office/drawing/2014/main" id="{08B74A96-04CA-2BAD-0420-9F2DE6A178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693859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A54EB96-6FB6-2EC4-EF92-2F5E0818C2CF}"/>
              </a:ext>
            </a:extLst>
          </p:cNvPr>
          <p:cNvPicPr>
            <a:picLocks noChangeAspect="1"/>
          </p:cNvPicPr>
          <p:nvPr/>
        </p:nvPicPr>
        <p:blipFill>
          <a:blip r:embed="rId2"/>
          <a:stretch>
            <a:fillRect/>
          </a:stretch>
        </p:blipFill>
        <p:spPr>
          <a:xfrm>
            <a:off x="4237463" y="783454"/>
            <a:ext cx="4962742" cy="5291091"/>
          </a:xfrm>
          <a:prstGeom prst="rect">
            <a:avLst/>
          </a:prstGeom>
        </p:spPr>
      </p:pic>
      <p:sp>
        <p:nvSpPr>
          <p:cNvPr id="4" name="TextBox 3">
            <a:extLst>
              <a:ext uri="{FF2B5EF4-FFF2-40B4-BE49-F238E27FC236}">
                <a16:creationId xmlns:a16="http://schemas.microsoft.com/office/drawing/2014/main" id="{0E5FDB1D-FB09-A4F8-86F3-7720A24BDB4D}"/>
              </a:ext>
            </a:extLst>
          </p:cNvPr>
          <p:cNvSpPr txBox="1"/>
          <p:nvPr/>
        </p:nvSpPr>
        <p:spPr>
          <a:xfrm>
            <a:off x="1159727" y="1717288"/>
            <a:ext cx="2754296" cy="5016758"/>
          </a:xfrm>
          <a:prstGeom prst="rect">
            <a:avLst/>
          </a:prstGeom>
          <a:noFill/>
        </p:spPr>
        <p:txBody>
          <a:bodyPr wrap="square" rtlCol="0">
            <a:spAutoFit/>
          </a:bodyPr>
          <a:lstStyle/>
          <a:p>
            <a:r>
              <a:rPr lang="en-US" sz="3200" dirty="0"/>
              <a:t>What did trainers do today, already, that you can use as a trainer with ELSs?</a:t>
            </a:r>
          </a:p>
          <a:p>
            <a:r>
              <a:rPr lang="en-US" sz="3200" dirty="0"/>
              <a:t>(responses from Sep 2024 cohort)</a:t>
            </a:r>
          </a:p>
          <a:p>
            <a:endParaRPr lang="en-US" sz="3200" dirty="0"/>
          </a:p>
        </p:txBody>
      </p:sp>
    </p:spTree>
    <p:extLst>
      <p:ext uri="{BB962C8B-B14F-4D97-AF65-F5344CB8AC3E}">
        <p14:creationId xmlns:p14="http://schemas.microsoft.com/office/powerpoint/2010/main" val="2915690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956A4A-0E95-3DAD-556B-5EA98EA0C49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F6554A6C-B016-FB7A-9676-AC2FF7CFA1C6}"/>
              </a:ext>
            </a:extLst>
          </p:cNvPr>
          <p:cNvSpPr txBox="1"/>
          <p:nvPr/>
        </p:nvSpPr>
        <p:spPr>
          <a:xfrm>
            <a:off x="838201" y="2623381"/>
            <a:ext cx="3888528" cy="3553581"/>
          </a:xfrm>
          <a:prstGeom prst="rect">
            <a:avLst/>
          </a:prstGeom>
        </p:spPr>
        <p:txBody>
          <a:bodyPr vert="horz" lIns="91440" tIns="45720" rIns="91440" bIns="45720" rtlCol="0">
            <a:normAutofit/>
          </a:bodyPr>
          <a:lstStyle/>
          <a:p>
            <a:pPr>
              <a:lnSpc>
                <a:spcPct val="90000"/>
              </a:lnSpc>
              <a:spcAft>
                <a:spcPts val="600"/>
              </a:spcAft>
            </a:pPr>
            <a:r>
              <a:rPr lang="en-US" sz="2000" dirty="0"/>
              <a:t>What did trainers do today, already, that you can use as a trainer with ELSs? </a:t>
            </a:r>
          </a:p>
          <a:p>
            <a:pPr>
              <a:lnSpc>
                <a:spcPct val="90000"/>
              </a:lnSpc>
              <a:spcAft>
                <a:spcPts val="600"/>
              </a:spcAft>
            </a:pPr>
            <a:r>
              <a:rPr lang="en-US" sz="2000" dirty="0"/>
              <a:t>(responses from Feb 2025 cohort)</a:t>
            </a:r>
          </a:p>
        </p:txBody>
      </p:sp>
      <p:pic>
        <p:nvPicPr>
          <p:cNvPr id="3" name="Picture 2">
            <a:extLst>
              <a:ext uri="{FF2B5EF4-FFF2-40B4-BE49-F238E27FC236}">
                <a16:creationId xmlns:a16="http://schemas.microsoft.com/office/drawing/2014/main" id="{3093BD34-4938-CB99-79AA-D2E1F838E072}"/>
              </a:ext>
            </a:extLst>
          </p:cNvPr>
          <p:cNvPicPr>
            <a:picLocks noChangeAspect="1"/>
          </p:cNvPicPr>
          <p:nvPr/>
        </p:nvPicPr>
        <p:blipFill>
          <a:blip r:embed="rId2"/>
          <a:stretch>
            <a:fillRect/>
          </a:stretch>
        </p:blipFill>
        <p:spPr>
          <a:xfrm>
            <a:off x="6229217" y="135234"/>
            <a:ext cx="4757257" cy="5887224"/>
          </a:xfrm>
          <a:prstGeom prst="rect">
            <a:avLst/>
          </a:prstGeom>
        </p:spPr>
      </p:pic>
      <p:pic>
        <p:nvPicPr>
          <p:cNvPr id="6" name="Picture 5">
            <a:extLst>
              <a:ext uri="{FF2B5EF4-FFF2-40B4-BE49-F238E27FC236}">
                <a16:creationId xmlns:a16="http://schemas.microsoft.com/office/drawing/2014/main" id="{803BE621-133E-B742-D198-3DB4AF61DE6A}"/>
              </a:ext>
            </a:extLst>
          </p:cNvPr>
          <p:cNvPicPr>
            <a:picLocks noChangeAspect="1"/>
          </p:cNvPicPr>
          <p:nvPr/>
        </p:nvPicPr>
        <p:blipFill>
          <a:blip r:embed="rId3"/>
          <a:stretch>
            <a:fillRect/>
          </a:stretch>
        </p:blipFill>
        <p:spPr>
          <a:xfrm>
            <a:off x="6229217" y="5846822"/>
            <a:ext cx="4867954" cy="1428949"/>
          </a:xfrm>
          <a:prstGeom prst="rect">
            <a:avLst/>
          </a:prstGeom>
        </p:spPr>
      </p:pic>
    </p:spTree>
    <p:extLst>
      <p:ext uri="{BB962C8B-B14F-4D97-AF65-F5344CB8AC3E}">
        <p14:creationId xmlns:p14="http://schemas.microsoft.com/office/powerpoint/2010/main" val="1268020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9065CD-9014-6ACA-105E-67AC75027F00}"/>
              </a:ext>
            </a:extLst>
          </p:cNvPr>
          <p:cNvSpPr>
            <a:spLocks noGrp="1"/>
          </p:cNvSpPr>
          <p:nvPr>
            <p:ph type="title"/>
          </p:nvPr>
        </p:nvSpPr>
        <p:spPr>
          <a:xfrm>
            <a:off x="304800" y="1153572"/>
            <a:ext cx="3582434" cy="4461163"/>
          </a:xfrm>
        </p:spPr>
        <p:txBody>
          <a:bodyPr>
            <a:normAutofit/>
          </a:bodyPr>
          <a:lstStyle/>
          <a:p>
            <a:r>
              <a:rPr lang="en-US" sz="3200" dirty="0">
                <a:solidFill>
                  <a:srgbClr val="FFFFFF"/>
                </a:solidFill>
                <a:latin typeface="Arial"/>
                <a:cs typeface="Arial"/>
              </a:rPr>
              <a:t>What techniques can we use to support adult learning, our own, ELSs, and parents/providers?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32B405-0722-1A99-33C5-B15DB6E50FAD}"/>
              </a:ext>
            </a:extLst>
          </p:cNvPr>
          <p:cNvSpPr>
            <a:spLocks noGrp="1"/>
          </p:cNvSpPr>
          <p:nvPr>
            <p:ph idx="1"/>
          </p:nvPr>
        </p:nvSpPr>
        <p:spPr>
          <a:xfrm>
            <a:off x="4469024" y="1153572"/>
            <a:ext cx="6906491" cy="5585619"/>
          </a:xfrm>
        </p:spPr>
        <p:txBody>
          <a:bodyPr anchor="ctr">
            <a:normAutofit/>
          </a:bodyPr>
          <a:lstStyle/>
          <a:p>
            <a:pPr marL="0" indent="0" algn="ctr">
              <a:buNone/>
            </a:pPr>
            <a:r>
              <a:rPr lang="en-US" dirty="0">
                <a:solidFill>
                  <a:srgbClr val="002060"/>
                </a:solidFill>
                <a:latin typeface="Arial Black"/>
                <a:cs typeface="Arial"/>
              </a:rPr>
              <a:t>Parallel Training Techniques</a:t>
            </a:r>
            <a:endParaRPr lang="en-US" dirty="0">
              <a:latin typeface="Arial"/>
              <a:cs typeface="Arial"/>
            </a:endParaRPr>
          </a:p>
          <a:p>
            <a:endParaRPr lang="en-US" dirty="0">
              <a:latin typeface="Arial"/>
              <a:cs typeface="Arial"/>
            </a:endParaRPr>
          </a:p>
          <a:p>
            <a:r>
              <a:rPr lang="en-US" dirty="0">
                <a:latin typeface="Arial"/>
                <a:cs typeface="Arial"/>
              </a:rPr>
              <a:t>Ask participants about their career paths and goals</a:t>
            </a:r>
          </a:p>
          <a:p>
            <a:r>
              <a:rPr lang="en-US" dirty="0">
                <a:latin typeface="Arial"/>
                <a:cs typeface="Arial"/>
              </a:rPr>
              <a:t>Use videos to demonstrate process</a:t>
            </a:r>
          </a:p>
          <a:p>
            <a:r>
              <a:rPr lang="en-US" dirty="0">
                <a:latin typeface="Arial"/>
                <a:cs typeface="Arial"/>
              </a:rPr>
              <a:t>Ask open-ended questions</a:t>
            </a:r>
          </a:p>
          <a:p>
            <a:r>
              <a:rPr lang="en-US" dirty="0">
                <a:latin typeface="Arial"/>
                <a:cs typeface="Arial"/>
              </a:rPr>
              <a:t>Reflect together</a:t>
            </a:r>
          </a:p>
          <a:p>
            <a:r>
              <a:rPr lang="en-US" dirty="0">
                <a:latin typeface="Arial"/>
                <a:cs typeface="Arial"/>
              </a:rPr>
              <a:t>Have an agenda, co-create the agenda</a:t>
            </a:r>
            <a:endParaRPr lang="en-US" dirty="0">
              <a:latin typeface="Arial"/>
              <a:ea typeface="+mn-lt"/>
              <a:cs typeface="+mn-lt"/>
            </a:endParaRPr>
          </a:p>
          <a:p>
            <a:r>
              <a:rPr lang="en-US" dirty="0">
                <a:latin typeface="Arial"/>
                <a:ea typeface="+mn-lt"/>
                <a:cs typeface="+mn-lt"/>
              </a:rPr>
              <a:t>Share resources for people to use on their own time</a:t>
            </a:r>
            <a:endParaRPr lang="en-US" dirty="0">
              <a:latin typeface="Arial"/>
              <a:cs typeface="Arial"/>
            </a:endParaRPr>
          </a:p>
          <a:p>
            <a:r>
              <a:rPr lang="en-US" dirty="0">
                <a:latin typeface="Arial"/>
                <a:ea typeface="+mn-lt"/>
                <a:cs typeface="+mn-lt"/>
              </a:rPr>
              <a:t>Review accessing resources/referrals</a:t>
            </a:r>
          </a:p>
          <a:p>
            <a:pPr marL="0" indent="0">
              <a:buNone/>
            </a:pPr>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2906823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42A48C-F9CF-4AA2-8ACF-757B9A829FC7}"/>
              </a:ext>
            </a:extLst>
          </p:cNvPr>
          <p:cNvSpPr>
            <a:spLocks noGrp="1"/>
          </p:cNvSpPr>
          <p:nvPr>
            <p:ph type="title"/>
          </p:nvPr>
        </p:nvSpPr>
        <p:spPr>
          <a:xfrm>
            <a:off x="1" y="1153572"/>
            <a:ext cx="3887234" cy="4461163"/>
          </a:xfrm>
        </p:spPr>
        <p:txBody>
          <a:bodyPr>
            <a:normAutofit/>
          </a:bodyPr>
          <a:lstStyle/>
          <a:p>
            <a:r>
              <a:rPr lang="en-US" dirty="0">
                <a:solidFill>
                  <a:srgbClr val="FFFFFF"/>
                </a:solidFill>
              </a:rPr>
              <a:t>Parallel Process for Trainers</a:t>
            </a:r>
            <a:br>
              <a:rPr lang="en-US" dirty="0">
                <a:solidFill>
                  <a:srgbClr val="FFFFFF"/>
                </a:solidFill>
              </a:rPr>
            </a:br>
            <a:r>
              <a:rPr lang="en-US" dirty="0">
                <a:solidFill>
                  <a:srgbClr val="FFFFFF"/>
                </a:solidFill>
              </a:rPr>
              <a:t> </a:t>
            </a:r>
            <a:br>
              <a:rPr lang="en-US" dirty="0">
                <a:solidFill>
                  <a:srgbClr val="FFFFFF"/>
                </a:solidFill>
              </a:rPr>
            </a:br>
            <a:r>
              <a:rPr lang="en-US" dirty="0">
                <a:solidFill>
                  <a:srgbClr val="FFFFFF"/>
                </a:solidFill>
              </a:rPr>
              <a:t>Create conditions that: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BFAA6EF-B465-4283-AFD8-19A275794F79}"/>
              </a:ext>
            </a:extLst>
          </p:cNvPr>
          <p:cNvSpPr>
            <a:spLocks noGrp="1"/>
          </p:cNvSpPr>
          <p:nvPr>
            <p:ph idx="1"/>
          </p:nvPr>
        </p:nvSpPr>
        <p:spPr>
          <a:xfrm>
            <a:off x="4167272" y="780030"/>
            <a:ext cx="6906491" cy="5585619"/>
          </a:xfrm>
        </p:spPr>
        <p:txBody>
          <a:bodyPr anchor="ctr">
            <a:normAutofit fontScale="92500" lnSpcReduction="10000"/>
          </a:bodyPr>
          <a:lstStyle/>
          <a:p>
            <a:pPr marL="0" indent="0" algn="ctr">
              <a:buNone/>
            </a:pPr>
            <a:endParaRPr lang="en-US" dirty="0"/>
          </a:p>
          <a:p>
            <a:r>
              <a:rPr lang="en-US" dirty="0"/>
              <a:t>Establish a strengths-based mindset – Say, do, act in a way that validates the learner and fosters growth mindset.</a:t>
            </a:r>
          </a:p>
          <a:p>
            <a:r>
              <a:rPr lang="en-US" dirty="0"/>
              <a:t>Establish relationship – Ask and respond to an open-ended question to build connections. </a:t>
            </a:r>
          </a:p>
          <a:p>
            <a:r>
              <a:rPr lang="en-US" dirty="0"/>
              <a:t>Explore the purpose: Why are we learning this? and How does this apply to my work?</a:t>
            </a:r>
          </a:p>
          <a:p>
            <a:r>
              <a:rPr lang="en-US" dirty="0"/>
              <a:t>Demonstrate resources: What else can trainees use and access on their personal time, according to their personal interests?</a:t>
            </a:r>
          </a:p>
          <a:p>
            <a:r>
              <a:rPr lang="en-US" dirty="0"/>
              <a:t>Establish guidelines –  Develop two-way teaching and learning, a strengths-based and responsive approach to meeting trainees where they are.</a:t>
            </a:r>
          </a:p>
          <a:p>
            <a:endParaRPr lang="en-US" dirty="0"/>
          </a:p>
          <a:p>
            <a:endParaRPr lang="en-US" dirty="0"/>
          </a:p>
        </p:txBody>
      </p:sp>
    </p:spTree>
    <p:extLst>
      <p:ext uri="{BB962C8B-B14F-4D97-AF65-F5344CB8AC3E}">
        <p14:creationId xmlns:p14="http://schemas.microsoft.com/office/powerpoint/2010/main" val="3716366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4E7E3-E1E4-4B33-9290-2E639742E77C}"/>
              </a:ext>
            </a:extLst>
          </p:cNvPr>
          <p:cNvSpPr>
            <a:spLocks noGrp="1"/>
          </p:cNvSpPr>
          <p:nvPr>
            <p:ph type="title"/>
          </p:nvPr>
        </p:nvSpPr>
        <p:spPr>
          <a:xfrm>
            <a:off x="686834" y="1153572"/>
            <a:ext cx="3200400" cy="4461163"/>
          </a:xfrm>
        </p:spPr>
        <p:txBody>
          <a:bodyPr>
            <a:normAutofit/>
          </a:bodyPr>
          <a:lstStyle/>
          <a:p>
            <a:r>
              <a:rPr lang="en-US">
                <a:solidFill>
                  <a:srgbClr val="FFFFFF"/>
                </a:solidFill>
              </a:rPr>
              <a:t>Coordinator Supports from the National Center: People Tools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C5355E1-3941-49A4-A472-0011EC51F544}"/>
              </a:ext>
            </a:extLst>
          </p:cNvPr>
          <p:cNvSpPr>
            <a:spLocks noGrp="1"/>
          </p:cNvSpPr>
          <p:nvPr>
            <p:ph idx="1"/>
          </p:nvPr>
        </p:nvSpPr>
        <p:spPr>
          <a:xfrm>
            <a:off x="4447308" y="591344"/>
            <a:ext cx="6906491" cy="5585619"/>
          </a:xfrm>
        </p:spPr>
        <p:txBody>
          <a:bodyPr anchor="ctr">
            <a:normAutofit/>
          </a:bodyPr>
          <a:lstStyle/>
          <a:p>
            <a:r>
              <a:rPr lang="en-US" dirty="0"/>
              <a:t>Conference/Training</a:t>
            </a:r>
          </a:p>
          <a:p>
            <a:r>
              <a:rPr lang="en-US" dirty="0"/>
              <a:t>Community of Practice</a:t>
            </a:r>
          </a:p>
          <a:p>
            <a:r>
              <a:rPr lang="en-US" dirty="0"/>
              <a:t>Focused Community of Practice</a:t>
            </a:r>
          </a:p>
          <a:p>
            <a:r>
              <a:rPr lang="en-US" dirty="0"/>
              <a:t>1:1 Meetings</a:t>
            </a:r>
          </a:p>
          <a:p>
            <a:r>
              <a:rPr lang="en-US" dirty="0"/>
              <a:t>Small Group Meetings</a:t>
            </a:r>
          </a:p>
          <a:p>
            <a:r>
              <a:rPr lang="en-US" dirty="0"/>
              <a:t>Large Group Meetings</a:t>
            </a:r>
          </a:p>
          <a:p>
            <a:r>
              <a:rPr lang="en-US" dirty="0"/>
              <a:t>Community Resources</a:t>
            </a:r>
          </a:p>
          <a:p>
            <a:r>
              <a:rPr lang="en-US" dirty="0"/>
              <a:t>YOU!</a:t>
            </a:r>
          </a:p>
          <a:p>
            <a:r>
              <a:rPr lang="en-US" dirty="0"/>
              <a:t>Parents/Providers!</a:t>
            </a:r>
          </a:p>
          <a:p>
            <a:endParaRPr lang="en-US" dirty="0"/>
          </a:p>
        </p:txBody>
      </p:sp>
    </p:spTree>
    <p:extLst>
      <p:ext uri="{BB962C8B-B14F-4D97-AF65-F5344CB8AC3E}">
        <p14:creationId xmlns:p14="http://schemas.microsoft.com/office/powerpoint/2010/main" val="1014947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B6C5-A769-1814-8F06-FA156F79C49B}"/>
              </a:ext>
            </a:extLst>
          </p:cNvPr>
          <p:cNvSpPr>
            <a:spLocks noGrp="1"/>
          </p:cNvSpPr>
          <p:nvPr>
            <p:ph type="title"/>
          </p:nvPr>
        </p:nvSpPr>
        <p:spPr>
          <a:xfrm>
            <a:off x="463826" y="365125"/>
            <a:ext cx="11423374" cy="1325563"/>
          </a:xfrm>
        </p:spPr>
        <p:txBody>
          <a:bodyPr/>
          <a:lstStyle/>
          <a:p>
            <a:r>
              <a:rPr lang="en-US" dirty="0">
                <a:latin typeface="Aptos ExtraBold" panose="020F0502020204030204" pitchFamily="34" charset="0"/>
              </a:rPr>
              <a:t>Application of Core Values Throughout PC+</a:t>
            </a:r>
          </a:p>
        </p:txBody>
      </p:sp>
      <p:pic>
        <p:nvPicPr>
          <p:cNvPr id="5" name="Content Placeholder 4">
            <a:extLst>
              <a:ext uri="{FF2B5EF4-FFF2-40B4-BE49-F238E27FC236}">
                <a16:creationId xmlns:a16="http://schemas.microsoft.com/office/drawing/2014/main" id="{6CBFFCE0-E26F-ABE4-C176-2D1227D9A0FB}"/>
              </a:ext>
            </a:extLst>
          </p:cNvPr>
          <p:cNvPicPr>
            <a:picLocks noGrp="1" noChangeAspect="1"/>
          </p:cNvPicPr>
          <p:nvPr>
            <p:ph idx="1"/>
          </p:nvPr>
        </p:nvPicPr>
        <p:blipFill>
          <a:blip r:embed="rId2"/>
          <a:stretch>
            <a:fillRect/>
          </a:stretch>
        </p:blipFill>
        <p:spPr>
          <a:xfrm>
            <a:off x="3728713" y="1825625"/>
            <a:ext cx="4734574" cy="4351338"/>
          </a:xfrm>
          <a:prstGeom prst="rect">
            <a:avLst/>
          </a:prstGeom>
        </p:spPr>
      </p:pic>
    </p:spTree>
    <p:extLst>
      <p:ext uri="{BB962C8B-B14F-4D97-AF65-F5344CB8AC3E}">
        <p14:creationId xmlns:p14="http://schemas.microsoft.com/office/powerpoint/2010/main" val="1093821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9838-4CA3-22D8-B140-F1F998FB2E5A}"/>
              </a:ext>
            </a:extLst>
          </p:cNvPr>
          <p:cNvSpPr>
            <a:spLocks noGrp="1"/>
          </p:cNvSpPr>
          <p:nvPr>
            <p:ph type="title"/>
          </p:nvPr>
        </p:nvSpPr>
        <p:spPr/>
        <p:txBody>
          <a:bodyPr/>
          <a:lstStyle/>
          <a:p>
            <a:pPr algn="ctr"/>
            <a:r>
              <a:rPr lang="en-US" dirty="0"/>
              <a:t>Training is an ongoing cycle.  </a:t>
            </a:r>
            <a:br>
              <a:rPr lang="en-US" dirty="0"/>
            </a:br>
            <a:r>
              <a:rPr lang="en-US" dirty="0"/>
              <a:t>Take the time to practice with us.</a:t>
            </a:r>
          </a:p>
        </p:txBody>
      </p:sp>
      <p:pic>
        <p:nvPicPr>
          <p:cNvPr id="5" name="Content Placeholder 4" descr="Young boy riding bicycle">
            <a:extLst>
              <a:ext uri="{FF2B5EF4-FFF2-40B4-BE49-F238E27FC236}">
                <a16:creationId xmlns:a16="http://schemas.microsoft.com/office/drawing/2014/main" id="{F9E3BEB2-AD27-844E-E561-31F3D9AFFF0E}"/>
              </a:ext>
            </a:extLst>
          </p:cNvPr>
          <p:cNvPicPr>
            <a:picLocks noGrp="1" noChangeAspect="1"/>
          </p:cNvPicPr>
          <p:nvPr>
            <p:ph idx="1"/>
          </p:nvPr>
        </p:nvPicPr>
        <p:blipFill>
          <a:blip r:embed="rId2"/>
          <a:stretch>
            <a:fillRect/>
          </a:stretch>
        </p:blipFill>
        <p:spPr>
          <a:xfrm>
            <a:off x="2815041" y="1825625"/>
            <a:ext cx="6561918" cy="4351338"/>
          </a:xfrm>
        </p:spPr>
      </p:pic>
    </p:spTree>
    <p:extLst>
      <p:ext uri="{BB962C8B-B14F-4D97-AF65-F5344CB8AC3E}">
        <p14:creationId xmlns:p14="http://schemas.microsoft.com/office/powerpoint/2010/main" val="8436000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4978"/>
      </a:dk1>
      <a:lt1>
        <a:srgbClr val="FFFFFF"/>
      </a:lt1>
      <a:dk2>
        <a:srgbClr val="003865"/>
      </a:dk2>
      <a:lt2>
        <a:srgbClr val="E7E6E6"/>
      </a:lt2>
      <a:accent1>
        <a:srgbClr val="00AB8E"/>
      </a:accent1>
      <a:accent2>
        <a:srgbClr val="FFB500"/>
      </a:accent2>
      <a:accent3>
        <a:srgbClr val="707371"/>
      </a:accent3>
      <a:accent4>
        <a:srgbClr val="E00058"/>
      </a:accent4>
      <a:accent5>
        <a:srgbClr val="00AB8E"/>
      </a:accent5>
      <a:accent6>
        <a:srgbClr val="FFB500"/>
      </a:accent6>
      <a:hlink>
        <a:srgbClr val="E0004D"/>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79468a1-1719-47a5-8fc1-dd2f516ff861">
      <UserInfo>
        <DisplayName>Cesar Zuniga</DisplayName>
        <AccountId>81</AccountId>
        <AccountType/>
      </UserInfo>
      <UserInfo>
        <DisplayName>Sandra Saldana</DisplayName>
        <AccountId>82</AccountId>
        <AccountType/>
      </UserInfo>
      <UserInfo>
        <DisplayName>Vidya Ragoo</DisplayName>
        <AccountId>72</AccountId>
        <AccountType/>
      </UserInfo>
      <UserInfo>
        <DisplayName>You Zhou</DisplayName>
        <AccountId>16</AccountId>
        <AccountType/>
      </UserInfo>
    </SharedWithUsers>
    <lcf76f155ced4ddcb4097134ff3c332f xmlns="981a7878-17f0-4178-b901-21ce503fc889">
      <Terms xmlns="http://schemas.microsoft.com/office/infopath/2007/PartnerControls"/>
    </lcf76f155ced4ddcb4097134ff3c332f>
    <TaxCatchAll xmlns="479468a1-1719-47a5-8fc1-dd2f516ff86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3E1B80-CE08-4A15-B4E1-1B7E95105EF5}">
  <ds:schemaRefs>
    <ds:schemaRef ds:uri="http://schemas.microsoft.com/sharepoint/v3/contenttype/forms"/>
  </ds:schemaRefs>
</ds:datastoreItem>
</file>

<file path=customXml/itemProps2.xml><?xml version="1.0" encoding="utf-8"?>
<ds:datastoreItem xmlns:ds="http://schemas.openxmlformats.org/officeDocument/2006/customXml" ds:itemID="{00122570-1C07-4BCE-B191-9D75D8C31A45}">
  <ds:schemaRefs>
    <ds:schemaRef ds:uri="479468a1-1719-47a5-8fc1-dd2f516ff861"/>
    <ds:schemaRef ds:uri="http://schemas.microsoft.com/office/2006/metadata/properties"/>
    <ds:schemaRef ds:uri="http://schemas.microsoft.com/office/infopath/2007/PartnerControls"/>
    <ds:schemaRef ds:uri="981a7878-17f0-4178-b901-21ce503fc889"/>
  </ds:schemaRefs>
</ds:datastoreItem>
</file>

<file path=customXml/itemProps3.xml><?xml version="1.0" encoding="utf-8"?>
<ds:datastoreItem xmlns:ds="http://schemas.openxmlformats.org/officeDocument/2006/customXml" ds:itemID="{1279473E-F8B3-4B29-A853-1C057E7035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9468a1-1719-47a5-8fc1-dd2f516ff861"/>
    <ds:schemaRef ds:uri="981a7878-17f0-4178-b901-21ce503fc8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2443</TotalTime>
  <Words>1069</Words>
  <Application>Microsoft Office PowerPoint</Application>
  <PresentationFormat>Widescreen</PresentationFormat>
  <Paragraphs>131</Paragraphs>
  <Slides>26</Slides>
  <Notes>8</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26</vt:i4>
      </vt:variant>
    </vt:vector>
  </HeadingPairs>
  <TitlesOfParts>
    <vt:vector size="40" baseType="lpstr">
      <vt:lpstr>Aptos ExtraBold</vt:lpstr>
      <vt:lpstr>Arial</vt:lpstr>
      <vt:lpstr>Arial Black</vt:lpstr>
      <vt:lpstr>Calibri</vt:lpstr>
      <vt:lpstr>Calibri Light</vt:lpstr>
      <vt:lpstr>Courier New</vt:lpstr>
      <vt:lpstr>Montserrat SemiBold</vt:lpstr>
      <vt:lpstr>source-sans-pro</vt:lpstr>
      <vt:lpstr>Office Theme</vt:lpstr>
      <vt:lpstr>Office Theme</vt:lpstr>
      <vt:lpstr>Office Theme</vt:lpstr>
      <vt:lpstr>Office Theme</vt:lpstr>
      <vt:lpstr>Office Theme</vt:lpstr>
      <vt:lpstr>Office Theme</vt:lpstr>
      <vt:lpstr>PowerPoint Presentation</vt:lpstr>
      <vt:lpstr>How We Support Families and Providers </vt:lpstr>
      <vt:lpstr>Agenda</vt:lpstr>
      <vt:lpstr>By show of emoji hands, how many people:</vt:lpstr>
      <vt:lpstr>PowerPoint Presentation</vt:lpstr>
      <vt:lpstr>PowerPoint Presentation</vt:lpstr>
      <vt:lpstr>  Elevate Courses</vt:lpstr>
      <vt:lpstr>Access Staff Portal: Training Guidance and Turn-key Training Strategies </vt:lpstr>
      <vt:lpstr>PowerPoint Presentation</vt:lpstr>
      <vt:lpstr>Start-Up Folder</vt:lpstr>
      <vt:lpstr>PowerPoint Presentation</vt:lpstr>
      <vt:lpstr>         In small groups – use p. 6 and p.7, the “Know, Wonder, and Learn” framework to create a shared definition of parallel process.   </vt:lpstr>
      <vt:lpstr>Know, Wonder, Learned</vt:lpstr>
      <vt:lpstr>PowerPoint Presentation</vt:lpstr>
      <vt:lpstr>    Parallel Process  at ParentChild+</vt:lpstr>
      <vt:lpstr>PowerPoint Presentation</vt:lpstr>
      <vt:lpstr>Turn-Key Strategies   1. What did trainers do today, already, that you can use as a trainer with ELSs?   2. What did the trainers do that is a practice an Early Learning Specialist can use with families or providers?    </vt:lpstr>
      <vt:lpstr>Trainers  support ELS’ professional development.</vt:lpstr>
      <vt:lpstr>PowerPoint Presentation</vt:lpstr>
      <vt:lpstr>PowerPoint Presentation</vt:lpstr>
      <vt:lpstr>PowerPoint Presentation</vt:lpstr>
      <vt:lpstr>What techniques can we use to support adult learning, our own, ELSs, and parents/providers?</vt:lpstr>
      <vt:lpstr>Parallel Process for Trainers   Create conditions that:</vt:lpstr>
      <vt:lpstr>Coordinator Supports from the National Center: People Tools</vt:lpstr>
      <vt:lpstr>Application of Core Values Throughout PC+</vt:lpstr>
      <vt:lpstr>Training is an ongoing cycle.   Take the time to practice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ParentChild+ &amp; Family Lives Planning Meeting</dc:title>
  <dc:creator>Cesar Zuniga</dc:creator>
  <cp:lastModifiedBy>Vidya Ragoo</cp:lastModifiedBy>
  <cp:revision>231</cp:revision>
  <dcterms:created xsi:type="dcterms:W3CDTF">2022-03-23T03:14:07Z</dcterms:created>
  <dcterms:modified xsi:type="dcterms:W3CDTF">2025-09-30T18:30:07Z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y fmtid="{D5CDD505-2E9C-101B-9397-08002B2CF9AE}" pid="4" name="Order">
    <vt:lpwstr>177000.000000000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Notes">
    <vt:lpwstr>2025-02-26T05:58:43Z</vt:lpwstr>
  </property>
  <property fmtid="{D5CDD505-2E9C-101B-9397-08002B2CF9AE}" pid="13" name="xd_Signature">
    <vt:lpwstr/>
  </property>
</Properties>
</file>