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4"/>
    <p:sldMasterId id="2147483648" r:id="rId5"/>
    <p:sldMasterId id="2147483660" r:id="rId6"/>
  </p:sldMasterIdLst>
  <p:notesMasterIdLst>
    <p:notesMasterId r:id="rId20"/>
  </p:notesMasterIdLst>
  <p:sldIdLst>
    <p:sldId id="272" r:id="rId7"/>
    <p:sldId id="328" r:id="rId8"/>
    <p:sldId id="366" r:id="rId9"/>
    <p:sldId id="368" r:id="rId10"/>
    <p:sldId id="334" r:id="rId11"/>
    <p:sldId id="360" r:id="rId12"/>
    <p:sldId id="355" r:id="rId13"/>
    <p:sldId id="367" r:id="rId14"/>
    <p:sldId id="362" r:id="rId15"/>
    <p:sldId id="347" r:id="rId16"/>
    <p:sldId id="335" r:id="rId17"/>
    <p:sldId id="356" r:id="rId18"/>
    <p:sldId id="3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6A"/>
    <a:srgbClr val="00AB8E"/>
    <a:srgbClr val="00A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FA0088-E702-3374-115A-4818A2F02324}" v="127" dt="2025-10-21T16:19:57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Faith" userId="S::jfaith@parentchildplus.org::146c3699-bdd7-457c-9473-2e2ffc8e9773" providerId="AD" clId="Web-{B8FA0088-E702-3374-115A-4818A2F02324}"/>
    <pc:docChg chg="addSld delSld modSld sldOrd">
      <pc:chgData name="Jessica Faith" userId="S::jfaith@parentchildplus.org::146c3699-bdd7-457c-9473-2e2ffc8e9773" providerId="AD" clId="Web-{B8FA0088-E702-3374-115A-4818A2F02324}" dt="2025-10-21T16:19:57.701" v="124" actId="20577"/>
      <pc:docMkLst>
        <pc:docMk/>
      </pc:docMkLst>
      <pc:sldChg chg="modSp">
        <pc:chgData name="Jessica Faith" userId="S::jfaith@parentchildplus.org::146c3699-bdd7-457c-9473-2e2ffc8e9773" providerId="AD" clId="Web-{B8FA0088-E702-3374-115A-4818A2F02324}" dt="2025-10-21T15:25:45.424" v="114" actId="20577"/>
        <pc:sldMkLst>
          <pc:docMk/>
          <pc:sldMk cId="1079373389" sldId="328"/>
        </pc:sldMkLst>
        <pc:spChg chg="mod">
          <ac:chgData name="Jessica Faith" userId="S::jfaith@parentchildplus.org::146c3699-bdd7-457c-9473-2e2ffc8e9773" providerId="AD" clId="Web-{B8FA0088-E702-3374-115A-4818A2F02324}" dt="2025-10-21T15:25:45.424" v="114" actId="20577"/>
          <ac:spMkLst>
            <pc:docMk/>
            <pc:sldMk cId="1079373389" sldId="328"/>
            <ac:spMk id="2" creationId="{FB89D27F-64AD-6337-3A73-21D42F71760F}"/>
          </ac:spMkLst>
        </pc:spChg>
      </pc:sldChg>
      <pc:sldChg chg="modSp">
        <pc:chgData name="Jessica Faith" userId="S::jfaith@parentchildplus.org::146c3699-bdd7-457c-9473-2e2ffc8e9773" providerId="AD" clId="Web-{B8FA0088-E702-3374-115A-4818A2F02324}" dt="2025-10-21T15:25:20.971" v="97" actId="20577"/>
        <pc:sldMkLst>
          <pc:docMk/>
          <pc:sldMk cId="2906823812" sldId="334"/>
        </pc:sldMkLst>
        <pc:spChg chg="mod">
          <ac:chgData name="Jessica Faith" userId="S::jfaith@parentchildplus.org::146c3699-bdd7-457c-9473-2e2ffc8e9773" providerId="AD" clId="Web-{B8FA0088-E702-3374-115A-4818A2F02324}" dt="2025-10-21T15:25:20.971" v="97" actId="20577"/>
          <ac:spMkLst>
            <pc:docMk/>
            <pc:sldMk cId="2906823812" sldId="334"/>
            <ac:spMk id="3" creationId="{C332B405-0722-1A99-33C5-B15DB6E50FAD}"/>
          </ac:spMkLst>
        </pc:spChg>
      </pc:sldChg>
      <pc:sldChg chg="modSp">
        <pc:chgData name="Jessica Faith" userId="S::jfaith@parentchildplus.org::146c3699-bdd7-457c-9473-2e2ffc8e9773" providerId="AD" clId="Web-{B8FA0088-E702-3374-115A-4818A2F02324}" dt="2025-10-21T16:19:57.701" v="124" actId="20577"/>
        <pc:sldMkLst>
          <pc:docMk/>
          <pc:sldMk cId="3052069190" sldId="356"/>
        </pc:sldMkLst>
        <pc:spChg chg="mod">
          <ac:chgData name="Jessica Faith" userId="S::jfaith@parentchildplus.org::146c3699-bdd7-457c-9473-2e2ffc8e9773" providerId="AD" clId="Web-{B8FA0088-E702-3374-115A-4818A2F02324}" dt="2025-10-21T16:19:57.701" v="124" actId="20577"/>
          <ac:spMkLst>
            <pc:docMk/>
            <pc:sldMk cId="3052069190" sldId="356"/>
            <ac:spMk id="2" creationId="{8EC5BCDF-DA3F-7621-5C46-337E02DD184A}"/>
          </ac:spMkLst>
        </pc:spChg>
      </pc:sldChg>
      <pc:sldChg chg="modSp">
        <pc:chgData name="Jessica Faith" userId="S::jfaith@parentchildplus.org::146c3699-bdd7-457c-9473-2e2ffc8e9773" providerId="AD" clId="Web-{B8FA0088-E702-3374-115A-4818A2F02324}" dt="2025-10-21T15:26:18.628" v="117" actId="20577"/>
        <pc:sldMkLst>
          <pc:docMk/>
          <pc:sldMk cId="2168208046" sldId="361"/>
        </pc:sldMkLst>
        <pc:spChg chg="mod">
          <ac:chgData name="Jessica Faith" userId="S::jfaith@parentchildplus.org::146c3699-bdd7-457c-9473-2e2ffc8e9773" providerId="AD" clId="Web-{B8FA0088-E702-3374-115A-4818A2F02324}" dt="2025-10-21T15:26:18.628" v="117" actId="20577"/>
          <ac:spMkLst>
            <pc:docMk/>
            <pc:sldMk cId="2168208046" sldId="361"/>
            <ac:spMk id="2" creationId="{8EC5BCDF-DA3F-7621-5C46-337E02DD184A}"/>
          </ac:spMkLst>
        </pc:spChg>
      </pc:sldChg>
      <pc:sldChg chg="del">
        <pc:chgData name="Jessica Faith" userId="S::jfaith@parentchildplus.org::146c3699-bdd7-457c-9473-2e2ffc8e9773" providerId="AD" clId="Web-{B8FA0088-E702-3374-115A-4818A2F02324}" dt="2025-10-21T15:25:58.393" v="116"/>
        <pc:sldMkLst>
          <pc:docMk/>
          <pc:sldMk cId="3684843507" sldId="364"/>
        </pc:sldMkLst>
      </pc:sldChg>
      <pc:sldChg chg="del">
        <pc:chgData name="Jessica Faith" userId="S::jfaith@parentchildplus.org::146c3699-bdd7-457c-9473-2e2ffc8e9773" providerId="AD" clId="Web-{B8FA0088-E702-3374-115A-4818A2F02324}" dt="2025-10-21T15:25:54.472" v="115"/>
        <pc:sldMkLst>
          <pc:docMk/>
          <pc:sldMk cId="557218097" sldId="365"/>
        </pc:sldMkLst>
      </pc:sldChg>
      <pc:sldChg chg="ord">
        <pc:chgData name="Jessica Faith" userId="S::jfaith@parentchildplus.org::146c3699-bdd7-457c-9473-2e2ffc8e9773" providerId="AD" clId="Web-{B8FA0088-E702-3374-115A-4818A2F02324}" dt="2025-10-21T15:25:32.237" v="99"/>
        <pc:sldMkLst>
          <pc:docMk/>
          <pc:sldMk cId="359185071" sldId="366"/>
        </pc:sldMkLst>
      </pc:sldChg>
      <pc:sldChg chg="add replId">
        <pc:chgData name="Jessica Faith" userId="S::jfaith@parentchildplus.org::146c3699-bdd7-457c-9473-2e2ffc8e9773" providerId="AD" clId="Web-{B8FA0088-E702-3374-115A-4818A2F02324}" dt="2025-10-21T15:25:29.987" v="98"/>
        <pc:sldMkLst>
          <pc:docMk/>
          <pc:sldMk cId="3935077242" sldId="3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BBC21-7A22-4890-89C6-35430AD9C072}" type="datetimeFigureOut"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C12C9-6675-4317-A71D-F352628D2E1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8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0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2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30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2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4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3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7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3A7"/>
              </a:buClr>
              <a:buSzPts val="900"/>
              <a:buFont typeface="Arial Black"/>
              <a:buNone/>
              <a:defRPr sz="1200" b="1" i="0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>
            <a:spLocks noGrp="1"/>
          </p:cNvSpPr>
          <p:nvPr>
            <p:ph type="title"/>
          </p:nvPr>
        </p:nvSpPr>
        <p:spPr>
          <a:xfrm>
            <a:off x="1155701" y="973138"/>
            <a:ext cx="8761412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body" idx="1"/>
          </p:nvPr>
        </p:nvSpPr>
        <p:spPr>
          <a:xfrm>
            <a:off x="1154955" y="2603501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20032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377" lvl="1" indent="-320032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566" lvl="2" indent="-320031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754" lvl="3" indent="-320031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5943" lvl="4" indent="-320031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131" lvl="5" indent="-320031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320" lvl="6" indent="-320031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509" lvl="7" indent="-320032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697" lvl="8" indent="-320032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dt" idx="10"/>
          </p:nvPr>
        </p:nvSpPr>
        <p:spPr>
          <a:xfrm>
            <a:off x="10653712" y="6391275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ftr" idx="11"/>
          </p:nvPr>
        </p:nvSpPr>
        <p:spPr>
          <a:xfrm>
            <a:off x="560387" y="6391275"/>
            <a:ext cx="3860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10352087" y="295275"/>
            <a:ext cx="838200" cy="768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CCD3-6604-4175-9F99-EBF954AB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94C31-C837-493F-B18A-25A862798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82B45-8A80-4599-88C3-2C30C35C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E6BD-1FAE-4F0B-87CB-AA8E4458B1DA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26A31-90A6-441B-BCA7-D76C8BEC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68F4A-4CBA-4F5B-A794-DC36F148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79E7-950C-4461-B5C7-1BB0AB975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3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8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3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93A7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2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BB676-9945-4E81-B112-5C6DDC97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AB179-554B-42E6-9DDE-D7117754A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91248-8380-4901-BBE7-91D3DEA25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0E6BD-1FAE-4F0B-87CB-AA8E4458B1DA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CAB59-A6EC-41C5-A4F5-0B9204F52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6FB51-1349-409D-A20B-AD8731CB3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B79E7-950C-4461-B5C7-1BB0AB975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8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am rowing boat at dawn">
            <a:extLst>
              <a:ext uri="{FF2B5EF4-FFF2-40B4-BE49-F238E27FC236}">
                <a16:creationId xmlns:a16="http://schemas.microsoft.com/office/drawing/2014/main" id="{E73C1179-09E7-496C-BB3C-2349561218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02" b="73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214F77-2A56-416E-83F7-98090808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11" y="208396"/>
            <a:ext cx="11840925" cy="20824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>
                <a:latin typeface="Arial Nova"/>
                <a:cs typeface="Calibri Light"/>
              </a:rPr>
              <a:t>Turnkey Training: </a:t>
            </a:r>
            <a:br>
              <a:rPr lang="en-US" sz="3600" b="1" dirty="0">
                <a:latin typeface="Arial Nova"/>
                <a:cs typeface="Calibri Light"/>
              </a:rPr>
            </a:br>
            <a:r>
              <a:rPr lang="en-US" sz="3600" b="1" dirty="0">
                <a:latin typeface="Arial Nova"/>
                <a:cs typeface="Calibri Light"/>
              </a:rPr>
              <a:t>Coordinators Role as Trainers</a:t>
            </a:r>
            <a:br>
              <a:rPr lang="en-US" sz="3600" b="1" dirty="0">
                <a:latin typeface="Arial Nova"/>
                <a:cs typeface="Calibri Light"/>
              </a:rPr>
            </a:br>
            <a:endParaRPr lang="en-US" sz="3600" b="1">
              <a:latin typeface="Arial Nova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319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89D27F-64AD-6337-3A73-21D42F71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88" y="920132"/>
            <a:ext cx="3855720" cy="4371974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en-US" sz="3200" b="1">
              <a:solidFill>
                <a:srgbClr val="00806A"/>
              </a:solidFill>
              <a:latin typeface="Arial Nova"/>
              <a:ea typeface="+mn-ea"/>
              <a:cs typeface="Arial"/>
            </a:endParaRPr>
          </a:p>
          <a:p>
            <a:pPr>
              <a:spcBef>
                <a:spcPts val="1000"/>
              </a:spcBef>
            </a:pPr>
            <a:r>
              <a:rPr lang="en-US" sz="32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What are some training techniques you can use with ELS?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ECA2-FAAE-7BD6-BA30-C1BD87BDC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80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endParaRPr lang="en-US" sz="180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937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C69027-0877-7644-8B2C-C5BF6A4C5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86692-382C-D29B-E437-DAF785967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633" y="1306471"/>
            <a:ext cx="9884774" cy="53422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806A"/>
                </a:solidFill>
                <a:latin typeface="Arial Nova"/>
                <a:cs typeface="Arial"/>
              </a:rPr>
              <a:t>Training Techniques  </a:t>
            </a:r>
          </a:p>
          <a:p>
            <a:pPr marL="0" indent="0">
              <a:buNone/>
            </a:pPr>
            <a:endParaRPr lang="en-US" sz="2200" b="1" dirty="0">
              <a:latin typeface="Arial Black"/>
              <a:cs typeface="Arial"/>
            </a:endParaRPr>
          </a:p>
          <a:p>
            <a:r>
              <a:rPr lang="en-US" sz="2200" dirty="0">
                <a:latin typeface="Arial"/>
                <a:cs typeface="Arial"/>
              </a:rPr>
              <a:t>Polls – Close-ended </a:t>
            </a:r>
          </a:p>
          <a:p>
            <a:r>
              <a:rPr lang="en-US" sz="2200" dirty="0">
                <a:latin typeface="Arial"/>
                <a:cs typeface="Arial"/>
              </a:rPr>
              <a:t>Questions – Open-ended</a:t>
            </a:r>
          </a:p>
          <a:p>
            <a:r>
              <a:rPr lang="en-US" sz="2200" dirty="0">
                <a:latin typeface="Arial"/>
                <a:cs typeface="Arial"/>
              </a:rPr>
              <a:t>Reflection</a:t>
            </a:r>
          </a:p>
          <a:p>
            <a:r>
              <a:rPr lang="en-US" sz="2200" dirty="0">
                <a:latin typeface="Arial"/>
                <a:cs typeface="Arial"/>
              </a:rPr>
              <a:t>Videos</a:t>
            </a:r>
          </a:p>
          <a:p>
            <a:r>
              <a:rPr lang="en-US" sz="2200" dirty="0">
                <a:latin typeface="Arial"/>
                <a:cs typeface="Arial"/>
              </a:rPr>
              <a:t>Writing Prompts</a:t>
            </a:r>
          </a:p>
          <a:p>
            <a:r>
              <a:rPr lang="en-US" sz="2200" dirty="0">
                <a:latin typeface="Arial"/>
                <a:ea typeface="+mn-lt"/>
                <a:cs typeface="+mn-lt"/>
              </a:rPr>
              <a:t>“Homework” and then training</a:t>
            </a:r>
            <a:endParaRPr lang="en-US" sz="2200" dirty="0">
              <a:latin typeface="Arial"/>
              <a:cs typeface="Arial"/>
            </a:endParaRPr>
          </a:p>
          <a:p>
            <a:r>
              <a:rPr lang="en-US" sz="2200" dirty="0">
                <a:latin typeface="Arial"/>
                <a:ea typeface="+mn-lt"/>
                <a:cs typeface="+mn-lt"/>
              </a:rPr>
              <a:t>Training and then “homework”</a:t>
            </a:r>
            <a:endParaRPr lang="en-US" sz="2200" dirty="0">
              <a:latin typeface="Arial"/>
              <a:cs typeface="Arial"/>
            </a:endParaRPr>
          </a:p>
          <a:p>
            <a:r>
              <a:rPr lang="en-US" sz="2200" dirty="0">
                <a:latin typeface="Arial"/>
                <a:ea typeface="+mn-lt"/>
                <a:cs typeface="+mn-lt"/>
              </a:rPr>
              <a:t>Literature</a:t>
            </a:r>
            <a:endParaRPr lang="en-US" sz="2200" dirty="0">
              <a:latin typeface="Arial"/>
              <a:cs typeface="Arial"/>
            </a:endParaRPr>
          </a:p>
          <a:p>
            <a:r>
              <a:rPr lang="en-US" sz="2200" dirty="0">
                <a:latin typeface="Arial"/>
                <a:ea typeface="+mn-lt"/>
                <a:cs typeface="+mn-lt"/>
              </a:rPr>
              <a:t>Tell a story</a:t>
            </a:r>
            <a:endParaRPr lang="en-US" sz="2200" dirty="0">
              <a:latin typeface="Arial"/>
              <a:cs typeface="Arial"/>
            </a:endParaRPr>
          </a:p>
          <a:p>
            <a:r>
              <a:rPr lang="en-US" sz="2200">
                <a:latin typeface="Arial"/>
                <a:cs typeface="Calibri"/>
              </a:rPr>
              <a:t>Shadowing </a:t>
            </a:r>
            <a:endParaRPr lang="en-US" sz="2200" dirty="0">
              <a:latin typeface="Arial"/>
              <a:cs typeface="Calibri"/>
            </a:endParaRPr>
          </a:p>
          <a:p>
            <a:pPr marL="0" indent="0">
              <a:buNone/>
            </a:pPr>
            <a:endParaRPr lang="en-US" sz="2200" dirty="0">
              <a:latin typeface="Arial"/>
              <a:cs typeface="Calibri"/>
            </a:endParaRPr>
          </a:p>
          <a:p>
            <a:pPr marL="0" indent="0">
              <a:buNone/>
            </a:pPr>
            <a:endParaRPr lang="en-US" sz="2200">
              <a:latin typeface="Arial"/>
              <a:cs typeface="Arial"/>
            </a:endParaRPr>
          </a:p>
          <a:p>
            <a:endParaRPr lang="en-US"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18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10DB6-4D7C-C082-92F0-9DCDE6F1F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728FE4F-FEDD-A1C1-B96E-883AF2BE0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166AE0-866A-7ABB-6B27-331F59B6F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CEC452-6B43-86D5-53FB-A71401729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E4DC99A-F388-14DE-41BA-32D92AC875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8EDAA7D-1040-BF1D-AA86-D8D4DCD8D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BB5CF61-0A1F-0948-4824-C65E92D80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B737BA-15EC-C6AE-B937-0C59A920B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9C8F93-F342-74FE-92AA-340E349F9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88" y="920132"/>
            <a:ext cx="3855720" cy="4371974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en-US" sz="3200" b="1">
              <a:solidFill>
                <a:srgbClr val="00806A"/>
              </a:solidFill>
              <a:latin typeface="Arial Nova"/>
              <a:ea typeface="+mn-ea"/>
              <a:cs typeface="Arial"/>
            </a:endParaRPr>
          </a:p>
          <a:p>
            <a:pPr>
              <a:spcBef>
                <a:spcPts val="1000"/>
              </a:spcBef>
            </a:pPr>
            <a:r>
              <a:rPr lang="en-US" sz="32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How will you assess whether ELSs have absorbed and implemented new learnings?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79BEF-DB12-2178-44E8-71C5C2A45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80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endParaRPr lang="en-US" sz="180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5077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B405-0722-1A99-33C5-B15DB6E50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697" y="934539"/>
            <a:ext cx="9884774" cy="53422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rgbClr val="00806A"/>
              </a:solidFill>
              <a:latin typeface="Arial Nova"/>
              <a:cs typeface="Arial"/>
            </a:endParaRPr>
          </a:p>
          <a:p>
            <a:pPr marL="0" indent="0">
              <a:buNone/>
            </a:pPr>
            <a:endParaRPr lang="en-US" sz="2200" b="1" dirty="0">
              <a:latin typeface="Arial Nova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Calibri"/>
                <a:cs typeface="Calibri"/>
              </a:rPr>
              <a:t>Observations in person (2x annually)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Calibri"/>
                <a:cs typeface="Calibri"/>
              </a:rPr>
              <a:t>Observation by video recording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Calibri"/>
                <a:cs typeface="Calibri"/>
              </a:rPr>
              <a:t>Reflection record notes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Calibri"/>
                <a:cs typeface="Calibri"/>
              </a:rPr>
              <a:t>One-on-one reflective supervision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Calibri"/>
                <a:cs typeface="Calibri"/>
              </a:rPr>
              <a:t>Reflective team meetings (2 hours a week)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Role play or fish bowl exercises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Parent check-ins </a:t>
            </a:r>
            <a:endParaRPr lang="en-US" sz="2400" dirty="0">
              <a:latin typeface="Arial Nova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Assessments or self-assessments</a:t>
            </a:r>
            <a:endParaRPr lang="en-US" sz="2400" dirty="0">
              <a:latin typeface="Arial Nova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Routines of a home visit and video recording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Best practice principles for coaching, goal setting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Arial Nova"/>
                <a:ea typeface="+mn-lt"/>
                <a:cs typeface="+mn-lt"/>
              </a:rPr>
              <a:t>Coaching cycles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sz="2400" dirty="0">
              <a:latin typeface="Arial Nova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200" dirty="0">
              <a:latin typeface="Arial"/>
              <a:cs typeface="Calibri"/>
            </a:endParaRPr>
          </a:p>
          <a:p>
            <a:pPr marL="0" indent="0">
              <a:buNone/>
            </a:pPr>
            <a:endParaRPr lang="en-US" sz="2200">
              <a:latin typeface="Arial"/>
              <a:cs typeface="Arial"/>
            </a:endParaRPr>
          </a:p>
          <a:p>
            <a:endParaRPr lang="en-US"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6823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D9838-4CA3-22D8-B140-F1F998FB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125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Training + coaching is an ongoing iterative cycle.</a:t>
            </a:r>
          </a:p>
        </p:txBody>
      </p:sp>
      <p:pic>
        <p:nvPicPr>
          <p:cNvPr id="5" name="Content Placeholder 4" descr="Young boy riding bicycle">
            <a:extLst>
              <a:ext uri="{FF2B5EF4-FFF2-40B4-BE49-F238E27FC236}">
                <a16:creationId xmlns:a16="http://schemas.microsoft.com/office/drawing/2014/main" id="{F9E3BEB2-AD27-844E-E561-31F3D9AFF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5950" y="1717867"/>
            <a:ext cx="6792827" cy="45052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360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02E629-27D8-7B33-CE6C-11957E87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46" y="1311590"/>
            <a:ext cx="6714699" cy="3178689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Training Content and Resources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55DD37-83DB-9267-5499-B9317A85393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ParentChild+     </a:t>
            </a:r>
            <a:fld id="{00000000-1234-1234-1234-123412341234}" type="slidenum">
              <a:rPr lang="en-US" sz="4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  <a:endParaRPr lang="en-US" sz="4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4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660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A6F058-2DF1-4195-FB29-C6E8CAFC2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hite cover with blue text&#10;&#10;Description automatically generated">
            <a:extLst>
              <a:ext uri="{FF2B5EF4-FFF2-40B4-BE49-F238E27FC236}">
                <a16:creationId xmlns:a16="http://schemas.microsoft.com/office/drawing/2014/main" id="{5CF13101-0CA7-C638-561D-D02B31C11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42" t="-117" r="7880" b="8558"/>
          <a:stretch/>
        </p:blipFill>
        <p:spPr>
          <a:xfrm>
            <a:off x="5840833" y="191230"/>
            <a:ext cx="4425277" cy="601625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044642-49D8-D696-FF80-6203550E16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704320" y="6455431"/>
            <a:ext cx="4459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ParentChild+     </a:t>
            </a:r>
            <a:fld id="{00000000-1234-1234-1234-123412341234}" type="slidenum">
              <a:rPr lang="en-US" sz="4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8</a:t>
            </a:fld>
            <a:endParaRPr lang="en-US" sz="4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4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D4DD70-ED5B-5149-AE1A-D635F72192CF}"/>
              </a:ext>
            </a:extLst>
          </p:cNvPr>
          <p:cNvSpPr txBox="1">
            <a:spLocks/>
          </p:cNvSpPr>
          <p:nvPr/>
        </p:nvSpPr>
        <p:spPr>
          <a:xfrm>
            <a:off x="478443" y="718001"/>
            <a:ext cx="2752354" cy="2709275"/>
          </a:xfrm>
          <a:prstGeom prst="ellipse">
            <a:avLst/>
          </a:prstGeom>
          <a:solidFill>
            <a:srgbClr val="00806A"/>
          </a:solidFill>
          <a:ln w="174625" cmpd="thinThick">
            <a:solidFill>
              <a:srgbClr val="00806A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>
                <a:solidFill>
                  <a:srgbClr val="FFFFFF"/>
                </a:solidFill>
                <a:latin typeface="Arial Nova"/>
              </a:rPr>
              <a:t>Training Workbook</a:t>
            </a:r>
          </a:p>
        </p:txBody>
      </p:sp>
    </p:spTree>
    <p:extLst>
      <p:ext uri="{BB962C8B-B14F-4D97-AF65-F5344CB8AC3E}">
        <p14:creationId xmlns:p14="http://schemas.microsoft.com/office/powerpoint/2010/main" val="194315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A0ED6A0-B232-5583-540B-0223201137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88" t="15966" r="2560" b="8999"/>
          <a:stretch/>
        </p:blipFill>
        <p:spPr>
          <a:xfrm>
            <a:off x="-3763" y="-119815"/>
            <a:ext cx="12425056" cy="597600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D7CB0-6330-F5DA-24D5-B52E0C7CE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 </a:t>
            </a:r>
            <a:br>
              <a:rPr lang="en-US" sz="32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</a:br>
            <a:endParaRPr lang="en-US" sz="3200" b="1">
              <a:solidFill>
                <a:srgbClr val="00806A"/>
              </a:solidFill>
              <a:latin typeface="Arial Nova"/>
              <a:ea typeface="+mn-ea"/>
              <a:cs typeface="Arial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A70D5FD3-AFD9-CE6B-7DA4-B67AF7B41BE4}"/>
              </a:ext>
            </a:extLst>
          </p:cNvPr>
          <p:cNvSpPr txBox="1">
            <a:spLocks/>
          </p:cNvSpPr>
          <p:nvPr/>
        </p:nvSpPr>
        <p:spPr>
          <a:xfrm>
            <a:off x="9418342" y="3920853"/>
            <a:ext cx="2313236" cy="2347648"/>
          </a:xfrm>
          <a:prstGeom prst="ellipse">
            <a:avLst/>
          </a:prstGeom>
          <a:solidFill>
            <a:srgbClr val="00806A"/>
          </a:solidFill>
          <a:ln w="174625" cmpd="thinThick">
            <a:solidFill>
              <a:srgbClr val="00806A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>
                <a:solidFill>
                  <a:srgbClr val="FFFFFF"/>
                </a:solidFill>
                <a:latin typeface="Arial Nova"/>
              </a:rPr>
              <a:t> Turnkey Training in Elevate</a:t>
            </a:r>
            <a:endParaRPr lang="en-US" sz="2600" b="1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414794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D7CB0-6330-F5DA-24D5-B52E0C7CE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16" y="227090"/>
            <a:ext cx="2752354" cy="2709275"/>
          </a:xfrm>
          <a:prstGeom prst="ellipse">
            <a:avLst/>
          </a:prstGeom>
          <a:solidFill>
            <a:srgbClr val="00806A"/>
          </a:solidFill>
          <a:ln w="174625" cmpd="thinThick">
            <a:solidFill>
              <a:srgbClr val="00806A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kern="1200" dirty="0">
                <a:solidFill>
                  <a:srgbClr val="FFFFFF"/>
                </a:solidFill>
                <a:latin typeface="Arial Nova"/>
              </a:rPr>
              <a:t> Elevate Courses</a:t>
            </a: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2D9D957-7105-4693-B757-44815F6B70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57" t="-1012" r="4942"/>
          <a:stretch/>
        </p:blipFill>
        <p:spPr>
          <a:xfrm>
            <a:off x="3414885" y="-195213"/>
            <a:ext cx="8775537" cy="656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3949EF5-510D-00A2-FB02-40988878A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40" t="15308" r="35736" b="12396"/>
          <a:stretch/>
        </p:blipFill>
        <p:spPr>
          <a:xfrm>
            <a:off x="6918075" y="531303"/>
            <a:ext cx="5270956" cy="5614287"/>
          </a:xfrm>
          <a:prstGeom prst="rect">
            <a:avLst/>
          </a:prstGeom>
        </p:spPr>
      </p:pic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ADEF85A-EE01-FBB1-803E-437C46E3E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122" y="654372"/>
            <a:ext cx="4688719" cy="59729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00C6BB-A8FD-76FF-A0F7-E7E9C14A4874}"/>
              </a:ext>
            </a:extLst>
          </p:cNvPr>
          <p:cNvSpPr txBox="1">
            <a:spLocks/>
          </p:cNvSpPr>
          <p:nvPr/>
        </p:nvSpPr>
        <p:spPr>
          <a:xfrm>
            <a:off x="455156" y="201259"/>
            <a:ext cx="2158253" cy="2334733"/>
          </a:xfrm>
          <a:prstGeom prst="ellipse">
            <a:avLst/>
          </a:prstGeom>
          <a:solidFill>
            <a:srgbClr val="00806A"/>
          </a:solidFill>
          <a:ln w="174625" cmpd="thinThick">
            <a:solidFill>
              <a:srgbClr val="00806A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b="1" dirty="0">
                <a:solidFill>
                  <a:srgbClr val="FFFFFF"/>
                </a:solidFill>
                <a:latin typeface="Arial Nova"/>
              </a:rPr>
              <a:t>Turnkey Training Guidance</a:t>
            </a:r>
            <a:endParaRPr lang="en-US" sz="220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62363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BCDF-DA3F-7621-5C46-337E02DD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 Group Activity – </a:t>
            </a:r>
            <a:r>
              <a:rPr lang="en-US" sz="3600" b="1" dirty="0" err="1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pg</a:t>
            </a:r>
            <a:r>
              <a:rPr lang="en-US" sz="36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 42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9A8A7-D45A-6BA6-F9F9-9A3F0A47B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1296" y="2283417"/>
            <a:ext cx="7103099" cy="38887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Using your experience with this training, and the Table of Contents in the Turnkey Training Guidance, together as a team start to develop an initial training agenda for ELSs. </a:t>
            </a:r>
          </a:p>
          <a:p>
            <a:pPr marL="0" indent="0">
              <a:buNone/>
            </a:pP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1. Brainstorm: What are the topics that need to be covered? </a:t>
            </a:r>
            <a:endParaRPr lang="en-US" sz="2000">
              <a:latin typeface="Arial"/>
              <a:ea typeface="Calibri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2. Organize: What is the order that makes the most sense? </a:t>
            </a:r>
            <a:endParaRPr lang="en-US" sz="2000">
              <a:latin typeface="Arial"/>
              <a:ea typeface="Calibri" panose="020F0502020204030204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3. Design: Create a flexible agenda that meets the needs for your organization and staff. What training techniques will you use for each session? How will you evaluate ELS professional development?</a:t>
            </a:r>
          </a:p>
          <a:p>
            <a:pPr marL="0" indent="0">
              <a:buNone/>
            </a:pPr>
            <a:endParaRPr lang="en-US" sz="2000" dirty="0">
              <a:latin typeface="Arial"/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BD6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Meeting outline">
            <a:extLst>
              <a:ext uri="{FF2B5EF4-FFF2-40B4-BE49-F238E27FC236}">
                <a16:creationId xmlns:a16="http://schemas.microsoft.com/office/drawing/2014/main" id="{F97BE746-473F-DA1F-D6E0-3665E6C19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1919207"/>
            <a:ext cx="3109992" cy="308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69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BCDF-DA3F-7621-5C46-337E02DD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999" y="629268"/>
            <a:ext cx="10179922" cy="1286160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00806A"/>
                </a:solidFill>
                <a:latin typeface="Arial Nova"/>
                <a:ea typeface="+mn-ea"/>
                <a:cs typeface="Arial"/>
              </a:rPr>
              <a:t>Training reflection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9A8A7-D45A-6BA6-F9F9-9A3F0A47B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558" y="2438400"/>
            <a:ext cx="10348362" cy="37854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latin typeface="Arial"/>
                <a:cs typeface="Arial"/>
              </a:rPr>
              <a:t>How did National Center create a strengths-based mindset?</a:t>
            </a:r>
            <a:endParaRPr lang="en-US" dirty="0"/>
          </a:p>
          <a:p>
            <a:r>
              <a:rPr lang="en-US" sz="2000" dirty="0">
                <a:latin typeface="Arial"/>
                <a:cs typeface="Arial"/>
              </a:rPr>
              <a:t>How did we create the conditions for adult learning and peer connections? </a:t>
            </a:r>
          </a:p>
          <a:p>
            <a:r>
              <a:rPr lang="en-US" sz="2000" dirty="0">
                <a:latin typeface="Arial"/>
                <a:cs typeface="Arial"/>
              </a:rPr>
              <a:t>How did we establish community learning guidelines?</a:t>
            </a:r>
          </a:p>
          <a:p>
            <a:r>
              <a:rPr lang="en-US" sz="2000" dirty="0">
                <a:latin typeface="Arial"/>
                <a:ea typeface="Verdana"/>
                <a:cs typeface="Arial"/>
              </a:rPr>
              <a:t>How do you know what the agenda is?</a:t>
            </a:r>
          </a:p>
          <a:p>
            <a:r>
              <a:rPr lang="en-US" sz="2000" dirty="0">
                <a:latin typeface="Arial"/>
                <a:ea typeface="Verdana"/>
                <a:cs typeface="Arial"/>
              </a:rPr>
              <a:t>How are we demonstrating resources that can support you?</a:t>
            </a:r>
          </a:p>
          <a:p>
            <a:r>
              <a:rPr lang="en-US" sz="2000" dirty="0">
                <a:latin typeface="Arial"/>
                <a:cs typeface="Arial"/>
              </a:rPr>
              <a:t>How do you envision a parallel process with your ELSs?</a:t>
            </a:r>
          </a:p>
          <a:p>
            <a:pPr marL="0" indent="0">
              <a:buNone/>
            </a:pPr>
            <a:endParaRPr lang="en-US" sz="2000">
              <a:latin typeface="Arial"/>
              <a:ea typeface="Calibri" panose="020F0502020204030204"/>
              <a:cs typeface="Arial"/>
            </a:endParaRPr>
          </a:p>
          <a:p>
            <a:pPr marL="0" indent="0">
              <a:buNone/>
            </a:pPr>
            <a:endParaRPr lang="en-US" sz="2000">
              <a:latin typeface="Arial"/>
              <a:ea typeface="+mn-lt"/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BD6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208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4978"/>
      </a:dk1>
      <a:lt1>
        <a:srgbClr val="FFFFFF"/>
      </a:lt1>
      <a:dk2>
        <a:srgbClr val="003865"/>
      </a:dk2>
      <a:lt2>
        <a:srgbClr val="E7E6E6"/>
      </a:lt2>
      <a:accent1>
        <a:srgbClr val="00AB8E"/>
      </a:accent1>
      <a:accent2>
        <a:srgbClr val="FFB500"/>
      </a:accent2>
      <a:accent3>
        <a:srgbClr val="707371"/>
      </a:accent3>
      <a:accent4>
        <a:srgbClr val="E00058"/>
      </a:accent4>
      <a:accent5>
        <a:srgbClr val="00AB8E"/>
      </a:accent5>
      <a:accent6>
        <a:srgbClr val="FFB500"/>
      </a:accent6>
      <a:hlink>
        <a:srgbClr val="E0004D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79468a1-1719-47a5-8fc1-dd2f516ff861">
      <UserInfo>
        <DisplayName>Cesar Zuniga</DisplayName>
        <AccountId>81</AccountId>
        <AccountType/>
      </UserInfo>
      <UserInfo>
        <DisplayName>Sandra Saldana</DisplayName>
        <AccountId>82</AccountId>
        <AccountType/>
      </UserInfo>
      <UserInfo>
        <DisplayName>Vidya Ragoo</DisplayName>
        <AccountId>72</AccountId>
        <AccountType/>
      </UserInfo>
      <UserInfo>
        <DisplayName>You Zhou</DisplayName>
        <AccountId>16</AccountId>
        <AccountType/>
      </UserInfo>
      <UserInfo>
        <DisplayName>Jessica Rodriguez</DisplayName>
        <AccountId>159</AccountId>
        <AccountType/>
      </UserInfo>
    </SharedWithUsers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122570-1C07-4BCE-B191-9D75D8C31A45}">
  <ds:schemaRefs>
    <ds:schemaRef ds:uri="479468a1-1719-47a5-8fc1-dd2f516ff861"/>
    <ds:schemaRef ds:uri="981a7878-17f0-4178-b901-21ce503fc88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23E1B80-CE08-4A15-B4E1-1B7E95105E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B464B5-CAFF-47CE-A41E-7C829B900C54}">
  <ds:schemaRefs>
    <ds:schemaRef ds:uri="479468a1-1719-47a5-8fc1-dd2f516ff861"/>
    <ds:schemaRef ds:uri="981a7878-17f0-4178-b901-21ce503fc8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Office Theme</vt:lpstr>
      <vt:lpstr>Office Theme</vt:lpstr>
      <vt:lpstr>Turnkey Training:  Coordinators Role as Trainers </vt:lpstr>
      <vt:lpstr> What are some training techniques you can use with ELS?  </vt:lpstr>
      <vt:lpstr>PowerPoint Presentation</vt:lpstr>
      <vt:lpstr> How will you assess whether ELSs have absorbed and implemented new learnings? </vt:lpstr>
      <vt:lpstr>PowerPoint Presentation</vt:lpstr>
      <vt:lpstr>Training + coaching is an ongoing iterative cycle.</vt:lpstr>
      <vt:lpstr>Training Content and Resources</vt:lpstr>
      <vt:lpstr>PowerPoint Presentation</vt:lpstr>
      <vt:lpstr>  </vt:lpstr>
      <vt:lpstr> Elevate Courses</vt:lpstr>
      <vt:lpstr>PowerPoint Presentation</vt:lpstr>
      <vt:lpstr> Group Activity – pg 42</vt:lpstr>
      <vt:lpstr>Training reflection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ParentChild+ &amp; Family Lives Planning Meeting</dc:title>
  <dc:creator>Cesar Zuniga</dc:creator>
  <cp:revision>246</cp:revision>
  <dcterms:created xsi:type="dcterms:W3CDTF">2022-03-23T03:14:07Z</dcterms:created>
  <dcterms:modified xsi:type="dcterms:W3CDTF">2025-10-21T16:19:58Z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0x010100B0290B01519DA843987B690BBBD04399</vt:lpwstr>
  </property>
  <property fmtid="{D5CDD505-2E9C-101B-9397-08002B2CF9AE}" pid="3" name="MediaServiceImageTags">
    <vt:lpwstr/>
  </property>
</Properties>
</file>