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arentchildplus.zendesk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B08F2823-C3C9-C157-5CD0-7EB58E2EC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81" y="918210"/>
            <a:ext cx="8786338" cy="482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83;p5">
            <a:extLst>
              <a:ext uri="{FF2B5EF4-FFF2-40B4-BE49-F238E27FC236}">
                <a16:creationId xmlns:a16="http://schemas.microsoft.com/office/drawing/2014/main" id="{7BC6C8A5-7037-0546-099F-7E372EDB1B7D}"/>
              </a:ext>
            </a:extLst>
          </p:cNvPr>
          <p:cNvSpPr txBox="1"/>
          <p:nvPr/>
        </p:nvSpPr>
        <p:spPr>
          <a:xfrm>
            <a:off x="439777" y="2606211"/>
            <a:ext cx="5292647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Annual Requirements &amp; KEEP Process</a:t>
            </a:r>
            <a:endParaRPr lang="es-US" sz="2100" dirty="0">
              <a:solidFill>
                <a:schemeClr val="accent1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78889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ea typeface="Arial"/>
                <a:cs typeface="Arial"/>
              </a:rPr>
              <a:t>Purpose of KEEP process</a:t>
            </a:r>
            <a:endParaRPr sz="3600" b="1" dirty="0">
              <a:latin typeface="Montserra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the KEEP ensures you have the support and tools you need to successfully implement the program to fidelity.</a:t>
            </a:r>
          </a:p>
          <a:p>
            <a:pPr>
              <a:lnSpc>
                <a:spcPct val="150000"/>
              </a:lnSpc>
            </a:pPr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Supports reflective practice and program improvement.</a:t>
            </a:r>
          </a:p>
          <a:p>
            <a:pPr>
              <a:lnSpc>
                <a:spcPct val="150000"/>
              </a:lnSpc>
            </a:pPr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Helps maintain strong, measurable outcomes.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3600" dirty="0">
                <a:latin typeface="Montserrat" pitchFamily="2" charset="0"/>
              </a:rPr>
            </a:br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Annual Requirements</a:t>
            </a:r>
            <a:endParaRPr sz="3600" dirty="0">
              <a:latin typeface="Montserra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7029"/>
            <a:ext cx="8229600" cy="452596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Due January 31st each year.</a:t>
            </a:r>
            <a:endParaRPr lang="en-US" sz="2400" dirty="0">
              <a:solidFill>
                <a:srgbClr val="002060"/>
              </a:solidFill>
              <a:latin typeface="Montserrat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Previously printable copy(review </a:t>
            </a:r>
            <a:r>
              <a:rPr lang="en-US" sz="2400">
                <a:solidFill>
                  <a:srgbClr val="002060"/>
                </a:solidFill>
                <a:latin typeface="Montserrat" pitchFamily="2" charset="0"/>
              </a:rPr>
              <a:t>old document) </a:t>
            </a:r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would be uploaded to DAISY; new process will allow you to enter the information directly into DAISY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Your State Director or a National Center liaison will review the form with you annually</a:t>
            </a:r>
            <a:endParaRPr sz="2400" dirty="0">
              <a:solidFill>
                <a:srgbClr val="002060"/>
              </a:solidFill>
              <a:latin typeface="Montserrat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During the review you will reflect on your site’s practice and identify goals for upcoming year.</a:t>
            </a:r>
            <a:endParaRPr sz="2400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1B147F-25F7-8DF4-0925-52DD68FB6859}"/>
              </a:ext>
            </a:extLst>
          </p:cNvPr>
          <p:cNvSpPr txBox="1"/>
          <p:nvPr/>
        </p:nvSpPr>
        <p:spPr>
          <a:xfrm>
            <a:off x="7053943" y="6214030"/>
            <a:ext cx="163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Page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ELS Training Agenda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Key topics </a:t>
            </a:r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to be included</a:t>
            </a:r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Montserrat" pitchFamily="2" charset="0"/>
              </a:rPr>
              <a:t>Unconscious or </a:t>
            </a:r>
            <a:r>
              <a:rPr sz="2000" dirty="0">
                <a:solidFill>
                  <a:srgbClr val="002060"/>
                </a:solidFill>
                <a:latin typeface="Montserrat" pitchFamily="2" charset="0"/>
              </a:rPr>
              <a:t>Implicit bias and cultural humility</a:t>
            </a:r>
          </a:p>
          <a:p>
            <a:pPr lvl="1">
              <a:lnSpc>
                <a:spcPct val="150000"/>
              </a:lnSpc>
            </a:pPr>
            <a:r>
              <a:rPr sz="2000" dirty="0">
                <a:solidFill>
                  <a:srgbClr val="002060"/>
                </a:solidFill>
                <a:latin typeface="Montserrat" pitchFamily="2" charset="0"/>
              </a:rPr>
              <a:t>Family strengths and child development</a:t>
            </a:r>
          </a:p>
          <a:p>
            <a:pPr lvl="1">
              <a:lnSpc>
                <a:spcPct val="150000"/>
              </a:lnSpc>
            </a:pPr>
            <a:r>
              <a:rPr sz="2000" dirty="0">
                <a:solidFill>
                  <a:srgbClr val="002060"/>
                </a:solidFill>
                <a:latin typeface="Montserrat" pitchFamily="2" charset="0"/>
              </a:rPr>
              <a:t>Facilitating parent-child interaction</a:t>
            </a:r>
          </a:p>
          <a:p>
            <a:pPr lvl="1">
              <a:lnSpc>
                <a:spcPct val="150000"/>
              </a:lnSpc>
            </a:pPr>
            <a:r>
              <a:rPr sz="2000" dirty="0">
                <a:solidFill>
                  <a:srgbClr val="002060"/>
                </a:solidFill>
                <a:latin typeface="Montserrat" pitchFamily="2" charset="0"/>
              </a:rPr>
              <a:t>Child-led play and administering assessments</a:t>
            </a:r>
          </a:p>
          <a:p>
            <a:pPr>
              <a:lnSpc>
                <a:spcPct val="150000"/>
              </a:lnSpc>
            </a:pPr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If no new ELSs exist, upload staff meeting agendas instead.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VISM List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Your site’s </a:t>
            </a:r>
            <a:r>
              <a:rPr dirty="0">
                <a:solidFill>
                  <a:srgbClr val="002060"/>
                </a:solidFill>
                <a:latin typeface="Montserrat" pitchFamily="2" charset="0"/>
              </a:rPr>
              <a:t>VISM list </a:t>
            </a:r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is now available on</a:t>
            </a:r>
            <a:r>
              <a:rPr dirty="0">
                <a:solidFill>
                  <a:srgbClr val="002060"/>
                </a:solidFill>
                <a:latin typeface="Montserrat" pitchFamily="2" charset="0"/>
              </a:rPr>
              <a:t> DAISY.</a:t>
            </a:r>
          </a:p>
          <a:p>
            <a:r>
              <a:rPr lang="en-US" dirty="0">
                <a:solidFill>
                  <a:srgbClr val="002060"/>
                </a:solidFill>
                <a:latin typeface="Montserrat" pitchFamily="2" charset="0"/>
              </a:rPr>
              <a:t>Ensure materials meet the following</a:t>
            </a:r>
            <a:r>
              <a:rPr dirty="0">
                <a:solidFill>
                  <a:srgbClr val="002060"/>
                </a:solidFill>
                <a:latin typeface="Montserrat" pitchFamily="2" charset="0"/>
              </a:rPr>
              <a:t>:</a:t>
            </a:r>
          </a:p>
          <a:p>
            <a:pPr marL="857250" lvl="1" indent="-4572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Developmental sequence from young to old</a:t>
            </a:r>
          </a:p>
          <a:p>
            <a:pPr marL="857250" lvl="1" indent="-4572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Open-ended and culturally aware materials</a:t>
            </a:r>
          </a:p>
          <a:p>
            <a:pPr marL="857250" lvl="1" indent="-4572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Representation across developmental domains:</a:t>
            </a:r>
          </a:p>
          <a:p>
            <a:pPr lvl="2" indent="-3429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Gross &amp; fine motor</a:t>
            </a:r>
          </a:p>
          <a:p>
            <a:pPr lvl="2" indent="-3429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Cognitive (problem-solving, early STEM)</a:t>
            </a:r>
          </a:p>
          <a:p>
            <a:pPr lvl="2" indent="-3429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Language &amp; literacy</a:t>
            </a:r>
          </a:p>
          <a:p>
            <a:pPr lvl="2" indent="-3429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Social-emotional</a:t>
            </a:r>
          </a:p>
          <a:p>
            <a:pPr lvl="2" indent="-342900"/>
            <a:r>
              <a:rPr dirty="0">
                <a:solidFill>
                  <a:srgbClr val="002060"/>
                </a:solidFill>
                <a:latin typeface="Montserrat" pitchFamily="2" charset="0"/>
              </a:rPr>
              <a:t>Creative arts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KEEP Form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Use the KEEP form annually to confirm your site follows the program design.</a:t>
            </a:r>
          </a:p>
          <a:p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Will be available directly on DAISY.</a:t>
            </a:r>
            <a:endParaRPr sz="2400" dirty="0">
              <a:solidFill>
                <a:srgbClr val="002060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Guide </a:t>
            </a:r>
            <a:r>
              <a:rPr lang="en-US" sz="40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Sheets</a:t>
            </a:r>
            <a:r>
              <a:rPr lang="en-US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 Requirements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Upload two sample guide sheets (book &amp; toy). Include:</a:t>
            </a:r>
          </a:p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Name, picture, author/illustrator</a:t>
            </a:r>
          </a:p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How VISM supports the child’s stage of development</a:t>
            </a:r>
          </a:p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Connection to child development and school readiness</a:t>
            </a:r>
          </a:p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Extended play or family engagement questions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Home Visit Practice Videos</a:t>
            </a:r>
            <a:b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</a:br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(Certification Only)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solidFill>
                  <a:srgbClr val="002060"/>
                </a:solidFill>
              </a:rPr>
              <a:t>Each ELS submits a 30-minute video showing a full visit.</a:t>
            </a:r>
          </a:p>
          <a:p>
            <a:r>
              <a:rPr dirty="0">
                <a:solidFill>
                  <a:srgbClr val="002060"/>
                </a:solidFill>
              </a:rPr>
              <a:t>ParentChild+ looks for:</a:t>
            </a:r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dirty="0">
                <a:solidFill>
                  <a:srgbClr val="002060"/>
                </a:solidFill>
              </a:rPr>
              <a:t>Parent engaging directly with the child</a:t>
            </a:r>
          </a:p>
          <a:p>
            <a:pPr lvl="1"/>
            <a:r>
              <a:rPr dirty="0">
                <a:solidFill>
                  <a:srgbClr val="002060"/>
                </a:solidFill>
              </a:rPr>
              <a:t>ELS facilitating parent-child interaction</a:t>
            </a:r>
          </a:p>
          <a:p>
            <a:pPr lvl="1"/>
            <a:r>
              <a:rPr dirty="0">
                <a:solidFill>
                  <a:srgbClr val="002060"/>
                </a:solidFill>
              </a:rPr>
              <a:t>Observation, coaching, and reflection by the ELS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AB8E"/>
                </a:solidFill>
                <a:latin typeface="Montserrat" pitchFamily="2" charset="0"/>
                <a:cs typeface="Arial"/>
              </a:rPr>
              <a:t>Summary &amp; Next Steps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Review fidelity items early in the year.</a:t>
            </a:r>
          </a:p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Upload all required materials to DAISY.</a:t>
            </a:r>
            <a:endParaRPr lang="en-US" sz="2400" dirty="0">
              <a:solidFill>
                <a:srgbClr val="002060"/>
              </a:solidFill>
              <a:latin typeface="Montserrat" pitchFamily="2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Montserrat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https://parentchildplus.zendesk.com</a:t>
            </a:r>
            <a:r>
              <a:rPr lang="en-US" sz="2000" dirty="0">
                <a:solidFill>
                  <a:srgbClr val="002060"/>
                </a:solidFill>
                <a:latin typeface="Montserrat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sz="2000" dirty="0">
              <a:solidFill>
                <a:srgbClr val="002060"/>
              </a:solidFill>
              <a:latin typeface="Montserrat" pitchFamily="2" charset="0"/>
            </a:endParaRPr>
          </a:p>
          <a:p>
            <a:r>
              <a:rPr sz="2400" dirty="0">
                <a:solidFill>
                  <a:srgbClr val="002060"/>
                </a:solidFill>
                <a:latin typeface="Montserrat" pitchFamily="2" charset="0"/>
              </a:rPr>
              <a:t>Use staff meetings for reflection and updates.</a:t>
            </a:r>
            <a:endParaRPr lang="en-US" sz="2400" dirty="0">
              <a:solidFill>
                <a:srgbClr val="002060"/>
              </a:solidFill>
              <a:latin typeface="Montserrat" pitchFamily="2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Montserrat" pitchFamily="2" charset="0"/>
              </a:rPr>
              <a:t>Reach out to your SD or National Center Staff for support. </a:t>
            </a:r>
            <a:endParaRPr sz="2400" dirty="0">
              <a:solidFill>
                <a:srgbClr val="002060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360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Montserrat</vt:lpstr>
      <vt:lpstr>Office Theme</vt:lpstr>
      <vt:lpstr>PowerPoint Presentation</vt:lpstr>
      <vt:lpstr>Purpose of KEEP process</vt:lpstr>
      <vt:lpstr> Annual Requirements</vt:lpstr>
      <vt:lpstr>ELS Training Agenda</vt:lpstr>
      <vt:lpstr>VISM List</vt:lpstr>
      <vt:lpstr>KEEP Form</vt:lpstr>
      <vt:lpstr>Guide Sheets Requirements</vt:lpstr>
      <vt:lpstr>Home Visit Practice Videos (Certification Only)</vt:lpstr>
      <vt:lpstr>Summary &amp; 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Jessica Rodriguez</dc:creator>
  <cp:keywords/>
  <dc:description>generated using python-pptx</dc:description>
  <cp:lastModifiedBy>Jessica Rodriguez</cp:lastModifiedBy>
  <cp:revision>3</cp:revision>
  <dcterms:created xsi:type="dcterms:W3CDTF">2013-01-27T09:14:16Z</dcterms:created>
  <dcterms:modified xsi:type="dcterms:W3CDTF">2025-10-23T14:00:36Z</dcterms:modified>
  <cp:category/>
</cp:coreProperties>
</file>